
<file path=[Content_Types].xml><?xml version="1.0" encoding="utf-8"?>
<Types xmlns="http://schemas.openxmlformats.org/package/2006/content-types">
  <Default Extension="png" ContentType="image/png"/>
  <Default Extension="m4a" ContentType="audio/mp4"/>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bookmarkIdSeed="5">
  <p:sldMasterIdLst>
    <p:sldMasterId id="2147483660" r:id="rId1"/>
  </p:sldMasterIdLst>
  <p:notesMasterIdLst>
    <p:notesMasterId r:id="rId51"/>
  </p:notesMasterIdLst>
  <p:sldIdLst>
    <p:sldId id="313" r:id="rId2"/>
    <p:sldId id="256" r:id="rId3"/>
    <p:sldId id="290" r:id="rId4"/>
    <p:sldId id="316" r:id="rId5"/>
    <p:sldId id="317" r:id="rId6"/>
    <p:sldId id="318" r:id="rId7"/>
    <p:sldId id="319" r:id="rId8"/>
    <p:sldId id="320" r:id="rId9"/>
    <p:sldId id="321" r:id="rId10"/>
    <p:sldId id="322" r:id="rId11"/>
    <p:sldId id="323" r:id="rId12"/>
    <p:sldId id="324" r:id="rId13"/>
    <p:sldId id="347" r:id="rId14"/>
    <p:sldId id="348" r:id="rId15"/>
    <p:sldId id="349" r:id="rId16"/>
    <p:sldId id="350" r:id="rId17"/>
    <p:sldId id="351" r:id="rId18"/>
    <p:sldId id="352" r:id="rId19"/>
    <p:sldId id="291" r:id="rId20"/>
    <p:sldId id="296" r:id="rId21"/>
    <p:sldId id="297" r:id="rId22"/>
    <p:sldId id="298" r:id="rId23"/>
    <p:sldId id="326" r:id="rId24"/>
    <p:sldId id="279" r:id="rId25"/>
    <p:sldId id="343" r:id="rId26"/>
    <p:sldId id="344" r:id="rId27"/>
    <p:sldId id="327" r:id="rId28"/>
    <p:sldId id="345" r:id="rId29"/>
    <p:sldId id="346" r:id="rId30"/>
    <p:sldId id="328" r:id="rId31"/>
    <p:sldId id="329" r:id="rId32"/>
    <p:sldId id="280" r:id="rId33"/>
    <p:sldId id="281" r:id="rId34"/>
    <p:sldId id="330" r:id="rId35"/>
    <p:sldId id="331" r:id="rId36"/>
    <p:sldId id="332" r:id="rId37"/>
    <p:sldId id="333" r:id="rId38"/>
    <p:sldId id="334" r:id="rId39"/>
    <p:sldId id="335" r:id="rId40"/>
    <p:sldId id="336" r:id="rId41"/>
    <p:sldId id="337" r:id="rId42"/>
    <p:sldId id="338" r:id="rId43"/>
    <p:sldId id="339" r:id="rId44"/>
    <p:sldId id="340" r:id="rId45"/>
    <p:sldId id="307" r:id="rId46"/>
    <p:sldId id="308" r:id="rId47"/>
    <p:sldId id="309" r:id="rId48"/>
    <p:sldId id="315" r:id="rId49"/>
    <p:sldId id="311" r:id="rId50"/>
  </p:sldIdLst>
  <p:sldSz cx="9144000" cy="6858000" type="screen4x3"/>
  <p:notesSz cx="6711950" cy="9856788"/>
  <p:defaultTextStyle>
    <a:defPPr>
      <a:defRPr lang="fa-I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7D8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1973" autoAdjust="0"/>
    <p:restoredTop sz="94660"/>
  </p:normalViewPr>
  <p:slideViewPr>
    <p:cSldViewPr>
      <p:cViewPr varScale="1">
        <p:scale>
          <a:sx n="76" d="100"/>
          <a:sy n="76" d="100"/>
        </p:scale>
        <p:origin x="1104" y="1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08300"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02063" y="0"/>
            <a:ext cx="2908300" cy="493713"/>
          </a:xfrm>
          <a:prstGeom prst="rect">
            <a:avLst/>
          </a:prstGeom>
        </p:spPr>
        <p:txBody>
          <a:bodyPr vert="horz" lIns="91440" tIns="45720" rIns="91440" bIns="45720" rtlCol="0"/>
          <a:lstStyle>
            <a:lvl1pPr algn="r">
              <a:defRPr sz="1200"/>
            </a:lvl1pPr>
          </a:lstStyle>
          <a:p>
            <a:fld id="{5520698D-8005-4F32-A230-3CFA526C3087}" type="datetimeFigureOut">
              <a:rPr lang="en-US" smtClean="0"/>
              <a:t>10/11/2021</a:t>
            </a:fld>
            <a:endParaRPr lang="en-US"/>
          </a:p>
        </p:txBody>
      </p:sp>
      <p:sp>
        <p:nvSpPr>
          <p:cNvPr id="4" name="Slide Image Placeholder 3"/>
          <p:cNvSpPr>
            <a:spLocks noGrp="1" noRot="1" noChangeAspect="1"/>
          </p:cNvSpPr>
          <p:nvPr>
            <p:ph type="sldImg" idx="2"/>
          </p:nvPr>
        </p:nvSpPr>
        <p:spPr>
          <a:xfrm>
            <a:off x="1138238" y="1231900"/>
            <a:ext cx="4435475" cy="3327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1513" y="4743450"/>
            <a:ext cx="5368925" cy="38814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63075"/>
            <a:ext cx="2908300"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02063" y="9363075"/>
            <a:ext cx="2908300" cy="493713"/>
          </a:xfrm>
          <a:prstGeom prst="rect">
            <a:avLst/>
          </a:prstGeom>
        </p:spPr>
        <p:txBody>
          <a:bodyPr vert="horz" lIns="91440" tIns="45720" rIns="91440" bIns="45720" rtlCol="0" anchor="b"/>
          <a:lstStyle>
            <a:lvl1pPr algn="r">
              <a:defRPr sz="1200"/>
            </a:lvl1pPr>
          </a:lstStyle>
          <a:p>
            <a:fld id="{6D2B3ADC-D3BF-4879-83DF-90E59A35C5DA}" type="slidenum">
              <a:rPr lang="en-US" smtClean="0"/>
              <a:t>‹#›</a:t>
            </a:fld>
            <a:endParaRPr lang="en-US"/>
          </a:p>
        </p:txBody>
      </p:sp>
    </p:spTree>
    <p:extLst>
      <p:ext uri="{BB962C8B-B14F-4D97-AF65-F5344CB8AC3E}">
        <p14:creationId xmlns:p14="http://schemas.microsoft.com/office/powerpoint/2010/main" val="3329864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2B3ADC-D3BF-4879-83DF-90E59A35C5DA}" type="slidenum">
              <a:rPr lang="en-US" smtClean="0"/>
              <a:t>8</a:t>
            </a:fld>
            <a:endParaRPr lang="en-US"/>
          </a:p>
        </p:txBody>
      </p:sp>
    </p:spTree>
    <p:extLst>
      <p:ext uri="{BB962C8B-B14F-4D97-AF65-F5344CB8AC3E}">
        <p14:creationId xmlns:p14="http://schemas.microsoft.com/office/powerpoint/2010/main" val="984901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09442" y="3307355"/>
            <a:ext cx="7117180" cy="1470025"/>
          </a:xfrm>
        </p:spPr>
        <p:txBody>
          <a:bodyPr anchor="b"/>
          <a:lstStyle>
            <a:lvl1pPr>
              <a:defRPr sz="4000"/>
            </a:lvl1pPr>
          </a:lstStyle>
          <a:p>
            <a:r>
              <a:rPr lang="en-US" smtClean="0"/>
              <a:t>Click to edit Master title style</a:t>
            </a:r>
            <a:endParaRPr lang="en-US"/>
          </a:p>
        </p:txBody>
      </p:sp>
      <p:sp>
        <p:nvSpPr>
          <p:cNvPr id="3" name="Subtitle 2"/>
          <p:cNvSpPr>
            <a:spLocks noGrp="1"/>
          </p:cNvSpPr>
          <p:nvPr>
            <p:ph type="subTitle" idx="1"/>
          </p:nvPr>
        </p:nvSpPr>
        <p:spPr>
          <a:xfrm>
            <a:off x="1009442" y="4777380"/>
            <a:ext cx="7117180" cy="861420"/>
          </a:xfrm>
        </p:spPr>
        <p:txBody>
          <a:bodyPr anchor="t">
            <a:normAutofit/>
          </a:bodyPr>
          <a:lstStyle>
            <a:lvl1pPr marL="0" indent="0" algn="l">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18104C7-50EC-4C9F-A4F8-84D215455438}" type="datetimeFigureOut">
              <a:rPr lang="fa-IR" smtClean="0"/>
              <a:pPr/>
              <a:t>05/03/1443</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FED74665-2293-49BE-9828-2C02B25C5236}" type="slidenum">
              <a:rPr lang="fa-IR" smtClean="0"/>
              <a:pPr/>
              <a:t>‹#›</a:t>
            </a:fld>
            <a:endParaRPr lang="fa-I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009443" y="1807361"/>
            <a:ext cx="7123080" cy="40514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8104C7-50EC-4C9F-A4F8-84D215455438}" type="datetimeFigureOut">
              <a:rPr lang="fa-IR" smtClean="0"/>
              <a:pPr/>
              <a:t>05/03/1443</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FED74665-2293-49BE-9828-2C02B25C5236}" type="slidenum">
              <a:rPr lang="fa-IR" smtClean="0"/>
              <a:pPr/>
              <a:t>‹#›</a:t>
            </a:fld>
            <a:endParaRPr lang="fa-I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1" y="675723"/>
            <a:ext cx="1472962" cy="518532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09442" y="675723"/>
            <a:ext cx="5467557" cy="518532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8104C7-50EC-4C9F-A4F8-84D215455438}" type="datetimeFigureOut">
              <a:rPr lang="fa-IR" smtClean="0"/>
              <a:pPr/>
              <a:t>05/03/1443</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FED74665-2293-49BE-9828-2C02B25C5236}" type="slidenum">
              <a:rPr lang="fa-IR" smtClean="0"/>
              <a:pPr/>
              <a:t>‹#›</a:t>
            </a:fld>
            <a:endParaRPr lang="fa-I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8104C7-50EC-4C9F-A4F8-84D215455438}" type="datetimeFigureOut">
              <a:rPr lang="fa-IR" smtClean="0"/>
              <a:pPr/>
              <a:t>05/03/1443</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FED74665-2293-49BE-9828-2C02B25C5236}" type="slidenum">
              <a:rPr lang="fa-IR" smtClean="0"/>
              <a:pPr/>
              <a:t>‹#›</a:t>
            </a:fld>
            <a:endParaRPr lang="fa-I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09443" y="3308581"/>
            <a:ext cx="7117178" cy="1468800"/>
          </a:xfrm>
        </p:spPr>
        <p:txBody>
          <a:bodyPr anchor="b"/>
          <a:lstStyle>
            <a:lvl1pPr algn="r">
              <a:defRPr sz="3200" b="0" cap="none"/>
            </a:lvl1pPr>
          </a:lstStyle>
          <a:p>
            <a:r>
              <a:rPr lang="en-US" smtClean="0"/>
              <a:t>Click to edit Master title style</a:t>
            </a:r>
            <a:endParaRPr lang="en-US"/>
          </a:p>
        </p:txBody>
      </p:sp>
      <p:sp>
        <p:nvSpPr>
          <p:cNvPr id="3" name="Text Placeholder 2"/>
          <p:cNvSpPr>
            <a:spLocks noGrp="1"/>
          </p:cNvSpPr>
          <p:nvPr>
            <p:ph type="body" idx="1"/>
          </p:nvPr>
        </p:nvSpPr>
        <p:spPr>
          <a:xfrm>
            <a:off x="1009443" y="4777381"/>
            <a:ext cx="7117178" cy="860400"/>
          </a:xfrm>
        </p:spPr>
        <p:txBody>
          <a:bodyPr anchor="t">
            <a:normAutofit/>
          </a:bodyPr>
          <a:lstStyle>
            <a:lvl1pPr marL="0" indent="0" algn="r">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8104C7-50EC-4C9F-A4F8-84D215455438}" type="datetimeFigureOut">
              <a:rPr lang="fa-IR" smtClean="0"/>
              <a:pPr/>
              <a:t>05/03/1443</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FED74665-2293-49BE-9828-2C02B25C5236}" type="slidenum">
              <a:rPr lang="fa-IR" smtClean="0"/>
              <a:pPr/>
              <a:t>‹#›</a:t>
            </a:fld>
            <a:endParaRPr lang="fa-I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09443" y="675724"/>
            <a:ext cx="7123080" cy="92447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009442" y="1809749"/>
            <a:ext cx="3471277" cy="405130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3281" y="1809749"/>
            <a:ext cx="3469242" cy="4051302"/>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18104C7-50EC-4C9F-A4F8-84D215455438}" type="datetimeFigureOut">
              <a:rPr lang="fa-IR" smtClean="0"/>
              <a:pPr/>
              <a:t>05/03/1443</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FED74665-2293-49BE-9828-2C02B25C5236}" type="slidenum">
              <a:rPr lang="fa-IR" smtClean="0"/>
              <a:pPr/>
              <a:t>‹#›</a:t>
            </a:fld>
            <a:endParaRPr lang="fa-I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332894" y="1812927"/>
            <a:ext cx="314782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09442" y="2389189"/>
            <a:ext cx="3471277" cy="347186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992066" y="1812927"/>
            <a:ext cx="314248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280" y="2389189"/>
            <a:ext cx="3471275" cy="347186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18104C7-50EC-4C9F-A4F8-84D215455438}" type="datetimeFigureOut">
              <a:rPr lang="fa-IR" smtClean="0"/>
              <a:pPr/>
              <a:t>05/03/1443</a:t>
            </a:fld>
            <a:endParaRPr lang="fa-IR"/>
          </a:p>
        </p:txBody>
      </p:sp>
      <p:sp>
        <p:nvSpPr>
          <p:cNvPr id="8" name="Footer Placeholder 7"/>
          <p:cNvSpPr>
            <a:spLocks noGrp="1"/>
          </p:cNvSpPr>
          <p:nvPr>
            <p:ph type="ftr" sz="quarter" idx="11"/>
          </p:nvPr>
        </p:nvSpPr>
        <p:spPr/>
        <p:txBody>
          <a:bodyPr/>
          <a:lstStyle/>
          <a:p>
            <a:endParaRPr lang="fa-IR"/>
          </a:p>
        </p:txBody>
      </p:sp>
      <p:sp>
        <p:nvSpPr>
          <p:cNvPr id="9" name="Slide Number Placeholder 8"/>
          <p:cNvSpPr>
            <a:spLocks noGrp="1"/>
          </p:cNvSpPr>
          <p:nvPr>
            <p:ph type="sldNum" sz="quarter" idx="12"/>
          </p:nvPr>
        </p:nvSpPr>
        <p:spPr/>
        <p:txBody>
          <a:bodyPr/>
          <a:lstStyle/>
          <a:p>
            <a:fld id="{FED74665-2293-49BE-9828-2C02B25C5236}" type="slidenum">
              <a:rPr lang="fa-IR" smtClean="0"/>
              <a:pPr/>
              <a:t>‹#›</a:t>
            </a:fld>
            <a:endParaRPr lang="fa-I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8104C7-50EC-4C9F-A4F8-84D215455438}" type="datetimeFigureOut">
              <a:rPr lang="fa-IR" smtClean="0"/>
              <a:pPr/>
              <a:t>05/03/1443</a:t>
            </a:fld>
            <a:endParaRPr lang="fa-IR"/>
          </a:p>
        </p:txBody>
      </p:sp>
      <p:sp>
        <p:nvSpPr>
          <p:cNvPr id="4" name="Footer Placeholder 3"/>
          <p:cNvSpPr>
            <a:spLocks noGrp="1"/>
          </p:cNvSpPr>
          <p:nvPr>
            <p:ph type="ftr" sz="quarter" idx="11"/>
          </p:nvPr>
        </p:nvSpPr>
        <p:spPr/>
        <p:txBody>
          <a:bodyPr/>
          <a:lstStyle/>
          <a:p>
            <a:endParaRPr lang="fa-IR"/>
          </a:p>
        </p:txBody>
      </p:sp>
      <p:sp>
        <p:nvSpPr>
          <p:cNvPr id="5" name="Slide Number Placeholder 4"/>
          <p:cNvSpPr>
            <a:spLocks noGrp="1"/>
          </p:cNvSpPr>
          <p:nvPr>
            <p:ph type="sldNum" sz="quarter" idx="12"/>
          </p:nvPr>
        </p:nvSpPr>
        <p:spPr/>
        <p:txBody>
          <a:bodyPr/>
          <a:lstStyle/>
          <a:p>
            <a:fld id="{FED74665-2293-49BE-9828-2C02B25C5236}" type="slidenum">
              <a:rPr lang="fa-IR" smtClean="0"/>
              <a:pPr/>
              <a:t>‹#›</a:t>
            </a:fld>
            <a:endParaRPr lang="fa-I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8104C7-50EC-4C9F-A4F8-84D215455438}" type="datetimeFigureOut">
              <a:rPr lang="fa-IR" smtClean="0"/>
              <a:pPr/>
              <a:t>05/03/1443</a:t>
            </a:fld>
            <a:endParaRPr lang="fa-IR"/>
          </a:p>
        </p:txBody>
      </p:sp>
      <p:sp>
        <p:nvSpPr>
          <p:cNvPr id="3" name="Footer Placeholder 2"/>
          <p:cNvSpPr>
            <a:spLocks noGrp="1"/>
          </p:cNvSpPr>
          <p:nvPr>
            <p:ph type="ftr" sz="quarter" idx="11"/>
          </p:nvPr>
        </p:nvSpPr>
        <p:spPr/>
        <p:txBody>
          <a:bodyPr/>
          <a:lstStyle/>
          <a:p>
            <a:endParaRPr lang="fa-IR"/>
          </a:p>
        </p:txBody>
      </p:sp>
      <p:sp>
        <p:nvSpPr>
          <p:cNvPr id="4" name="Slide Number Placeholder 3"/>
          <p:cNvSpPr>
            <a:spLocks noGrp="1"/>
          </p:cNvSpPr>
          <p:nvPr>
            <p:ph type="sldNum" sz="quarter" idx="12"/>
          </p:nvPr>
        </p:nvSpPr>
        <p:spPr/>
        <p:txBody>
          <a:bodyPr/>
          <a:lstStyle/>
          <a:p>
            <a:fld id="{FED74665-2293-49BE-9828-2C02B25C5236}" type="slidenum">
              <a:rPr lang="fa-IR" smtClean="0"/>
              <a:pPr/>
              <a:t>‹#›</a:t>
            </a:fld>
            <a:endParaRPr lang="fa-I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9442" y="446087"/>
            <a:ext cx="2660650" cy="1185861"/>
          </a:xfrm>
        </p:spPr>
        <p:txBody>
          <a:bodyPr anchor="b"/>
          <a:lstStyle>
            <a:lvl1pPr algn="l">
              <a:defRPr sz="2400" b="0"/>
            </a:lvl1pPr>
          </a:lstStyle>
          <a:p>
            <a:r>
              <a:rPr lang="en-US" smtClean="0"/>
              <a:t>Click to edit Master title style</a:t>
            </a:r>
            <a:endParaRPr lang="en-US"/>
          </a:p>
        </p:txBody>
      </p:sp>
      <p:sp>
        <p:nvSpPr>
          <p:cNvPr id="3" name="Content Placeholder 2"/>
          <p:cNvSpPr>
            <a:spLocks noGrp="1"/>
          </p:cNvSpPr>
          <p:nvPr>
            <p:ph idx="1"/>
          </p:nvPr>
        </p:nvSpPr>
        <p:spPr>
          <a:xfrm>
            <a:off x="3852654" y="446087"/>
            <a:ext cx="4279869" cy="5414963"/>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09442" y="1631949"/>
            <a:ext cx="2660650" cy="4229099"/>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8104C7-50EC-4C9F-A4F8-84D215455438}" type="datetimeFigureOut">
              <a:rPr lang="fa-IR" smtClean="0"/>
              <a:pPr/>
              <a:t>05/03/1443</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FED74665-2293-49BE-9828-2C02B25C5236}" type="slidenum">
              <a:rPr lang="fa-IR" smtClean="0"/>
              <a:pPr/>
              <a:t>‹#›</a:t>
            </a:fld>
            <a:endParaRPr lang="fa-I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9442" y="1387058"/>
            <a:ext cx="3481387" cy="1113254"/>
          </a:xfrm>
        </p:spPr>
        <p:txBody>
          <a:bodyPr anchor="b">
            <a:normAutofit/>
          </a:bodyPr>
          <a:lstStyle>
            <a:lvl1pPr algn="l">
              <a:defRPr sz="2400" b="0"/>
            </a:lvl1pPr>
          </a:lstStyle>
          <a:p>
            <a:r>
              <a:rPr lang="en-US" smtClean="0"/>
              <a:t>Click to edit Master title style</a:t>
            </a:r>
            <a:endParaRPr lang="en-US"/>
          </a:p>
        </p:txBody>
      </p:sp>
      <p:sp>
        <p:nvSpPr>
          <p:cNvPr id="4" name="Text Placeholder 3"/>
          <p:cNvSpPr>
            <a:spLocks noGrp="1"/>
          </p:cNvSpPr>
          <p:nvPr>
            <p:ph type="body" sz="half" idx="2"/>
          </p:nvPr>
        </p:nvSpPr>
        <p:spPr>
          <a:xfrm>
            <a:off x="1009442" y="2500312"/>
            <a:ext cx="3481387" cy="2530200"/>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8104C7-50EC-4C9F-A4F8-84D215455438}" type="datetimeFigureOut">
              <a:rPr lang="fa-IR" smtClean="0"/>
              <a:pPr/>
              <a:t>05/03/1443</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FED74665-2293-49BE-9828-2C02B25C5236}" type="slidenum">
              <a:rPr lang="fa-IR" smtClean="0"/>
              <a:pPr/>
              <a:t>‹#›</a:t>
            </a:fld>
            <a:endParaRPr lang="fa-IR"/>
          </a:p>
        </p:txBody>
      </p:sp>
      <p:grpSp>
        <p:nvGrpSpPr>
          <p:cNvPr id="17" name="Group 16"/>
          <p:cNvGrpSpPr/>
          <p:nvPr/>
        </p:nvGrpSpPr>
        <p:grpSpPr>
          <a:xfrm>
            <a:off x="4718762" y="993075"/>
            <a:ext cx="1847138" cy="1530439"/>
            <a:chOff x="4718762" y="993075"/>
            <a:chExt cx="1847138" cy="1530439"/>
          </a:xfrm>
        </p:grpSpPr>
        <p:sp>
          <p:nvSpPr>
            <p:cNvPr id="32" name="Oval 31"/>
            <p:cNvSpPr/>
            <p:nvPr/>
          </p:nvSpPr>
          <p:spPr>
            <a:xfrm>
              <a:off x="5479247" y="1436861"/>
              <a:ext cx="1086653" cy="1086653"/>
            </a:xfrm>
            <a:prstGeom prst="ellipse">
              <a:avLst/>
            </a:prstGeom>
            <a:no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650541" y="1411791"/>
              <a:ext cx="830365" cy="830365"/>
            </a:xfrm>
            <a:prstGeom prst="ellipse">
              <a:avLst/>
            </a:prstGeom>
            <a:solidFill>
              <a:schemeClr val="accent1"/>
            </a:solid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256184" y="1894454"/>
              <a:ext cx="602364" cy="602364"/>
            </a:xfrm>
            <a:prstGeom prst="ellipse">
              <a:avLst/>
            </a:prstGeom>
            <a:no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424145" y="1811313"/>
              <a:ext cx="489588" cy="489588"/>
            </a:xfrm>
            <a:prstGeom prst="ellipse">
              <a:avLst/>
            </a:prstGeom>
            <a:solidFill>
              <a:schemeClr val="accent1"/>
            </a:solid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718762" y="2083426"/>
              <a:ext cx="256601" cy="256601"/>
            </a:xfrm>
            <a:prstGeom prst="ellipse">
              <a:avLst/>
            </a:prstGeom>
            <a:no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132091" y="993075"/>
              <a:ext cx="256601" cy="256601"/>
            </a:xfrm>
            <a:prstGeom prst="ellipse">
              <a:avLst/>
            </a:prstGeom>
            <a:no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59596" y="1894454"/>
              <a:ext cx="197439" cy="197439"/>
            </a:xfrm>
            <a:prstGeom prst="ellipse">
              <a:avLst/>
            </a:prstGeom>
            <a:solidFill>
              <a:schemeClr val="accent1"/>
            </a:solid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148801" y="1060593"/>
              <a:ext cx="197439" cy="197439"/>
            </a:xfrm>
            <a:prstGeom prst="ellipse">
              <a:avLst/>
            </a:prstGeom>
            <a:solidFill>
              <a:schemeClr val="accent1"/>
            </a:solidFill>
            <a:ln>
              <a:solidFill>
                <a:schemeClr val="accent1"/>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Picture Placeholder 17"/>
          <p:cNvSpPr>
            <a:spLocks noGrp="1"/>
          </p:cNvSpPr>
          <p:nvPr>
            <p:ph type="pic" sz="quarter" idx="14"/>
          </p:nvPr>
        </p:nvSpPr>
        <p:spPr>
          <a:xfrm>
            <a:off x="4876800" y="1600200"/>
            <a:ext cx="3429000" cy="3429000"/>
          </a:xfrm>
          <a:prstGeom prst="ellipse">
            <a:avLst/>
          </a:prstGeom>
          <a:ln w="76200">
            <a:solidFill>
              <a:schemeClr val="bg2">
                <a:lumMod val="75000"/>
              </a:schemeClr>
            </a:solidFill>
          </a:ln>
        </p:spPr>
        <p:txBody>
          <a:bodyPr/>
          <a:lstStyle>
            <a:lvl1pPr marL="0" indent="0" algn="ctr">
              <a:buFontTx/>
              <a:buNone/>
              <a:defRPr/>
            </a:lvl1pPr>
          </a:lstStyle>
          <a:p>
            <a:r>
              <a:rPr lang="en-US" smtClean="0"/>
              <a:t>Click icon to add picture</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135" name="Group 134"/>
          <p:cNvGrpSpPr/>
          <p:nvPr/>
        </p:nvGrpSpPr>
        <p:grpSpPr>
          <a:xfrm>
            <a:off x="-9" y="-16"/>
            <a:ext cx="9252346" cy="6858038"/>
            <a:chOff x="-9" y="-16"/>
            <a:chExt cx="9252346" cy="6858038"/>
          </a:xfrm>
        </p:grpSpPr>
        <p:grpSp>
          <p:nvGrpSpPr>
            <p:cNvPr id="136" name="Group 638"/>
            <p:cNvGrpSpPr/>
            <p:nvPr/>
          </p:nvGrpSpPr>
          <p:grpSpPr>
            <a:xfrm>
              <a:off x="8528" y="419213"/>
              <a:ext cx="9073251" cy="5913938"/>
              <a:chOff x="8528" y="419213"/>
              <a:chExt cx="9073251" cy="5913938"/>
            </a:xfrm>
          </p:grpSpPr>
          <p:grpSp>
            <p:nvGrpSpPr>
              <p:cNvPr id="224" name="Group 121"/>
              <p:cNvGrpSpPr>
                <a:grpSpLocks noChangeAspect="1"/>
              </p:cNvGrpSpPr>
              <p:nvPr/>
            </p:nvGrpSpPr>
            <p:grpSpPr>
              <a:xfrm rot="2429339">
                <a:off x="8528" y="447135"/>
                <a:ext cx="1128260" cy="875915"/>
                <a:chOff x="-162267" y="4120976"/>
                <a:chExt cx="3435350" cy="2667000"/>
              </a:xfrm>
              <a:solidFill>
                <a:schemeClr val="bg2">
                  <a:lumMod val="60000"/>
                  <a:lumOff val="40000"/>
                  <a:alpha val="1000"/>
                </a:schemeClr>
              </a:solidFill>
            </p:grpSpPr>
            <p:sp>
              <p:nvSpPr>
                <p:cNvPr id="250" name="Freeform 72"/>
                <p:cNvSpPr>
                  <a:spLocks/>
                </p:cNvSpPr>
                <p:nvPr/>
              </p:nvSpPr>
              <p:spPr bwMode="auto">
                <a:xfrm>
                  <a:off x="1644650" y="4162425"/>
                  <a:ext cx="441325" cy="657225"/>
                </a:xfrm>
                <a:custGeom>
                  <a:avLst/>
                  <a:gdLst/>
                  <a:ahLst/>
                  <a:cxnLst>
                    <a:cxn ang="0">
                      <a:pos x="276" y="414"/>
                    </a:cxn>
                    <a:cxn ang="0">
                      <a:pos x="276" y="414"/>
                    </a:cxn>
                    <a:cxn ang="0">
                      <a:pos x="278" y="414"/>
                    </a:cxn>
                    <a:cxn ang="0">
                      <a:pos x="278" y="412"/>
                    </a:cxn>
                    <a:cxn ang="0">
                      <a:pos x="278" y="412"/>
                    </a:cxn>
                    <a:cxn ang="0">
                      <a:pos x="270" y="396"/>
                    </a:cxn>
                    <a:cxn ang="0">
                      <a:pos x="54" y="60"/>
                    </a:cxn>
                    <a:cxn ang="0">
                      <a:pos x="54" y="60"/>
                    </a:cxn>
                    <a:cxn ang="0">
                      <a:pos x="38" y="32"/>
                    </a:cxn>
                    <a:cxn ang="0">
                      <a:pos x="36" y="28"/>
                    </a:cxn>
                    <a:cxn ang="0">
                      <a:pos x="36" y="28"/>
                    </a:cxn>
                    <a:cxn ang="0">
                      <a:pos x="26" y="14"/>
                    </a:cxn>
                    <a:cxn ang="0">
                      <a:pos x="14" y="4"/>
                    </a:cxn>
                    <a:cxn ang="0">
                      <a:pos x="10" y="2"/>
                    </a:cxn>
                    <a:cxn ang="0">
                      <a:pos x="10" y="2"/>
                    </a:cxn>
                    <a:cxn ang="0">
                      <a:pos x="6" y="0"/>
                    </a:cxn>
                    <a:cxn ang="0">
                      <a:pos x="2" y="0"/>
                    </a:cxn>
                    <a:cxn ang="0">
                      <a:pos x="0" y="2"/>
                    </a:cxn>
                    <a:cxn ang="0">
                      <a:pos x="0" y="6"/>
                    </a:cxn>
                    <a:cxn ang="0">
                      <a:pos x="0" y="6"/>
                    </a:cxn>
                    <a:cxn ang="0">
                      <a:pos x="4" y="18"/>
                    </a:cxn>
                    <a:cxn ang="0">
                      <a:pos x="12" y="28"/>
                    </a:cxn>
                    <a:cxn ang="0">
                      <a:pos x="12" y="28"/>
                    </a:cxn>
                    <a:cxn ang="0">
                      <a:pos x="22" y="36"/>
                    </a:cxn>
                    <a:cxn ang="0">
                      <a:pos x="30" y="48"/>
                    </a:cxn>
                    <a:cxn ang="0">
                      <a:pos x="264" y="402"/>
                    </a:cxn>
                    <a:cxn ang="0">
                      <a:pos x="264" y="402"/>
                    </a:cxn>
                    <a:cxn ang="0">
                      <a:pos x="270" y="410"/>
                    </a:cxn>
                    <a:cxn ang="0">
                      <a:pos x="276" y="414"/>
                    </a:cxn>
                    <a:cxn ang="0">
                      <a:pos x="276" y="414"/>
                    </a:cxn>
                  </a:cxnLst>
                  <a:rect l="0" t="0" r="r" b="b"/>
                  <a:pathLst>
                    <a:path w="278" h="414">
                      <a:moveTo>
                        <a:pt x="276" y="414"/>
                      </a:moveTo>
                      <a:lnTo>
                        <a:pt x="276" y="414"/>
                      </a:lnTo>
                      <a:lnTo>
                        <a:pt x="278" y="414"/>
                      </a:lnTo>
                      <a:lnTo>
                        <a:pt x="278" y="412"/>
                      </a:lnTo>
                      <a:lnTo>
                        <a:pt x="278" y="412"/>
                      </a:lnTo>
                      <a:lnTo>
                        <a:pt x="270" y="396"/>
                      </a:lnTo>
                      <a:lnTo>
                        <a:pt x="54" y="60"/>
                      </a:lnTo>
                      <a:lnTo>
                        <a:pt x="54" y="60"/>
                      </a:lnTo>
                      <a:lnTo>
                        <a:pt x="38" y="32"/>
                      </a:lnTo>
                      <a:lnTo>
                        <a:pt x="36" y="28"/>
                      </a:lnTo>
                      <a:lnTo>
                        <a:pt x="36" y="28"/>
                      </a:lnTo>
                      <a:lnTo>
                        <a:pt x="26" y="14"/>
                      </a:lnTo>
                      <a:lnTo>
                        <a:pt x="14" y="4"/>
                      </a:lnTo>
                      <a:lnTo>
                        <a:pt x="10" y="2"/>
                      </a:lnTo>
                      <a:lnTo>
                        <a:pt x="10" y="2"/>
                      </a:lnTo>
                      <a:lnTo>
                        <a:pt x="6" y="0"/>
                      </a:lnTo>
                      <a:lnTo>
                        <a:pt x="2" y="0"/>
                      </a:lnTo>
                      <a:lnTo>
                        <a:pt x="0" y="2"/>
                      </a:lnTo>
                      <a:lnTo>
                        <a:pt x="0" y="6"/>
                      </a:lnTo>
                      <a:lnTo>
                        <a:pt x="0" y="6"/>
                      </a:lnTo>
                      <a:lnTo>
                        <a:pt x="4" y="18"/>
                      </a:lnTo>
                      <a:lnTo>
                        <a:pt x="12" y="28"/>
                      </a:lnTo>
                      <a:lnTo>
                        <a:pt x="12" y="28"/>
                      </a:lnTo>
                      <a:lnTo>
                        <a:pt x="22" y="36"/>
                      </a:lnTo>
                      <a:lnTo>
                        <a:pt x="30" y="48"/>
                      </a:lnTo>
                      <a:lnTo>
                        <a:pt x="264" y="402"/>
                      </a:lnTo>
                      <a:lnTo>
                        <a:pt x="264" y="402"/>
                      </a:lnTo>
                      <a:lnTo>
                        <a:pt x="270" y="410"/>
                      </a:lnTo>
                      <a:lnTo>
                        <a:pt x="276" y="414"/>
                      </a:lnTo>
                      <a:lnTo>
                        <a:pt x="276"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73"/>
                <p:cNvSpPr>
                  <a:spLocks/>
                </p:cNvSpPr>
                <p:nvPr/>
              </p:nvSpPr>
              <p:spPr bwMode="auto">
                <a:xfrm>
                  <a:off x="2089150" y="4835525"/>
                  <a:ext cx="1588" cy="3175"/>
                </a:xfrm>
                <a:custGeom>
                  <a:avLst/>
                  <a:gdLst/>
                  <a:ahLst/>
                  <a:cxnLst>
                    <a:cxn ang="0">
                      <a:pos x="0" y="0"/>
                    </a:cxn>
                    <a:cxn ang="0">
                      <a:pos x="0" y="0"/>
                    </a:cxn>
                    <a:cxn ang="0">
                      <a:pos x="0" y="2"/>
                    </a:cxn>
                    <a:cxn ang="0">
                      <a:pos x="0" y="2"/>
                    </a:cxn>
                    <a:cxn ang="0">
                      <a:pos x="0" y="0"/>
                    </a:cxn>
                    <a:cxn ang="0">
                      <a:pos x="0" y="0"/>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74"/>
                <p:cNvSpPr>
                  <a:spLocks/>
                </p:cNvSpPr>
                <p:nvPr/>
              </p:nvSpPr>
              <p:spPr bwMode="auto">
                <a:xfrm>
                  <a:off x="2117725" y="4162425"/>
                  <a:ext cx="444500" cy="657225"/>
                </a:xfrm>
                <a:custGeom>
                  <a:avLst/>
                  <a:gdLst/>
                  <a:ahLst/>
                  <a:cxnLst>
                    <a:cxn ang="0">
                      <a:pos x="4" y="414"/>
                    </a:cxn>
                    <a:cxn ang="0">
                      <a:pos x="4" y="414"/>
                    </a:cxn>
                    <a:cxn ang="0">
                      <a:pos x="8" y="410"/>
                    </a:cxn>
                    <a:cxn ang="0">
                      <a:pos x="16" y="402"/>
                    </a:cxn>
                    <a:cxn ang="0">
                      <a:pos x="248" y="48"/>
                    </a:cxn>
                    <a:cxn ang="0">
                      <a:pos x="248" y="48"/>
                    </a:cxn>
                    <a:cxn ang="0">
                      <a:pos x="258" y="36"/>
                    </a:cxn>
                    <a:cxn ang="0">
                      <a:pos x="266" y="28"/>
                    </a:cxn>
                    <a:cxn ang="0">
                      <a:pos x="266" y="28"/>
                    </a:cxn>
                    <a:cxn ang="0">
                      <a:pos x="274" y="18"/>
                    </a:cxn>
                    <a:cxn ang="0">
                      <a:pos x="280" y="6"/>
                    </a:cxn>
                    <a:cxn ang="0">
                      <a:pos x="280" y="6"/>
                    </a:cxn>
                    <a:cxn ang="0">
                      <a:pos x="280" y="2"/>
                    </a:cxn>
                    <a:cxn ang="0">
                      <a:pos x="278" y="0"/>
                    </a:cxn>
                    <a:cxn ang="0">
                      <a:pos x="274" y="0"/>
                    </a:cxn>
                    <a:cxn ang="0">
                      <a:pos x="268" y="2"/>
                    </a:cxn>
                    <a:cxn ang="0">
                      <a:pos x="266" y="4"/>
                    </a:cxn>
                    <a:cxn ang="0">
                      <a:pos x="266" y="4"/>
                    </a:cxn>
                    <a:cxn ang="0">
                      <a:pos x="254" y="14"/>
                    </a:cxn>
                    <a:cxn ang="0">
                      <a:pos x="244" y="28"/>
                    </a:cxn>
                    <a:cxn ang="0">
                      <a:pos x="240" y="32"/>
                    </a:cxn>
                    <a:cxn ang="0">
                      <a:pos x="240" y="32"/>
                    </a:cxn>
                    <a:cxn ang="0">
                      <a:pos x="224" y="60"/>
                    </a:cxn>
                    <a:cxn ang="0">
                      <a:pos x="10" y="396"/>
                    </a:cxn>
                    <a:cxn ang="0">
                      <a:pos x="10" y="396"/>
                    </a:cxn>
                    <a:cxn ang="0">
                      <a:pos x="0" y="412"/>
                    </a:cxn>
                    <a:cxn ang="0">
                      <a:pos x="0" y="412"/>
                    </a:cxn>
                    <a:cxn ang="0">
                      <a:pos x="0" y="414"/>
                    </a:cxn>
                    <a:cxn ang="0">
                      <a:pos x="0" y="414"/>
                    </a:cxn>
                    <a:cxn ang="0">
                      <a:pos x="4" y="414"/>
                    </a:cxn>
                    <a:cxn ang="0">
                      <a:pos x="4" y="414"/>
                    </a:cxn>
                  </a:cxnLst>
                  <a:rect l="0" t="0" r="r" b="b"/>
                  <a:pathLst>
                    <a:path w="280" h="414">
                      <a:moveTo>
                        <a:pt x="4" y="414"/>
                      </a:moveTo>
                      <a:lnTo>
                        <a:pt x="4" y="414"/>
                      </a:lnTo>
                      <a:lnTo>
                        <a:pt x="8" y="410"/>
                      </a:lnTo>
                      <a:lnTo>
                        <a:pt x="16" y="402"/>
                      </a:lnTo>
                      <a:lnTo>
                        <a:pt x="248" y="48"/>
                      </a:lnTo>
                      <a:lnTo>
                        <a:pt x="248" y="48"/>
                      </a:lnTo>
                      <a:lnTo>
                        <a:pt x="258" y="36"/>
                      </a:lnTo>
                      <a:lnTo>
                        <a:pt x="266" y="28"/>
                      </a:lnTo>
                      <a:lnTo>
                        <a:pt x="266" y="28"/>
                      </a:lnTo>
                      <a:lnTo>
                        <a:pt x="274" y="18"/>
                      </a:lnTo>
                      <a:lnTo>
                        <a:pt x="280" y="6"/>
                      </a:lnTo>
                      <a:lnTo>
                        <a:pt x="280" y="6"/>
                      </a:lnTo>
                      <a:lnTo>
                        <a:pt x="280" y="2"/>
                      </a:lnTo>
                      <a:lnTo>
                        <a:pt x="278" y="0"/>
                      </a:lnTo>
                      <a:lnTo>
                        <a:pt x="274" y="0"/>
                      </a:lnTo>
                      <a:lnTo>
                        <a:pt x="268" y="2"/>
                      </a:lnTo>
                      <a:lnTo>
                        <a:pt x="266" y="4"/>
                      </a:lnTo>
                      <a:lnTo>
                        <a:pt x="266" y="4"/>
                      </a:lnTo>
                      <a:lnTo>
                        <a:pt x="254" y="14"/>
                      </a:lnTo>
                      <a:lnTo>
                        <a:pt x="244" y="28"/>
                      </a:lnTo>
                      <a:lnTo>
                        <a:pt x="240" y="32"/>
                      </a:lnTo>
                      <a:lnTo>
                        <a:pt x="240" y="32"/>
                      </a:lnTo>
                      <a:lnTo>
                        <a:pt x="224" y="60"/>
                      </a:lnTo>
                      <a:lnTo>
                        <a:pt x="10" y="396"/>
                      </a:lnTo>
                      <a:lnTo>
                        <a:pt x="10" y="396"/>
                      </a:lnTo>
                      <a:lnTo>
                        <a:pt x="0" y="412"/>
                      </a:lnTo>
                      <a:lnTo>
                        <a:pt x="0" y="412"/>
                      </a:lnTo>
                      <a:lnTo>
                        <a:pt x="0" y="414"/>
                      </a:lnTo>
                      <a:lnTo>
                        <a:pt x="0" y="414"/>
                      </a:lnTo>
                      <a:lnTo>
                        <a:pt x="4" y="414"/>
                      </a:lnTo>
                      <a:lnTo>
                        <a:pt x="4"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75"/>
                <p:cNvSpPr>
                  <a:spLocks noEditPoints="1"/>
                </p:cNvSpPr>
                <p:nvPr/>
              </p:nvSpPr>
              <p:spPr bwMode="auto">
                <a:xfrm>
                  <a:off x="-162267" y="4120976"/>
                  <a:ext cx="3435350" cy="2667000"/>
                </a:xfrm>
                <a:custGeom>
                  <a:avLst/>
                  <a:gdLst/>
                  <a:ahLst/>
                  <a:cxnLst>
                    <a:cxn ang="0">
                      <a:pos x="2160" y="44"/>
                    </a:cxn>
                    <a:cxn ang="0">
                      <a:pos x="2102" y="6"/>
                    </a:cxn>
                    <a:cxn ang="0">
                      <a:pos x="1752" y="118"/>
                    </a:cxn>
                    <a:cxn ang="0">
                      <a:pos x="1142" y="870"/>
                    </a:cxn>
                    <a:cxn ang="0">
                      <a:pos x="1126" y="832"/>
                    </a:cxn>
                    <a:cxn ang="0">
                      <a:pos x="1126" y="794"/>
                    </a:cxn>
                    <a:cxn ang="0">
                      <a:pos x="1100" y="780"/>
                    </a:cxn>
                    <a:cxn ang="0">
                      <a:pos x="1080" y="778"/>
                    </a:cxn>
                    <a:cxn ang="0">
                      <a:pos x="1068" y="788"/>
                    </a:cxn>
                    <a:cxn ang="0">
                      <a:pos x="1034" y="802"/>
                    </a:cxn>
                    <a:cxn ang="0">
                      <a:pos x="1024" y="846"/>
                    </a:cxn>
                    <a:cxn ang="0">
                      <a:pos x="690" y="370"/>
                    </a:cxn>
                    <a:cxn ang="0">
                      <a:pos x="118" y="0"/>
                    </a:cxn>
                    <a:cxn ang="0">
                      <a:pos x="32" y="18"/>
                    </a:cxn>
                    <a:cxn ang="0">
                      <a:pos x="2" y="64"/>
                    </a:cxn>
                    <a:cxn ang="0">
                      <a:pos x="108" y="686"/>
                    </a:cxn>
                    <a:cxn ang="0">
                      <a:pos x="348" y="952"/>
                    </a:cxn>
                    <a:cxn ang="0">
                      <a:pos x="504" y="1020"/>
                    </a:cxn>
                    <a:cxn ang="0">
                      <a:pos x="346" y="1198"/>
                    </a:cxn>
                    <a:cxn ang="0">
                      <a:pos x="330" y="1284"/>
                    </a:cxn>
                    <a:cxn ang="0">
                      <a:pos x="372" y="1442"/>
                    </a:cxn>
                    <a:cxn ang="0">
                      <a:pos x="406" y="1476"/>
                    </a:cxn>
                    <a:cxn ang="0">
                      <a:pos x="436" y="1500"/>
                    </a:cxn>
                    <a:cxn ang="0">
                      <a:pos x="478" y="1550"/>
                    </a:cxn>
                    <a:cxn ang="0">
                      <a:pos x="516" y="1562"/>
                    </a:cxn>
                    <a:cxn ang="0">
                      <a:pos x="558" y="1608"/>
                    </a:cxn>
                    <a:cxn ang="0">
                      <a:pos x="622" y="1636"/>
                    </a:cxn>
                    <a:cxn ang="0">
                      <a:pos x="708" y="1676"/>
                    </a:cxn>
                    <a:cxn ang="0">
                      <a:pos x="742" y="1660"/>
                    </a:cxn>
                    <a:cxn ang="0">
                      <a:pos x="836" y="1606"/>
                    </a:cxn>
                    <a:cxn ang="0">
                      <a:pos x="892" y="1528"/>
                    </a:cxn>
                    <a:cxn ang="0">
                      <a:pos x="1012" y="1188"/>
                    </a:cxn>
                    <a:cxn ang="0">
                      <a:pos x="1016" y="1342"/>
                    </a:cxn>
                    <a:cxn ang="0">
                      <a:pos x="1018" y="1494"/>
                    </a:cxn>
                    <a:cxn ang="0">
                      <a:pos x="1120" y="1598"/>
                    </a:cxn>
                    <a:cxn ang="0">
                      <a:pos x="1146" y="1430"/>
                    </a:cxn>
                    <a:cxn ang="0">
                      <a:pos x="1128" y="1158"/>
                    </a:cxn>
                    <a:cxn ang="0">
                      <a:pos x="1150" y="1176"/>
                    </a:cxn>
                    <a:cxn ang="0">
                      <a:pos x="1274" y="1528"/>
                    </a:cxn>
                    <a:cxn ang="0">
                      <a:pos x="1370" y="1646"/>
                    </a:cxn>
                    <a:cxn ang="0">
                      <a:pos x="1424" y="1660"/>
                    </a:cxn>
                    <a:cxn ang="0">
                      <a:pos x="1458" y="1676"/>
                    </a:cxn>
                    <a:cxn ang="0">
                      <a:pos x="1544" y="1636"/>
                    </a:cxn>
                    <a:cxn ang="0">
                      <a:pos x="1608" y="1608"/>
                    </a:cxn>
                    <a:cxn ang="0">
                      <a:pos x="1650" y="1562"/>
                    </a:cxn>
                    <a:cxn ang="0">
                      <a:pos x="1688" y="1550"/>
                    </a:cxn>
                    <a:cxn ang="0">
                      <a:pos x="1730" y="1500"/>
                    </a:cxn>
                    <a:cxn ang="0">
                      <a:pos x="1760" y="1476"/>
                    </a:cxn>
                    <a:cxn ang="0">
                      <a:pos x="1794" y="1442"/>
                    </a:cxn>
                    <a:cxn ang="0">
                      <a:pos x="1836" y="1284"/>
                    </a:cxn>
                    <a:cxn ang="0">
                      <a:pos x="1820" y="1198"/>
                    </a:cxn>
                    <a:cxn ang="0">
                      <a:pos x="1662" y="1020"/>
                    </a:cxn>
                    <a:cxn ang="0">
                      <a:pos x="1882" y="942"/>
                    </a:cxn>
                    <a:cxn ang="0">
                      <a:pos x="2086" y="544"/>
                    </a:cxn>
                    <a:cxn ang="0">
                      <a:pos x="1076" y="792"/>
                    </a:cxn>
                  </a:cxnLst>
                  <a:rect l="0" t="0" r="r" b="b"/>
                  <a:pathLst>
                    <a:path w="2164" h="1680">
                      <a:moveTo>
                        <a:pt x="2162" y="70"/>
                      </a:moveTo>
                      <a:lnTo>
                        <a:pt x="2162" y="70"/>
                      </a:lnTo>
                      <a:lnTo>
                        <a:pt x="2164" y="64"/>
                      </a:lnTo>
                      <a:lnTo>
                        <a:pt x="2164" y="60"/>
                      </a:lnTo>
                      <a:lnTo>
                        <a:pt x="2164" y="52"/>
                      </a:lnTo>
                      <a:lnTo>
                        <a:pt x="2160" y="44"/>
                      </a:lnTo>
                      <a:lnTo>
                        <a:pt x="2156" y="36"/>
                      </a:lnTo>
                      <a:lnTo>
                        <a:pt x="2146" y="28"/>
                      </a:lnTo>
                      <a:lnTo>
                        <a:pt x="2134" y="18"/>
                      </a:lnTo>
                      <a:lnTo>
                        <a:pt x="2134" y="18"/>
                      </a:lnTo>
                      <a:lnTo>
                        <a:pt x="2118" y="12"/>
                      </a:lnTo>
                      <a:lnTo>
                        <a:pt x="2102" y="6"/>
                      </a:lnTo>
                      <a:lnTo>
                        <a:pt x="2086" y="4"/>
                      </a:lnTo>
                      <a:lnTo>
                        <a:pt x="2072" y="2"/>
                      </a:lnTo>
                      <a:lnTo>
                        <a:pt x="2048" y="0"/>
                      </a:lnTo>
                      <a:lnTo>
                        <a:pt x="2038" y="0"/>
                      </a:lnTo>
                      <a:lnTo>
                        <a:pt x="1904" y="40"/>
                      </a:lnTo>
                      <a:lnTo>
                        <a:pt x="1752" y="118"/>
                      </a:lnTo>
                      <a:lnTo>
                        <a:pt x="1598" y="244"/>
                      </a:lnTo>
                      <a:lnTo>
                        <a:pt x="1476" y="370"/>
                      </a:lnTo>
                      <a:lnTo>
                        <a:pt x="1312" y="580"/>
                      </a:lnTo>
                      <a:lnTo>
                        <a:pt x="1216" y="732"/>
                      </a:lnTo>
                      <a:lnTo>
                        <a:pt x="1160" y="836"/>
                      </a:lnTo>
                      <a:lnTo>
                        <a:pt x="1142" y="870"/>
                      </a:lnTo>
                      <a:lnTo>
                        <a:pt x="1142" y="870"/>
                      </a:lnTo>
                      <a:lnTo>
                        <a:pt x="1142" y="860"/>
                      </a:lnTo>
                      <a:lnTo>
                        <a:pt x="1142" y="860"/>
                      </a:lnTo>
                      <a:lnTo>
                        <a:pt x="1142" y="856"/>
                      </a:lnTo>
                      <a:lnTo>
                        <a:pt x="1138" y="848"/>
                      </a:lnTo>
                      <a:lnTo>
                        <a:pt x="1126" y="832"/>
                      </a:lnTo>
                      <a:lnTo>
                        <a:pt x="1126" y="832"/>
                      </a:lnTo>
                      <a:lnTo>
                        <a:pt x="1132" y="822"/>
                      </a:lnTo>
                      <a:lnTo>
                        <a:pt x="1134" y="812"/>
                      </a:lnTo>
                      <a:lnTo>
                        <a:pt x="1134" y="812"/>
                      </a:lnTo>
                      <a:lnTo>
                        <a:pt x="1132" y="802"/>
                      </a:lnTo>
                      <a:lnTo>
                        <a:pt x="1126" y="794"/>
                      </a:lnTo>
                      <a:lnTo>
                        <a:pt x="1118" y="788"/>
                      </a:lnTo>
                      <a:lnTo>
                        <a:pt x="1108" y="786"/>
                      </a:lnTo>
                      <a:lnTo>
                        <a:pt x="1108" y="786"/>
                      </a:lnTo>
                      <a:lnTo>
                        <a:pt x="1104" y="786"/>
                      </a:lnTo>
                      <a:lnTo>
                        <a:pt x="1108" y="780"/>
                      </a:lnTo>
                      <a:lnTo>
                        <a:pt x="1100" y="780"/>
                      </a:lnTo>
                      <a:lnTo>
                        <a:pt x="1094" y="780"/>
                      </a:lnTo>
                      <a:lnTo>
                        <a:pt x="1094" y="780"/>
                      </a:lnTo>
                      <a:lnTo>
                        <a:pt x="1086" y="774"/>
                      </a:lnTo>
                      <a:lnTo>
                        <a:pt x="1086" y="776"/>
                      </a:lnTo>
                      <a:lnTo>
                        <a:pt x="1084" y="774"/>
                      </a:lnTo>
                      <a:lnTo>
                        <a:pt x="1080" y="778"/>
                      </a:lnTo>
                      <a:lnTo>
                        <a:pt x="1074" y="776"/>
                      </a:lnTo>
                      <a:lnTo>
                        <a:pt x="1074" y="780"/>
                      </a:lnTo>
                      <a:lnTo>
                        <a:pt x="1068" y="780"/>
                      </a:lnTo>
                      <a:lnTo>
                        <a:pt x="1064" y="780"/>
                      </a:lnTo>
                      <a:lnTo>
                        <a:pt x="1068" y="788"/>
                      </a:lnTo>
                      <a:lnTo>
                        <a:pt x="1068" y="788"/>
                      </a:lnTo>
                      <a:lnTo>
                        <a:pt x="1068" y="788"/>
                      </a:lnTo>
                      <a:lnTo>
                        <a:pt x="1058" y="786"/>
                      </a:lnTo>
                      <a:lnTo>
                        <a:pt x="1058" y="786"/>
                      </a:lnTo>
                      <a:lnTo>
                        <a:pt x="1048" y="788"/>
                      </a:lnTo>
                      <a:lnTo>
                        <a:pt x="1040" y="794"/>
                      </a:lnTo>
                      <a:lnTo>
                        <a:pt x="1034" y="802"/>
                      </a:lnTo>
                      <a:lnTo>
                        <a:pt x="1032" y="812"/>
                      </a:lnTo>
                      <a:lnTo>
                        <a:pt x="1032" y="812"/>
                      </a:lnTo>
                      <a:lnTo>
                        <a:pt x="1034" y="820"/>
                      </a:lnTo>
                      <a:lnTo>
                        <a:pt x="1036" y="828"/>
                      </a:lnTo>
                      <a:lnTo>
                        <a:pt x="1036" y="828"/>
                      </a:lnTo>
                      <a:lnTo>
                        <a:pt x="1024" y="846"/>
                      </a:lnTo>
                      <a:lnTo>
                        <a:pt x="1020" y="854"/>
                      </a:lnTo>
                      <a:lnTo>
                        <a:pt x="1018" y="860"/>
                      </a:lnTo>
                      <a:lnTo>
                        <a:pt x="1006" y="836"/>
                      </a:lnTo>
                      <a:lnTo>
                        <a:pt x="950" y="732"/>
                      </a:lnTo>
                      <a:lnTo>
                        <a:pt x="854" y="580"/>
                      </a:lnTo>
                      <a:lnTo>
                        <a:pt x="690" y="370"/>
                      </a:lnTo>
                      <a:lnTo>
                        <a:pt x="568" y="244"/>
                      </a:lnTo>
                      <a:lnTo>
                        <a:pt x="412" y="118"/>
                      </a:lnTo>
                      <a:lnTo>
                        <a:pt x="262" y="40"/>
                      </a:lnTo>
                      <a:lnTo>
                        <a:pt x="128" y="0"/>
                      </a:lnTo>
                      <a:lnTo>
                        <a:pt x="128" y="0"/>
                      </a:lnTo>
                      <a:lnTo>
                        <a:pt x="118" y="0"/>
                      </a:lnTo>
                      <a:lnTo>
                        <a:pt x="94" y="2"/>
                      </a:lnTo>
                      <a:lnTo>
                        <a:pt x="80" y="4"/>
                      </a:lnTo>
                      <a:lnTo>
                        <a:pt x="64" y="6"/>
                      </a:lnTo>
                      <a:lnTo>
                        <a:pt x="48" y="12"/>
                      </a:lnTo>
                      <a:lnTo>
                        <a:pt x="32" y="18"/>
                      </a:lnTo>
                      <a:lnTo>
                        <a:pt x="32" y="18"/>
                      </a:lnTo>
                      <a:lnTo>
                        <a:pt x="20" y="28"/>
                      </a:lnTo>
                      <a:lnTo>
                        <a:pt x="10" y="36"/>
                      </a:lnTo>
                      <a:lnTo>
                        <a:pt x="6" y="44"/>
                      </a:lnTo>
                      <a:lnTo>
                        <a:pt x="2" y="52"/>
                      </a:lnTo>
                      <a:lnTo>
                        <a:pt x="2" y="60"/>
                      </a:lnTo>
                      <a:lnTo>
                        <a:pt x="2" y="64"/>
                      </a:lnTo>
                      <a:lnTo>
                        <a:pt x="4" y="70"/>
                      </a:lnTo>
                      <a:lnTo>
                        <a:pt x="0" y="114"/>
                      </a:lnTo>
                      <a:lnTo>
                        <a:pt x="12" y="226"/>
                      </a:lnTo>
                      <a:lnTo>
                        <a:pt x="58" y="452"/>
                      </a:lnTo>
                      <a:lnTo>
                        <a:pt x="80" y="544"/>
                      </a:lnTo>
                      <a:lnTo>
                        <a:pt x="108" y="686"/>
                      </a:lnTo>
                      <a:lnTo>
                        <a:pt x="122" y="734"/>
                      </a:lnTo>
                      <a:lnTo>
                        <a:pt x="154" y="810"/>
                      </a:lnTo>
                      <a:lnTo>
                        <a:pt x="196" y="876"/>
                      </a:lnTo>
                      <a:lnTo>
                        <a:pt x="240" y="918"/>
                      </a:lnTo>
                      <a:lnTo>
                        <a:pt x="284" y="942"/>
                      </a:lnTo>
                      <a:lnTo>
                        <a:pt x="348" y="952"/>
                      </a:lnTo>
                      <a:lnTo>
                        <a:pt x="410" y="960"/>
                      </a:lnTo>
                      <a:lnTo>
                        <a:pt x="622" y="978"/>
                      </a:lnTo>
                      <a:lnTo>
                        <a:pt x="622" y="978"/>
                      </a:lnTo>
                      <a:lnTo>
                        <a:pt x="580" y="992"/>
                      </a:lnTo>
                      <a:lnTo>
                        <a:pt x="538" y="1006"/>
                      </a:lnTo>
                      <a:lnTo>
                        <a:pt x="504" y="1020"/>
                      </a:lnTo>
                      <a:lnTo>
                        <a:pt x="486" y="1028"/>
                      </a:lnTo>
                      <a:lnTo>
                        <a:pt x="486" y="1028"/>
                      </a:lnTo>
                      <a:lnTo>
                        <a:pt x="444" y="1066"/>
                      </a:lnTo>
                      <a:lnTo>
                        <a:pt x="410" y="1098"/>
                      </a:lnTo>
                      <a:lnTo>
                        <a:pt x="346" y="1198"/>
                      </a:lnTo>
                      <a:lnTo>
                        <a:pt x="346" y="1198"/>
                      </a:lnTo>
                      <a:lnTo>
                        <a:pt x="338" y="1222"/>
                      </a:lnTo>
                      <a:lnTo>
                        <a:pt x="330" y="1242"/>
                      </a:lnTo>
                      <a:lnTo>
                        <a:pt x="326" y="1256"/>
                      </a:lnTo>
                      <a:lnTo>
                        <a:pt x="326" y="1256"/>
                      </a:lnTo>
                      <a:lnTo>
                        <a:pt x="326" y="1270"/>
                      </a:lnTo>
                      <a:lnTo>
                        <a:pt x="330" y="1284"/>
                      </a:lnTo>
                      <a:lnTo>
                        <a:pt x="334" y="1302"/>
                      </a:lnTo>
                      <a:lnTo>
                        <a:pt x="334" y="1346"/>
                      </a:lnTo>
                      <a:lnTo>
                        <a:pt x="358" y="1386"/>
                      </a:lnTo>
                      <a:lnTo>
                        <a:pt x="370" y="1438"/>
                      </a:lnTo>
                      <a:lnTo>
                        <a:pt x="370" y="1438"/>
                      </a:lnTo>
                      <a:lnTo>
                        <a:pt x="372" y="1442"/>
                      </a:lnTo>
                      <a:lnTo>
                        <a:pt x="376" y="1454"/>
                      </a:lnTo>
                      <a:lnTo>
                        <a:pt x="380" y="1460"/>
                      </a:lnTo>
                      <a:lnTo>
                        <a:pt x="386" y="1466"/>
                      </a:lnTo>
                      <a:lnTo>
                        <a:pt x="396" y="1472"/>
                      </a:lnTo>
                      <a:lnTo>
                        <a:pt x="406" y="1476"/>
                      </a:lnTo>
                      <a:lnTo>
                        <a:pt x="406" y="1476"/>
                      </a:lnTo>
                      <a:lnTo>
                        <a:pt x="418" y="1480"/>
                      </a:lnTo>
                      <a:lnTo>
                        <a:pt x="424" y="1484"/>
                      </a:lnTo>
                      <a:lnTo>
                        <a:pt x="430" y="1488"/>
                      </a:lnTo>
                      <a:lnTo>
                        <a:pt x="434" y="1492"/>
                      </a:lnTo>
                      <a:lnTo>
                        <a:pt x="436" y="1498"/>
                      </a:lnTo>
                      <a:lnTo>
                        <a:pt x="436" y="1500"/>
                      </a:lnTo>
                      <a:lnTo>
                        <a:pt x="436" y="1500"/>
                      </a:lnTo>
                      <a:lnTo>
                        <a:pt x="444" y="1514"/>
                      </a:lnTo>
                      <a:lnTo>
                        <a:pt x="458" y="1534"/>
                      </a:lnTo>
                      <a:lnTo>
                        <a:pt x="458" y="1534"/>
                      </a:lnTo>
                      <a:lnTo>
                        <a:pt x="466" y="1540"/>
                      </a:lnTo>
                      <a:lnTo>
                        <a:pt x="478" y="1550"/>
                      </a:lnTo>
                      <a:lnTo>
                        <a:pt x="490" y="1556"/>
                      </a:lnTo>
                      <a:lnTo>
                        <a:pt x="498" y="1558"/>
                      </a:lnTo>
                      <a:lnTo>
                        <a:pt x="504" y="1558"/>
                      </a:lnTo>
                      <a:lnTo>
                        <a:pt x="504" y="1558"/>
                      </a:lnTo>
                      <a:lnTo>
                        <a:pt x="510" y="1558"/>
                      </a:lnTo>
                      <a:lnTo>
                        <a:pt x="516" y="1562"/>
                      </a:lnTo>
                      <a:lnTo>
                        <a:pt x="528" y="1572"/>
                      </a:lnTo>
                      <a:lnTo>
                        <a:pt x="536" y="1582"/>
                      </a:lnTo>
                      <a:lnTo>
                        <a:pt x="540" y="1588"/>
                      </a:lnTo>
                      <a:lnTo>
                        <a:pt x="540" y="1588"/>
                      </a:lnTo>
                      <a:lnTo>
                        <a:pt x="548" y="1598"/>
                      </a:lnTo>
                      <a:lnTo>
                        <a:pt x="558" y="1608"/>
                      </a:lnTo>
                      <a:lnTo>
                        <a:pt x="564" y="1612"/>
                      </a:lnTo>
                      <a:lnTo>
                        <a:pt x="570" y="1614"/>
                      </a:lnTo>
                      <a:lnTo>
                        <a:pt x="570" y="1614"/>
                      </a:lnTo>
                      <a:lnTo>
                        <a:pt x="586" y="1618"/>
                      </a:lnTo>
                      <a:lnTo>
                        <a:pt x="602" y="1626"/>
                      </a:lnTo>
                      <a:lnTo>
                        <a:pt x="622" y="1636"/>
                      </a:lnTo>
                      <a:lnTo>
                        <a:pt x="648" y="1656"/>
                      </a:lnTo>
                      <a:lnTo>
                        <a:pt x="676" y="1678"/>
                      </a:lnTo>
                      <a:lnTo>
                        <a:pt x="676" y="1678"/>
                      </a:lnTo>
                      <a:lnTo>
                        <a:pt x="682" y="1678"/>
                      </a:lnTo>
                      <a:lnTo>
                        <a:pt x="694" y="1680"/>
                      </a:lnTo>
                      <a:lnTo>
                        <a:pt x="708" y="1676"/>
                      </a:lnTo>
                      <a:lnTo>
                        <a:pt x="716" y="1674"/>
                      </a:lnTo>
                      <a:lnTo>
                        <a:pt x="724" y="1670"/>
                      </a:lnTo>
                      <a:lnTo>
                        <a:pt x="724" y="1670"/>
                      </a:lnTo>
                      <a:lnTo>
                        <a:pt x="730" y="1664"/>
                      </a:lnTo>
                      <a:lnTo>
                        <a:pt x="736" y="1662"/>
                      </a:lnTo>
                      <a:lnTo>
                        <a:pt x="742" y="1660"/>
                      </a:lnTo>
                      <a:lnTo>
                        <a:pt x="746" y="1660"/>
                      </a:lnTo>
                      <a:lnTo>
                        <a:pt x="754" y="1664"/>
                      </a:lnTo>
                      <a:lnTo>
                        <a:pt x="756" y="1664"/>
                      </a:lnTo>
                      <a:lnTo>
                        <a:pt x="772" y="1662"/>
                      </a:lnTo>
                      <a:lnTo>
                        <a:pt x="796" y="1646"/>
                      </a:lnTo>
                      <a:lnTo>
                        <a:pt x="836" y="1606"/>
                      </a:lnTo>
                      <a:lnTo>
                        <a:pt x="836" y="1606"/>
                      </a:lnTo>
                      <a:lnTo>
                        <a:pt x="840" y="1602"/>
                      </a:lnTo>
                      <a:lnTo>
                        <a:pt x="852" y="1588"/>
                      </a:lnTo>
                      <a:lnTo>
                        <a:pt x="870" y="1564"/>
                      </a:lnTo>
                      <a:lnTo>
                        <a:pt x="892" y="1528"/>
                      </a:lnTo>
                      <a:lnTo>
                        <a:pt x="892" y="1528"/>
                      </a:lnTo>
                      <a:lnTo>
                        <a:pt x="914" y="1478"/>
                      </a:lnTo>
                      <a:lnTo>
                        <a:pt x="938" y="1424"/>
                      </a:lnTo>
                      <a:lnTo>
                        <a:pt x="964" y="1362"/>
                      </a:lnTo>
                      <a:lnTo>
                        <a:pt x="964" y="1362"/>
                      </a:lnTo>
                      <a:lnTo>
                        <a:pt x="988" y="1268"/>
                      </a:lnTo>
                      <a:lnTo>
                        <a:pt x="1012" y="1188"/>
                      </a:lnTo>
                      <a:lnTo>
                        <a:pt x="1034" y="1116"/>
                      </a:lnTo>
                      <a:lnTo>
                        <a:pt x="1032" y="1158"/>
                      </a:lnTo>
                      <a:lnTo>
                        <a:pt x="1024" y="1232"/>
                      </a:lnTo>
                      <a:lnTo>
                        <a:pt x="1026" y="1256"/>
                      </a:lnTo>
                      <a:lnTo>
                        <a:pt x="1016" y="1290"/>
                      </a:lnTo>
                      <a:lnTo>
                        <a:pt x="1016" y="1342"/>
                      </a:lnTo>
                      <a:lnTo>
                        <a:pt x="1016" y="1356"/>
                      </a:lnTo>
                      <a:lnTo>
                        <a:pt x="1016" y="1430"/>
                      </a:lnTo>
                      <a:lnTo>
                        <a:pt x="1026" y="1436"/>
                      </a:lnTo>
                      <a:lnTo>
                        <a:pt x="1026" y="1446"/>
                      </a:lnTo>
                      <a:lnTo>
                        <a:pt x="1016" y="1458"/>
                      </a:lnTo>
                      <a:lnTo>
                        <a:pt x="1018" y="1494"/>
                      </a:lnTo>
                      <a:lnTo>
                        <a:pt x="1018" y="1552"/>
                      </a:lnTo>
                      <a:lnTo>
                        <a:pt x="1040" y="1598"/>
                      </a:lnTo>
                      <a:lnTo>
                        <a:pt x="1076" y="1628"/>
                      </a:lnTo>
                      <a:lnTo>
                        <a:pt x="1080" y="1596"/>
                      </a:lnTo>
                      <a:lnTo>
                        <a:pt x="1084" y="1628"/>
                      </a:lnTo>
                      <a:lnTo>
                        <a:pt x="1120" y="1598"/>
                      </a:lnTo>
                      <a:lnTo>
                        <a:pt x="1142" y="1552"/>
                      </a:lnTo>
                      <a:lnTo>
                        <a:pt x="1142" y="1494"/>
                      </a:lnTo>
                      <a:lnTo>
                        <a:pt x="1146" y="1458"/>
                      </a:lnTo>
                      <a:lnTo>
                        <a:pt x="1134" y="1446"/>
                      </a:lnTo>
                      <a:lnTo>
                        <a:pt x="1134" y="1436"/>
                      </a:lnTo>
                      <a:lnTo>
                        <a:pt x="1146" y="1430"/>
                      </a:lnTo>
                      <a:lnTo>
                        <a:pt x="1146" y="1356"/>
                      </a:lnTo>
                      <a:lnTo>
                        <a:pt x="1146" y="1342"/>
                      </a:lnTo>
                      <a:lnTo>
                        <a:pt x="1146" y="1290"/>
                      </a:lnTo>
                      <a:lnTo>
                        <a:pt x="1134" y="1256"/>
                      </a:lnTo>
                      <a:lnTo>
                        <a:pt x="1136" y="1232"/>
                      </a:lnTo>
                      <a:lnTo>
                        <a:pt x="1128" y="1158"/>
                      </a:lnTo>
                      <a:lnTo>
                        <a:pt x="1126" y="1116"/>
                      </a:lnTo>
                      <a:lnTo>
                        <a:pt x="1126" y="1116"/>
                      </a:lnTo>
                      <a:lnTo>
                        <a:pt x="1126" y="1106"/>
                      </a:lnTo>
                      <a:lnTo>
                        <a:pt x="1126" y="1106"/>
                      </a:lnTo>
                      <a:lnTo>
                        <a:pt x="1138" y="1136"/>
                      </a:lnTo>
                      <a:lnTo>
                        <a:pt x="1150" y="1176"/>
                      </a:lnTo>
                      <a:lnTo>
                        <a:pt x="1174" y="1260"/>
                      </a:lnTo>
                      <a:lnTo>
                        <a:pt x="1202" y="1362"/>
                      </a:lnTo>
                      <a:lnTo>
                        <a:pt x="1202" y="1362"/>
                      </a:lnTo>
                      <a:lnTo>
                        <a:pt x="1228" y="1424"/>
                      </a:lnTo>
                      <a:lnTo>
                        <a:pt x="1250" y="1478"/>
                      </a:lnTo>
                      <a:lnTo>
                        <a:pt x="1274" y="1528"/>
                      </a:lnTo>
                      <a:lnTo>
                        <a:pt x="1274" y="1528"/>
                      </a:lnTo>
                      <a:lnTo>
                        <a:pt x="1296" y="1564"/>
                      </a:lnTo>
                      <a:lnTo>
                        <a:pt x="1312" y="1588"/>
                      </a:lnTo>
                      <a:lnTo>
                        <a:pt x="1326" y="1602"/>
                      </a:lnTo>
                      <a:lnTo>
                        <a:pt x="1330" y="1606"/>
                      </a:lnTo>
                      <a:lnTo>
                        <a:pt x="1370" y="1646"/>
                      </a:lnTo>
                      <a:lnTo>
                        <a:pt x="1394" y="1662"/>
                      </a:lnTo>
                      <a:lnTo>
                        <a:pt x="1410" y="1664"/>
                      </a:lnTo>
                      <a:lnTo>
                        <a:pt x="1410" y="1664"/>
                      </a:lnTo>
                      <a:lnTo>
                        <a:pt x="1412" y="1664"/>
                      </a:lnTo>
                      <a:lnTo>
                        <a:pt x="1420" y="1660"/>
                      </a:lnTo>
                      <a:lnTo>
                        <a:pt x="1424" y="1660"/>
                      </a:lnTo>
                      <a:lnTo>
                        <a:pt x="1430" y="1662"/>
                      </a:lnTo>
                      <a:lnTo>
                        <a:pt x="1436" y="1664"/>
                      </a:lnTo>
                      <a:lnTo>
                        <a:pt x="1442" y="1670"/>
                      </a:lnTo>
                      <a:lnTo>
                        <a:pt x="1442" y="1670"/>
                      </a:lnTo>
                      <a:lnTo>
                        <a:pt x="1450" y="1674"/>
                      </a:lnTo>
                      <a:lnTo>
                        <a:pt x="1458" y="1676"/>
                      </a:lnTo>
                      <a:lnTo>
                        <a:pt x="1472" y="1680"/>
                      </a:lnTo>
                      <a:lnTo>
                        <a:pt x="1484" y="1678"/>
                      </a:lnTo>
                      <a:lnTo>
                        <a:pt x="1490" y="1678"/>
                      </a:lnTo>
                      <a:lnTo>
                        <a:pt x="1518" y="1656"/>
                      </a:lnTo>
                      <a:lnTo>
                        <a:pt x="1544" y="1636"/>
                      </a:lnTo>
                      <a:lnTo>
                        <a:pt x="1544" y="1636"/>
                      </a:lnTo>
                      <a:lnTo>
                        <a:pt x="1564" y="1626"/>
                      </a:lnTo>
                      <a:lnTo>
                        <a:pt x="1580" y="1618"/>
                      </a:lnTo>
                      <a:lnTo>
                        <a:pt x="1596" y="1614"/>
                      </a:lnTo>
                      <a:lnTo>
                        <a:pt x="1596" y="1614"/>
                      </a:lnTo>
                      <a:lnTo>
                        <a:pt x="1602" y="1612"/>
                      </a:lnTo>
                      <a:lnTo>
                        <a:pt x="1608" y="1608"/>
                      </a:lnTo>
                      <a:lnTo>
                        <a:pt x="1618" y="1598"/>
                      </a:lnTo>
                      <a:lnTo>
                        <a:pt x="1626" y="1588"/>
                      </a:lnTo>
                      <a:lnTo>
                        <a:pt x="1626" y="1588"/>
                      </a:lnTo>
                      <a:lnTo>
                        <a:pt x="1630" y="1582"/>
                      </a:lnTo>
                      <a:lnTo>
                        <a:pt x="1638" y="1572"/>
                      </a:lnTo>
                      <a:lnTo>
                        <a:pt x="1650" y="1562"/>
                      </a:lnTo>
                      <a:lnTo>
                        <a:pt x="1656" y="1558"/>
                      </a:lnTo>
                      <a:lnTo>
                        <a:pt x="1662" y="1558"/>
                      </a:lnTo>
                      <a:lnTo>
                        <a:pt x="1662" y="1558"/>
                      </a:lnTo>
                      <a:lnTo>
                        <a:pt x="1668" y="1558"/>
                      </a:lnTo>
                      <a:lnTo>
                        <a:pt x="1674" y="1556"/>
                      </a:lnTo>
                      <a:lnTo>
                        <a:pt x="1688" y="1550"/>
                      </a:lnTo>
                      <a:lnTo>
                        <a:pt x="1700" y="1540"/>
                      </a:lnTo>
                      <a:lnTo>
                        <a:pt x="1708" y="1534"/>
                      </a:lnTo>
                      <a:lnTo>
                        <a:pt x="1708" y="1534"/>
                      </a:lnTo>
                      <a:lnTo>
                        <a:pt x="1722" y="1514"/>
                      </a:lnTo>
                      <a:lnTo>
                        <a:pt x="1730" y="1500"/>
                      </a:lnTo>
                      <a:lnTo>
                        <a:pt x="1730" y="1500"/>
                      </a:lnTo>
                      <a:lnTo>
                        <a:pt x="1730" y="1498"/>
                      </a:lnTo>
                      <a:lnTo>
                        <a:pt x="1732" y="1492"/>
                      </a:lnTo>
                      <a:lnTo>
                        <a:pt x="1736" y="1488"/>
                      </a:lnTo>
                      <a:lnTo>
                        <a:pt x="1740" y="1484"/>
                      </a:lnTo>
                      <a:lnTo>
                        <a:pt x="1748" y="1480"/>
                      </a:lnTo>
                      <a:lnTo>
                        <a:pt x="1760" y="1476"/>
                      </a:lnTo>
                      <a:lnTo>
                        <a:pt x="1760" y="1476"/>
                      </a:lnTo>
                      <a:lnTo>
                        <a:pt x="1770" y="1472"/>
                      </a:lnTo>
                      <a:lnTo>
                        <a:pt x="1780" y="1466"/>
                      </a:lnTo>
                      <a:lnTo>
                        <a:pt x="1786" y="1460"/>
                      </a:lnTo>
                      <a:lnTo>
                        <a:pt x="1790" y="1454"/>
                      </a:lnTo>
                      <a:lnTo>
                        <a:pt x="1794" y="1442"/>
                      </a:lnTo>
                      <a:lnTo>
                        <a:pt x="1794" y="1438"/>
                      </a:lnTo>
                      <a:lnTo>
                        <a:pt x="1808" y="1386"/>
                      </a:lnTo>
                      <a:lnTo>
                        <a:pt x="1832" y="1346"/>
                      </a:lnTo>
                      <a:lnTo>
                        <a:pt x="1832" y="1302"/>
                      </a:lnTo>
                      <a:lnTo>
                        <a:pt x="1832" y="1302"/>
                      </a:lnTo>
                      <a:lnTo>
                        <a:pt x="1836" y="1284"/>
                      </a:lnTo>
                      <a:lnTo>
                        <a:pt x="1840" y="1270"/>
                      </a:lnTo>
                      <a:lnTo>
                        <a:pt x="1840" y="1256"/>
                      </a:lnTo>
                      <a:lnTo>
                        <a:pt x="1840" y="1256"/>
                      </a:lnTo>
                      <a:lnTo>
                        <a:pt x="1836" y="1242"/>
                      </a:lnTo>
                      <a:lnTo>
                        <a:pt x="1828" y="1222"/>
                      </a:lnTo>
                      <a:lnTo>
                        <a:pt x="1820" y="1198"/>
                      </a:lnTo>
                      <a:lnTo>
                        <a:pt x="1756" y="1098"/>
                      </a:lnTo>
                      <a:lnTo>
                        <a:pt x="1756" y="1098"/>
                      </a:lnTo>
                      <a:lnTo>
                        <a:pt x="1722" y="1066"/>
                      </a:lnTo>
                      <a:lnTo>
                        <a:pt x="1680" y="1028"/>
                      </a:lnTo>
                      <a:lnTo>
                        <a:pt x="1680" y="1028"/>
                      </a:lnTo>
                      <a:lnTo>
                        <a:pt x="1662" y="1020"/>
                      </a:lnTo>
                      <a:lnTo>
                        <a:pt x="1628" y="1006"/>
                      </a:lnTo>
                      <a:lnTo>
                        <a:pt x="1586" y="992"/>
                      </a:lnTo>
                      <a:lnTo>
                        <a:pt x="1544" y="978"/>
                      </a:lnTo>
                      <a:lnTo>
                        <a:pt x="1756" y="960"/>
                      </a:lnTo>
                      <a:lnTo>
                        <a:pt x="1818" y="952"/>
                      </a:lnTo>
                      <a:lnTo>
                        <a:pt x="1882" y="942"/>
                      </a:lnTo>
                      <a:lnTo>
                        <a:pt x="1926" y="918"/>
                      </a:lnTo>
                      <a:lnTo>
                        <a:pt x="1970" y="876"/>
                      </a:lnTo>
                      <a:lnTo>
                        <a:pt x="2012" y="810"/>
                      </a:lnTo>
                      <a:lnTo>
                        <a:pt x="2044" y="734"/>
                      </a:lnTo>
                      <a:lnTo>
                        <a:pt x="2058" y="686"/>
                      </a:lnTo>
                      <a:lnTo>
                        <a:pt x="2086" y="544"/>
                      </a:lnTo>
                      <a:lnTo>
                        <a:pt x="2108" y="452"/>
                      </a:lnTo>
                      <a:lnTo>
                        <a:pt x="2154" y="226"/>
                      </a:lnTo>
                      <a:lnTo>
                        <a:pt x="2164" y="114"/>
                      </a:lnTo>
                      <a:lnTo>
                        <a:pt x="2162" y="70"/>
                      </a:lnTo>
                      <a:close/>
                      <a:moveTo>
                        <a:pt x="1076" y="792"/>
                      </a:moveTo>
                      <a:lnTo>
                        <a:pt x="1076" y="792"/>
                      </a:lnTo>
                      <a:lnTo>
                        <a:pt x="1076" y="790"/>
                      </a:lnTo>
                      <a:lnTo>
                        <a:pt x="1076" y="790"/>
                      </a:lnTo>
                      <a:lnTo>
                        <a:pt x="1076" y="792"/>
                      </a:lnTo>
                      <a:close/>
                    </a:path>
                  </a:pathLst>
                </a:custGeom>
                <a:grpFill/>
                <a:ln w="9525">
                  <a:noFill/>
                  <a:round/>
                  <a:headEnd/>
                  <a:tailEnd/>
                </a:ln>
                <a:effectLst>
                  <a:glow rad="177800">
                    <a:schemeClr val="bg2">
                      <a:lumMod val="60000"/>
                      <a:lumOff val="40000"/>
                      <a:alpha val="11000"/>
                    </a:schemeClr>
                  </a:glow>
                  <a:softEdge rad="25400"/>
                </a:effectLst>
              </p:spPr>
              <p:txBody>
                <a:bodyPr vert="horz" wrap="square" lIns="91440" tIns="45720" rIns="91440" bIns="45720" numCol="1" anchor="t" anchorCtr="0" compatLnSpc="1">
                  <a:prstTxWarp prst="textNoShape">
                    <a:avLst/>
                  </a:prstTxWarp>
                </a:bodyPr>
                <a:lstStyle/>
                <a:p>
                  <a:endParaRPr lang="en-US"/>
                </a:p>
              </p:txBody>
            </p:sp>
          </p:grpSp>
          <p:grpSp>
            <p:nvGrpSpPr>
              <p:cNvPr id="225" name="Group 142"/>
              <p:cNvGrpSpPr>
                <a:grpSpLocks noChangeAspect="1"/>
              </p:cNvGrpSpPr>
              <p:nvPr/>
            </p:nvGrpSpPr>
            <p:grpSpPr>
              <a:xfrm rot="19493664">
                <a:off x="353923" y="1671596"/>
                <a:ext cx="992740" cy="814144"/>
                <a:chOff x="381000" y="304800"/>
                <a:chExt cx="3317876" cy="2720975"/>
              </a:xfrm>
              <a:solidFill>
                <a:schemeClr val="bg2">
                  <a:lumMod val="60000"/>
                  <a:lumOff val="40000"/>
                  <a:alpha val="1000"/>
                </a:schemeClr>
              </a:solidFill>
            </p:grpSpPr>
            <p:sp>
              <p:nvSpPr>
                <p:cNvPr id="246" name="Freeform 79"/>
                <p:cNvSpPr>
                  <a:spLocks/>
                </p:cNvSpPr>
                <p:nvPr/>
              </p:nvSpPr>
              <p:spPr bwMode="auto">
                <a:xfrm>
                  <a:off x="1660525" y="654050"/>
                  <a:ext cx="368300" cy="546100"/>
                </a:xfrm>
                <a:custGeom>
                  <a:avLst/>
                  <a:gdLst/>
                  <a:ahLst/>
                  <a:cxnLst>
                    <a:cxn ang="0">
                      <a:pos x="230" y="344"/>
                    </a:cxn>
                    <a:cxn ang="0">
                      <a:pos x="230" y="344"/>
                    </a:cxn>
                    <a:cxn ang="0">
                      <a:pos x="232" y="344"/>
                    </a:cxn>
                    <a:cxn ang="0">
                      <a:pos x="232" y="342"/>
                    </a:cxn>
                    <a:cxn ang="0">
                      <a:pos x="232" y="342"/>
                    </a:cxn>
                    <a:cxn ang="0">
                      <a:pos x="224" y="328"/>
                    </a:cxn>
                    <a:cxn ang="0">
                      <a:pos x="48" y="50"/>
                    </a:cxn>
                    <a:cxn ang="0">
                      <a:pos x="48" y="50"/>
                    </a:cxn>
                    <a:cxn ang="0">
                      <a:pos x="30" y="24"/>
                    </a:cxn>
                    <a:cxn ang="0">
                      <a:pos x="30" y="24"/>
                    </a:cxn>
                    <a:cxn ang="0">
                      <a:pos x="22" y="12"/>
                    </a:cxn>
                    <a:cxn ang="0">
                      <a:pos x="10" y="2"/>
                    </a:cxn>
                    <a:cxn ang="0">
                      <a:pos x="10" y="2"/>
                    </a:cxn>
                    <a:cxn ang="0">
                      <a:pos x="6" y="0"/>
                    </a:cxn>
                    <a:cxn ang="0">
                      <a:pos x="2" y="0"/>
                    </a:cxn>
                    <a:cxn ang="0">
                      <a:pos x="0" y="0"/>
                    </a:cxn>
                    <a:cxn ang="0">
                      <a:pos x="0" y="4"/>
                    </a:cxn>
                    <a:cxn ang="0">
                      <a:pos x="0" y="4"/>
                    </a:cxn>
                    <a:cxn ang="0">
                      <a:pos x="4" y="14"/>
                    </a:cxn>
                    <a:cxn ang="0">
                      <a:pos x="10" y="22"/>
                    </a:cxn>
                    <a:cxn ang="0">
                      <a:pos x="10" y="22"/>
                    </a:cxn>
                    <a:cxn ang="0">
                      <a:pos x="18" y="30"/>
                    </a:cxn>
                    <a:cxn ang="0">
                      <a:pos x="26" y="42"/>
                    </a:cxn>
                    <a:cxn ang="0">
                      <a:pos x="218" y="332"/>
                    </a:cxn>
                    <a:cxn ang="0">
                      <a:pos x="218" y="332"/>
                    </a:cxn>
                    <a:cxn ang="0">
                      <a:pos x="226" y="340"/>
                    </a:cxn>
                    <a:cxn ang="0">
                      <a:pos x="230" y="344"/>
                    </a:cxn>
                    <a:cxn ang="0">
                      <a:pos x="230" y="344"/>
                    </a:cxn>
                  </a:cxnLst>
                  <a:rect l="0" t="0" r="r" b="b"/>
                  <a:pathLst>
                    <a:path w="232" h="344">
                      <a:moveTo>
                        <a:pt x="230" y="344"/>
                      </a:moveTo>
                      <a:lnTo>
                        <a:pt x="230" y="344"/>
                      </a:lnTo>
                      <a:lnTo>
                        <a:pt x="232" y="344"/>
                      </a:lnTo>
                      <a:lnTo>
                        <a:pt x="232" y="342"/>
                      </a:lnTo>
                      <a:lnTo>
                        <a:pt x="232" y="342"/>
                      </a:lnTo>
                      <a:lnTo>
                        <a:pt x="224" y="328"/>
                      </a:lnTo>
                      <a:lnTo>
                        <a:pt x="48" y="50"/>
                      </a:lnTo>
                      <a:lnTo>
                        <a:pt x="48" y="50"/>
                      </a:lnTo>
                      <a:lnTo>
                        <a:pt x="30" y="24"/>
                      </a:lnTo>
                      <a:lnTo>
                        <a:pt x="30" y="24"/>
                      </a:lnTo>
                      <a:lnTo>
                        <a:pt x="22" y="12"/>
                      </a:lnTo>
                      <a:lnTo>
                        <a:pt x="10" y="2"/>
                      </a:lnTo>
                      <a:lnTo>
                        <a:pt x="10" y="2"/>
                      </a:lnTo>
                      <a:lnTo>
                        <a:pt x="6" y="0"/>
                      </a:lnTo>
                      <a:lnTo>
                        <a:pt x="2" y="0"/>
                      </a:lnTo>
                      <a:lnTo>
                        <a:pt x="0" y="0"/>
                      </a:lnTo>
                      <a:lnTo>
                        <a:pt x="0" y="4"/>
                      </a:lnTo>
                      <a:lnTo>
                        <a:pt x="0" y="4"/>
                      </a:lnTo>
                      <a:lnTo>
                        <a:pt x="4" y="14"/>
                      </a:lnTo>
                      <a:lnTo>
                        <a:pt x="10" y="22"/>
                      </a:lnTo>
                      <a:lnTo>
                        <a:pt x="10" y="22"/>
                      </a:lnTo>
                      <a:lnTo>
                        <a:pt x="18" y="30"/>
                      </a:lnTo>
                      <a:lnTo>
                        <a:pt x="26" y="42"/>
                      </a:lnTo>
                      <a:lnTo>
                        <a:pt x="218" y="332"/>
                      </a:lnTo>
                      <a:lnTo>
                        <a:pt x="218" y="332"/>
                      </a:lnTo>
                      <a:lnTo>
                        <a:pt x="226" y="340"/>
                      </a:lnTo>
                      <a:lnTo>
                        <a:pt x="230" y="344"/>
                      </a:lnTo>
                      <a:lnTo>
                        <a:pt x="23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0"/>
                <p:cNvSpPr>
                  <a:spLocks/>
                </p:cNvSpPr>
                <p:nvPr/>
              </p:nvSpPr>
              <p:spPr bwMode="auto">
                <a:xfrm>
                  <a:off x="2032000" y="121602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81"/>
                <p:cNvSpPr>
                  <a:spLocks/>
                </p:cNvSpPr>
                <p:nvPr/>
              </p:nvSpPr>
              <p:spPr bwMode="auto">
                <a:xfrm>
                  <a:off x="2057401" y="654050"/>
                  <a:ext cx="368300" cy="546100"/>
                </a:xfrm>
                <a:custGeom>
                  <a:avLst/>
                  <a:gdLst/>
                  <a:ahLst/>
                  <a:cxnLst>
                    <a:cxn ang="0">
                      <a:pos x="2" y="344"/>
                    </a:cxn>
                    <a:cxn ang="0">
                      <a:pos x="2" y="344"/>
                    </a:cxn>
                    <a:cxn ang="0">
                      <a:pos x="6" y="340"/>
                    </a:cxn>
                    <a:cxn ang="0">
                      <a:pos x="14" y="332"/>
                    </a:cxn>
                    <a:cxn ang="0">
                      <a:pos x="206" y="42"/>
                    </a:cxn>
                    <a:cxn ang="0">
                      <a:pos x="206" y="42"/>
                    </a:cxn>
                    <a:cxn ang="0">
                      <a:pos x="214" y="30"/>
                    </a:cxn>
                    <a:cxn ang="0">
                      <a:pos x="222" y="22"/>
                    </a:cxn>
                    <a:cxn ang="0">
                      <a:pos x="222" y="22"/>
                    </a:cxn>
                    <a:cxn ang="0">
                      <a:pos x="228" y="14"/>
                    </a:cxn>
                    <a:cxn ang="0">
                      <a:pos x="232" y="4"/>
                    </a:cxn>
                    <a:cxn ang="0">
                      <a:pos x="232" y="4"/>
                    </a:cxn>
                    <a:cxn ang="0">
                      <a:pos x="232" y="0"/>
                    </a:cxn>
                    <a:cxn ang="0">
                      <a:pos x="230" y="0"/>
                    </a:cxn>
                    <a:cxn ang="0">
                      <a:pos x="226" y="0"/>
                    </a:cxn>
                    <a:cxn ang="0">
                      <a:pos x="222" y="2"/>
                    </a:cxn>
                    <a:cxn ang="0">
                      <a:pos x="222" y="2"/>
                    </a:cxn>
                    <a:cxn ang="0">
                      <a:pos x="210" y="12"/>
                    </a:cxn>
                    <a:cxn ang="0">
                      <a:pos x="202" y="24"/>
                    </a:cxn>
                    <a:cxn ang="0">
                      <a:pos x="202" y="24"/>
                    </a:cxn>
                    <a:cxn ang="0">
                      <a:pos x="184" y="50"/>
                    </a:cxn>
                    <a:cxn ang="0">
                      <a:pos x="8" y="328"/>
                    </a:cxn>
                    <a:cxn ang="0">
                      <a:pos x="8" y="328"/>
                    </a:cxn>
                    <a:cxn ang="0">
                      <a:pos x="0" y="342"/>
                    </a:cxn>
                    <a:cxn ang="0">
                      <a:pos x="0" y="342"/>
                    </a:cxn>
                    <a:cxn ang="0">
                      <a:pos x="0" y="344"/>
                    </a:cxn>
                    <a:cxn ang="0">
                      <a:pos x="0" y="344"/>
                    </a:cxn>
                    <a:cxn ang="0">
                      <a:pos x="2" y="344"/>
                    </a:cxn>
                    <a:cxn ang="0">
                      <a:pos x="2" y="344"/>
                    </a:cxn>
                  </a:cxnLst>
                  <a:rect l="0" t="0" r="r" b="b"/>
                  <a:pathLst>
                    <a:path w="232" h="344">
                      <a:moveTo>
                        <a:pt x="2" y="344"/>
                      </a:moveTo>
                      <a:lnTo>
                        <a:pt x="2" y="344"/>
                      </a:lnTo>
                      <a:lnTo>
                        <a:pt x="6" y="340"/>
                      </a:lnTo>
                      <a:lnTo>
                        <a:pt x="14" y="332"/>
                      </a:lnTo>
                      <a:lnTo>
                        <a:pt x="206" y="42"/>
                      </a:lnTo>
                      <a:lnTo>
                        <a:pt x="206" y="42"/>
                      </a:lnTo>
                      <a:lnTo>
                        <a:pt x="214" y="30"/>
                      </a:lnTo>
                      <a:lnTo>
                        <a:pt x="222" y="22"/>
                      </a:lnTo>
                      <a:lnTo>
                        <a:pt x="222" y="22"/>
                      </a:lnTo>
                      <a:lnTo>
                        <a:pt x="228" y="14"/>
                      </a:lnTo>
                      <a:lnTo>
                        <a:pt x="232" y="4"/>
                      </a:lnTo>
                      <a:lnTo>
                        <a:pt x="232" y="4"/>
                      </a:lnTo>
                      <a:lnTo>
                        <a:pt x="232" y="0"/>
                      </a:lnTo>
                      <a:lnTo>
                        <a:pt x="230" y="0"/>
                      </a:lnTo>
                      <a:lnTo>
                        <a:pt x="226" y="0"/>
                      </a:lnTo>
                      <a:lnTo>
                        <a:pt x="222" y="2"/>
                      </a:lnTo>
                      <a:lnTo>
                        <a:pt x="222" y="2"/>
                      </a:lnTo>
                      <a:lnTo>
                        <a:pt x="210" y="12"/>
                      </a:lnTo>
                      <a:lnTo>
                        <a:pt x="202" y="24"/>
                      </a:lnTo>
                      <a:lnTo>
                        <a:pt x="202" y="24"/>
                      </a:lnTo>
                      <a:lnTo>
                        <a:pt x="184" y="50"/>
                      </a:lnTo>
                      <a:lnTo>
                        <a:pt x="8" y="328"/>
                      </a:lnTo>
                      <a:lnTo>
                        <a:pt x="8" y="328"/>
                      </a:lnTo>
                      <a:lnTo>
                        <a:pt x="0" y="342"/>
                      </a:lnTo>
                      <a:lnTo>
                        <a:pt x="0" y="342"/>
                      </a:lnTo>
                      <a:lnTo>
                        <a:pt x="0" y="344"/>
                      </a:lnTo>
                      <a:lnTo>
                        <a:pt x="0" y="344"/>
                      </a:lnTo>
                      <a:lnTo>
                        <a:pt x="2" y="344"/>
                      </a:lnTo>
                      <a:lnTo>
                        <a:pt x="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82"/>
                <p:cNvSpPr>
                  <a:spLocks noEditPoints="1"/>
                </p:cNvSpPr>
                <p:nvPr/>
              </p:nvSpPr>
              <p:spPr bwMode="auto">
                <a:xfrm>
                  <a:off x="381000" y="304800"/>
                  <a:ext cx="3317876" cy="2720975"/>
                </a:xfrm>
                <a:custGeom>
                  <a:avLst/>
                  <a:gdLst/>
                  <a:ahLst/>
                  <a:cxnLst>
                    <a:cxn ang="0">
                      <a:pos x="1784" y="18"/>
                    </a:cxn>
                    <a:cxn ang="0">
                      <a:pos x="1368" y="254"/>
                    </a:cxn>
                    <a:cxn ang="0">
                      <a:pos x="1096" y="632"/>
                    </a:cxn>
                    <a:cxn ang="0">
                      <a:pos x="1066" y="570"/>
                    </a:cxn>
                    <a:cxn ang="0">
                      <a:pos x="1044" y="562"/>
                    </a:cxn>
                    <a:cxn ang="0">
                      <a:pos x="1016" y="572"/>
                    </a:cxn>
                    <a:cxn ang="0">
                      <a:pos x="992" y="628"/>
                    </a:cxn>
                    <a:cxn ang="0">
                      <a:pos x="680" y="216"/>
                    </a:cxn>
                    <a:cxn ang="0">
                      <a:pos x="268" y="10"/>
                    </a:cxn>
                    <a:cxn ang="0">
                      <a:pos x="34" y="198"/>
                    </a:cxn>
                    <a:cxn ang="0">
                      <a:pos x="86" y="264"/>
                    </a:cxn>
                    <a:cxn ang="0">
                      <a:pos x="156" y="340"/>
                    </a:cxn>
                    <a:cxn ang="0">
                      <a:pos x="198" y="442"/>
                    </a:cxn>
                    <a:cxn ang="0">
                      <a:pos x="224" y="492"/>
                    </a:cxn>
                    <a:cxn ang="0">
                      <a:pos x="240" y="572"/>
                    </a:cxn>
                    <a:cxn ang="0">
                      <a:pos x="272" y="640"/>
                    </a:cxn>
                    <a:cxn ang="0">
                      <a:pos x="378" y="740"/>
                    </a:cxn>
                    <a:cxn ang="0">
                      <a:pos x="470" y="858"/>
                    </a:cxn>
                    <a:cxn ang="0">
                      <a:pos x="342" y="1124"/>
                    </a:cxn>
                    <a:cxn ang="0">
                      <a:pos x="376" y="1176"/>
                    </a:cxn>
                    <a:cxn ang="0">
                      <a:pos x="406" y="1268"/>
                    </a:cxn>
                    <a:cxn ang="0">
                      <a:pos x="458" y="1316"/>
                    </a:cxn>
                    <a:cxn ang="0">
                      <a:pos x="502" y="1380"/>
                    </a:cxn>
                    <a:cxn ang="0">
                      <a:pos x="536" y="1422"/>
                    </a:cxn>
                    <a:cxn ang="0">
                      <a:pos x="460" y="1554"/>
                    </a:cxn>
                    <a:cxn ang="0">
                      <a:pos x="414" y="1686"/>
                    </a:cxn>
                    <a:cxn ang="0">
                      <a:pos x="486" y="1704"/>
                    </a:cxn>
                    <a:cxn ang="0">
                      <a:pos x="586" y="1526"/>
                    </a:cxn>
                    <a:cxn ang="0">
                      <a:pos x="662" y="1528"/>
                    </a:cxn>
                    <a:cxn ang="0">
                      <a:pos x="700" y="1528"/>
                    </a:cxn>
                    <a:cxn ang="0">
                      <a:pos x="768" y="1532"/>
                    </a:cxn>
                    <a:cxn ang="0">
                      <a:pos x="816" y="1452"/>
                    </a:cxn>
                    <a:cxn ang="0">
                      <a:pos x="978" y="928"/>
                    </a:cxn>
                    <a:cxn ang="0">
                      <a:pos x="996" y="942"/>
                    </a:cxn>
                    <a:cxn ang="0">
                      <a:pos x="992" y="1208"/>
                    </a:cxn>
                    <a:cxn ang="0">
                      <a:pos x="1088" y="1112"/>
                    </a:cxn>
                    <a:cxn ang="0">
                      <a:pos x="1088" y="854"/>
                    </a:cxn>
                    <a:cxn ang="0">
                      <a:pos x="1138" y="1056"/>
                    </a:cxn>
                    <a:cxn ang="0">
                      <a:pos x="1284" y="1500"/>
                    </a:cxn>
                    <a:cxn ang="0">
                      <a:pos x="1334" y="1528"/>
                    </a:cxn>
                    <a:cxn ang="0">
                      <a:pos x="1406" y="1536"/>
                    </a:cxn>
                    <a:cxn ang="0">
                      <a:pos x="1458" y="1516"/>
                    </a:cxn>
                    <a:cxn ang="0">
                      <a:pos x="1542" y="1592"/>
                    </a:cxn>
                    <a:cxn ang="0">
                      <a:pos x="1626" y="1714"/>
                    </a:cxn>
                    <a:cxn ang="0">
                      <a:pos x="1680" y="1650"/>
                    </a:cxn>
                    <a:cxn ang="0">
                      <a:pos x="1618" y="1546"/>
                    </a:cxn>
                    <a:cxn ang="0">
                      <a:pos x="1560" y="1404"/>
                    </a:cxn>
                    <a:cxn ang="0">
                      <a:pos x="1616" y="1378"/>
                    </a:cxn>
                    <a:cxn ang="0">
                      <a:pos x="1634" y="1294"/>
                    </a:cxn>
                    <a:cxn ang="0">
                      <a:pos x="1706" y="1248"/>
                    </a:cxn>
                    <a:cxn ang="0">
                      <a:pos x="1726" y="1166"/>
                    </a:cxn>
                    <a:cxn ang="0">
                      <a:pos x="1702" y="1004"/>
                    </a:cxn>
                    <a:cxn ang="0">
                      <a:pos x="1528" y="790"/>
                    </a:cxn>
                    <a:cxn ang="0">
                      <a:pos x="1758" y="718"/>
                    </a:cxn>
                    <a:cxn ang="0">
                      <a:pos x="1830" y="612"/>
                    </a:cxn>
                    <a:cxn ang="0">
                      <a:pos x="1868" y="536"/>
                    </a:cxn>
                    <a:cxn ang="0">
                      <a:pos x="1876" y="472"/>
                    </a:cxn>
                    <a:cxn ang="0">
                      <a:pos x="1898" y="394"/>
                    </a:cxn>
                    <a:cxn ang="0">
                      <a:pos x="1964" y="304"/>
                    </a:cxn>
                    <a:cxn ang="0">
                      <a:pos x="2020" y="236"/>
                    </a:cxn>
                    <a:cxn ang="0">
                      <a:pos x="1040" y="574"/>
                    </a:cxn>
                  </a:cxnLst>
                  <a:rect l="0" t="0" r="r" b="b"/>
                  <a:pathLst>
                    <a:path w="2090" h="1714">
                      <a:moveTo>
                        <a:pt x="2088" y="78"/>
                      </a:moveTo>
                      <a:lnTo>
                        <a:pt x="2070" y="44"/>
                      </a:lnTo>
                      <a:lnTo>
                        <a:pt x="2028" y="16"/>
                      </a:lnTo>
                      <a:lnTo>
                        <a:pt x="1964" y="4"/>
                      </a:lnTo>
                      <a:lnTo>
                        <a:pt x="1896" y="0"/>
                      </a:lnTo>
                      <a:lnTo>
                        <a:pt x="1896" y="0"/>
                      </a:lnTo>
                      <a:lnTo>
                        <a:pt x="1876" y="2"/>
                      </a:lnTo>
                      <a:lnTo>
                        <a:pt x="1852" y="4"/>
                      </a:lnTo>
                      <a:lnTo>
                        <a:pt x="1822" y="10"/>
                      </a:lnTo>
                      <a:lnTo>
                        <a:pt x="1784" y="18"/>
                      </a:lnTo>
                      <a:lnTo>
                        <a:pt x="1740" y="30"/>
                      </a:lnTo>
                      <a:lnTo>
                        <a:pt x="1694" y="46"/>
                      </a:lnTo>
                      <a:lnTo>
                        <a:pt x="1642" y="66"/>
                      </a:lnTo>
                      <a:lnTo>
                        <a:pt x="1642" y="66"/>
                      </a:lnTo>
                      <a:lnTo>
                        <a:pt x="1592" y="92"/>
                      </a:lnTo>
                      <a:lnTo>
                        <a:pt x="1544" y="118"/>
                      </a:lnTo>
                      <a:lnTo>
                        <a:pt x="1498" y="148"/>
                      </a:lnTo>
                      <a:lnTo>
                        <a:pt x="1454" y="180"/>
                      </a:lnTo>
                      <a:lnTo>
                        <a:pt x="1410" y="216"/>
                      </a:lnTo>
                      <a:lnTo>
                        <a:pt x="1368" y="254"/>
                      </a:lnTo>
                      <a:lnTo>
                        <a:pt x="1328" y="296"/>
                      </a:lnTo>
                      <a:lnTo>
                        <a:pt x="1286" y="342"/>
                      </a:lnTo>
                      <a:lnTo>
                        <a:pt x="1286" y="342"/>
                      </a:lnTo>
                      <a:lnTo>
                        <a:pt x="1254" y="380"/>
                      </a:lnTo>
                      <a:lnTo>
                        <a:pt x="1224" y="420"/>
                      </a:lnTo>
                      <a:lnTo>
                        <a:pt x="1196" y="462"/>
                      </a:lnTo>
                      <a:lnTo>
                        <a:pt x="1170" y="504"/>
                      </a:lnTo>
                      <a:lnTo>
                        <a:pt x="1124" y="578"/>
                      </a:lnTo>
                      <a:lnTo>
                        <a:pt x="1096" y="632"/>
                      </a:lnTo>
                      <a:lnTo>
                        <a:pt x="1096" y="632"/>
                      </a:lnTo>
                      <a:lnTo>
                        <a:pt x="1092" y="622"/>
                      </a:lnTo>
                      <a:lnTo>
                        <a:pt x="1082" y="608"/>
                      </a:lnTo>
                      <a:lnTo>
                        <a:pt x="1082" y="608"/>
                      </a:lnTo>
                      <a:lnTo>
                        <a:pt x="1086" y="600"/>
                      </a:lnTo>
                      <a:lnTo>
                        <a:pt x="1088" y="592"/>
                      </a:lnTo>
                      <a:lnTo>
                        <a:pt x="1088" y="592"/>
                      </a:lnTo>
                      <a:lnTo>
                        <a:pt x="1086" y="584"/>
                      </a:lnTo>
                      <a:lnTo>
                        <a:pt x="1082" y="576"/>
                      </a:lnTo>
                      <a:lnTo>
                        <a:pt x="1074" y="572"/>
                      </a:lnTo>
                      <a:lnTo>
                        <a:pt x="1066" y="570"/>
                      </a:lnTo>
                      <a:lnTo>
                        <a:pt x="1066" y="570"/>
                      </a:lnTo>
                      <a:lnTo>
                        <a:pt x="1064" y="570"/>
                      </a:lnTo>
                      <a:lnTo>
                        <a:pt x="1066" y="564"/>
                      </a:lnTo>
                      <a:lnTo>
                        <a:pt x="1060" y="564"/>
                      </a:lnTo>
                      <a:lnTo>
                        <a:pt x="1056" y="564"/>
                      </a:lnTo>
                      <a:lnTo>
                        <a:pt x="1056" y="564"/>
                      </a:lnTo>
                      <a:lnTo>
                        <a:pt x="1050" y="558"/>
                      </a:lnTo>
                      <a:lnTo>
                        <a:pt x="1048" y="560"/>
                      </a:lnTo>
                      <a:lnTo>
                        <a:pt x="1048" y="558"/>
                      </a:lnTo>
                      <a:lnTo>
                        <a:pt x="1044" y="562"/>
                      </a:lnTo>
                      <a:lnTo>
                        <a:pt x="1038" y="560"/>
                      </a:lnTo>
                      <a:lnTo>
                        <a:pt x="1038" y="564"/>
                      </a:lnTo>
                      <a:lnTo>
                        <a:pt x="1034" y="564"/>
                      </a:lnTo>
                      <a:lnTo>
                        <a:pt x="1030" y="564"/>
                      </a:lnTo>
                      <a:lnTo>
                        <a:pt x="1034" y="572"/>
                      </a:lnTo>
                      <a:lnTo>
                        <a:pt x="1034" y="572"/>
                      </a:lnTo>
                      <a:lnTo>
                        <a:pt x="1034" y="572"/>
                      </a:lnTo>
                      <a:lnTo>
                        <a:pt x="1026" y="570"/>
                      </a:lnTo>
                      <a:lnTo>
                        <a:pt x="1026" y="570"/>
                      </a:lnTo>
                      <a:lnTo>
                        <a:pt x="1016" y="572"/>
                      </a:lnTo>
                      <a:lnTo>
                        <a:pt x="1010" y="576"/>
                      </a:lnTo>
                      <a:lnTo>
                        <a:pt x="1004" y="584"/>
                      </a:lnTo>
                      <a:lnTo>
                        <a:pt x="1004" y="592"/>
                      </a:lnTo>
                      <a:lnTo>
                        <a:pt x="1004" y="592"/>
                      </a:lnTo>
                      <a:lnTo>
                        <a:pt x="1004" y="598"/>
                      </a:lnTo>
                      <a:lnTo>
                        <a:pt x="1008" y="604"/>
                      </a:lnTo>
                      <a:lnTo>
                        <a:pt x="1008" y="604"/>
                      </a:lnTo>
                      <a:lnTo>
                        <a:pt x="998" y="618"/>
                      </a:lnTo>
                      <a:lnTo>
                        <a:pt x="992" y="628"/>
                      </a:lnTo>
                      <a:lnTo>
                        <a:pt x="992" y="628"/>
                      </a:lnTo>
                      <a:lnTo>
                        <a:pt x="962" y="574"/>
                      </a:lnTo>
                      <a:lnTo>
                        <a:pt x="918" y="500"/>
                      </a:lnTo>
                      <a:lnTo>
                        <a:pt x="892" y="460"/>
                      </a:lnTo>
                      <a:lnTo>
                        <a:pt x="864" y="420"/>
                      </a:lnTo>
                      <a:lnTo>
                        <a:pt x="834" y="378"/>
                      </a:lnTo>
                      <a:lnTo>
                        <a:pt x="802" y="342"/>
                      </a:lnTo>
                      <a:lnTo>
                        <a:pt x="802" y="342"/>
                      </a:lnTo>
                      <a:lnTo>
                        <a:pt x="762" y="296"/>
                      </a:lnTo>
                      <a:lnTo>
                        <a:pt x="720" y="254"/>
                      </a:lnTo>
                      <a:lnTo>
                        <a:pt x="680" y="216"/>
                      </a:lnTo>
                      <a:lnTo>
                        <a:pt x="636" y="180"/>
                      </a:lnTo>
                      <a:lnTo>
                        <a:pt x="592" y="148"/>
                      </a:lnTo>
                      <a:lnTo>
                        <a:pt x="546" y="118"/>
                      </a:lnTo>
                      <a:lnTo>
                        <a:pt x="498" y="92"/>
                      </a:lnTo>
                      <a:lnTo>
                        <a:pt x="448" y="66"/>
                      </a:lnTo>
                      <a:lnTo>
                        <a:pt x="448" y="66"/>
                      </a:lnTo>
                      <a:lnTo>
                        <a:pt x="396" y="46"/>
                      </a:lnTo>
                      <a:lnTo>
                        <a:pt x="348" y="30"/>
                      </a:lnTo>
                      <a:lnTo>
                        <a:pt x="306" y="18"/>
                      </a:lnTo>
                      <a:lnTo>
                        <a:pt x="268" y="10"/>
                      </a:lnTo>
                      <a:lnTo>
                        <a:pt x="238" y="4"/>
                      </a:lnTo>
                      <a:lnTo>
                        <a:pt x="214" y="2"/>
                      </a:lnTo>
                      <a:lnTo>
                        <a:pt x="194" y="0"/>
                      </a:lnTo>
                      <a:lnTo>
                        <a:pt x="126" y="4"/>
                      </a:lnTo>
                      <a:lnTo>
                        <a:pt x="62" y="16"/>
                      </a:lnTo>
                      <a:lnTo>
                        <a:pt x="20" y="44"/>
                      </a:lnTo>
                      <a:lnTo>
                        <a:pt x="2" y="78"/>
                      </a:lnTo>
                      <a:lnTo>
                        <a:pt x="0" y="112"/>
                      </a:lnTo>
                      <a:lnTo>
                        <a:pt x="12" y="154"/>
                      </a:lnTo>
                      <a:lnTo>
                        <a:pt x="34" y="198"/>
                      </a:lnTo>
                      <a:lnTo>
                        <a:pt x="34" y="198"/>
                      </a:lnTo>
                      <a:lnTo>
                        <a:pt x="44" y="214"/>
                      </a:lnTo>
                      <a:lnTo>
                        <a:pt x="56" y="226"/>
                      </a:lnTo>
                      <a:lnTo>
                        <a:pt x="60" y="232"/>
                      </a:lnTo>
                      <a:lnTo>
                        <a:pt x="66" y="234"/>
                      </a:lnTo>
                      <a:lnTo>
                        <a:pt x="66" y="234"/>
                      </a:lnTo>
                      <a:lnTo>
                        <a:pt x="70" y="236"/>
                      </a:lnTo>
                      <a:lnTo>
                        <a:pt x="74" y="240"/>
                      </a:lnTo>
                      <a:lnTo>
                        <a:pt x="80" y="252"/>
                      </a:lnTo>
                      <a:lnTo>
                        <a:pt x="86" y="264"/>
                      </a:lnTo>
                      <a:lnTo>
                        <a:pt x="86" y="264"/>
                      </a:lnTo>
                      <a:lnTo>
                        <a:pt x="94" y="278"/>
                      </a:lnTo>
                      <a:lnTo>
                        <a:pt x="104" y="290"/>
                      </a:lnTo>
                      <a:lnTo>
                        <a:pt x="112" y="296"/>
                      </a:lnTo>
                      <a:lnTo>
                        <a:pt x="118" y="300"/>
                      </a:lnTo>
                      <a:lnTo>
                        <a:pt x="118" y="300"/>
                      </a:lnTo>
                      <a:lnTo>
                        <a:pt x="126" y="304"/>
                      </a:lnTo>
                      <a:lnTo>
                        <a:pt x="132" y="310"/>
                      </a:lnTo>
                      <a:lnTo>
                        <a:pt x="146" y="324"/>
                      </a:lnTo>
                      <a:lnTo>
                        <a:pt x="156" y="340"/>
                      </a:lnTo>
                      <a:lnTo>
                        <a:pt x="160" y="350"/>
                      </a:lnTo>
                      <a:lnTo>
                        <a:pt x="160" y="350"/>
                      </a:lnTo>
                      <a:lnTo>
                        <a:pt x="160" y="354"/>
                      </a:lnTo>
                      <a:lnTo>
                        <a:pt x="164" y="360"/>
                      </a:lnTo>
                      <a:lnTo>
                        <a:pt x="176" y="374"/>
                      </a:lnTo>
                      <a:lnTo>
                        <a:pt x="192" y="394"/>
                      </a:lnTo>
                      <a:lnTo>
                        <a:pt x="192" y="394"/>
                      </a:lnTo>
                      <a:lnTo>
                        <a:pt x="198" y="416"/>
                      </a:lnTo>
                      <a:lnTo>
                        <a:pt x="200" y="434"/>
                      </a:lnTo>
                      <a:lnTo>
                        <a:pt x="198" y="442"/>
                      </a:lnTo>
                      <a:lnTo>
                        <a:pt x="196" y="446"/>
                      </a:lnTo>
                      <a:lnTo>
                        <a:pt x="196" y="446"/>
                      </a:lnTo>
                      <a:lnTo>
                        <a:pt x="194" y="450"/>
                      </a:lnTo>
                      <a:lnTo>
                        <a:pt x="196" y="454"/>
                      </a:lnTo>
                      <a:lnTo>
                        <a:pt x="202" y="462"/>
                      </a:lnTo>
                      <a:lnTo>
                        <a:pt x="214" y="472"/>
                      </a:lnTo>
                      <a:lnTo>
                        <a:pt x="214" y="472"/>
                      </a:lnTo>
                      <a:lnTo>
                        <a:pt x="216" y="476"/>
                      </a:lnTo>
                      <a:lnTo>
                        <a:pt x="222" y="486"/>
                      </a:lnTo>
                      <a:lnTo>
                        <a:pt x="224" y="492"/>
                      </a:lnTo>
                      <a:lnTo>
                        <a:pt x="226" y="498"/>
                      </a:lnTo>
                      <a:lnTo>
                        <a:pt x="226" y="506"/>
                      </a:lnTo>
                      <a:lnTo>
                        <a:pt x="222" y="512"/>
                      </a:lnTo>
                      <a:lnTo>
                        <a:pt x="222" y="512"/>
                      </a:lnTo>
                      <a:lnTo>
                        <a:pt x="220" y="518"/>
                      </a:lnTo>
                      <a:lnTo>
                        <a:pt x="220" y="526"/>
                      </a:lnTo>
                      <a:lnTo>
                        <a:pt x="222" y="536"/>
                      </a:lnTo>
                      <a:lnTo>
                        <a:pt x="226" y="546"/>
                      </a:lnTo>
                      <a:lnTo>
                        <a:pt x="236" y="564"/>
                      </a:lnTo>
                      <a:lnTo>
                        <a:pt x="240" y="572"/>
                      </a:lnTo>
                      <a:lnTo>
                        <a:pt x="244" y="574"/>
                      </a:lnTo>
                      <a:lnTo>
                        <a:pt x="244" y="574"/>
                      </a:lnTo>
                      <a:lnTo>
                        <a:pt x="248" y="578"/>
                      </a:lnTo>
                      <a:lnTo>
                        <a:pt x="250" y="582"/>
                      </a:lnTo>
                      <a:lnTo>
                        <a:pt x="256" y="594"/>
                      </a:lnTo>
                      <a:lnTo>
                        <a:pt x="260" y="612"/>
                      </a:lnTo>
                      <a:lnTo>
                        <a:pt x="260" y="612"/>
                      </a:lnTo>
                      <a:lnTo>
                        <a:pt x="260" y="614"/>
                      </a:lnTo>
                      <a:lnTo>
                        <a:pt x="264" y="624"/>
                      </a:lnTo>
                      <a:lnTo>
                        <a:pt x="272" y="640"/>
                      </a:lnTo>
                      <a:lnTo>
                        <a:pt x="288" y="660"/>
                      </a:lnTo>
                      <a:lnTo>
                        <a:pt x="288" y="660"/>
                      </a:lnTo>
                      <a:lnTo>
                        <a:pt x="304" y="680"/>
                      </a:lnTo>
                      <a:lnTo>
                        <a:pt x="314" y="694"/>
                      </a:lnTo>
                      <a:lnTo>
                        <a:pt x="328" y="714"/>
                      </a:lnTo>
                      <a:lnTo>
                        <a:pt x="328" y="714"/>
                      </a:lnTo>
                      <a:lnTo>
                        <a:pt x="332" y="718"/>
                      </a:lnTo>
                      <a:lnTo>
                        <a:pt x="338" y="724"/>
                      </a:lnTo>
                      <a:lnTo>
                        <a:pt x="356" y="732"/>
                      </a:lnTo>
                      <a:lnTo>
                        <a:pt x="378" y="740"/>
                      </a:lnTo>
                      <a:lnTo>
                        <a:pt x="430" y="746"/>
                      </a:lnTo>
                      <a:lnTo>
                        <a:pt x="484" y="746"/>
                      </a:lnTo>
                      <a:lnTo>
                        <a:pt x="534" y="746"/>
                      </a:lnTo>
                      <a:lnTo>
                        <a:pt x="604" y="752"/>
                      </a:lnTo>
                      <a:lnTo>
                        <a:pt x="622" y="754"/>
                      </a:lnTo>
                      <a:lnTo>
                        <a:pt x="622" y="754"/>
                      </a:lnTo>
                      <a:lnTo>
                        <a:pt x="562" y="790"/>
                      </a:lnTo>
                      <a:lnTo>
                        <a:pt x="518" y="820"/>
                      </a:lnTo>
                      <a:lnTo>
                        <a:pt x="488" y="842"/>
                      </a:lnTo>
                      <a:lnTo>
                        <a:pt x="470" y="858"/>
                      </a:lnTo>
                      <a:lnTo>
                        <a:pt x="462" y="868"/>
                      </a:lnTo>
                      <a:lnTo>
                        <a:pt x="458" y="874"/>
                      </a:lnTo>
                      <a:lnTo>
                        <a:pt x="458" y="876"/>
                      </a:lnTo>
                      <a:lnTo>
                        <a:pt x="458" y="878"/>
                      </a:lnTo>
                      <a:lnTo>
                        <a:pt x="384" y="988"/>
                      </a:lnTo>
                      <a:lnTo>
                        <a:pt x="388" y="1004"/>
                      </a:lnTo>
                      <a:lnTo>
                        <a:pt x="384" y="1022"/>
                      </a:lnTo>
                      <a:lnTo>
                        <a:pt x="366" y="1052"/>
                      </a:lnTo>
                      <a:lnTo>
                        <a:pt x="354" y="1078"/>
                      </a:lnTo>
                      <a:lnTo>
                        <a:pt x="342" y="1124"/>
                      </a:lnTo>
                      <a:lnTo>
                        <a:pt x="342" y="1124"/>
                      </a:lnTo>
                      <a:lnTo>
                        <a:pt x="342" y="1130"/>
                      </a:lnTo>
                      <a:lnTo>
                        <a:pt x="344" y="1142"/>
                      </a:lnTo>
                      <a:lnTo>
                        <a:pt x="348" y="1148"/>
                      </a:lnTo>
                      <a:lnTo>
                        <a:pt x="350" y="1156"/>
                      </a:lnTo>
                      <a:lnTo>
                        <a:pt x="356" y="1162"/>
                      </a:lnTo>
                      <a:lnTo>
                        <a:pt x="364" y="1166"/>
                      </a:lnTo>
                      <a:lnTo>
                        <a:pt x="364" y="1166"/>
                      </a:lnTo>
                      <a:lnTo>
                        <a:pt x="372" y="1170"/>
                      </a:lnTo>
                      <a:lnTo>
                        <a:pt x="376" y="1176"/>
                      </a:lnTo>
                      <a:lnTo>
                        <a:pt x="380" y="1184"/>
                      </a:lnTo>
                      <a:lnTo>
                        <a:pt x="382" y="1192"/>
                      </a:lnTo>
                      <a:lnTo>
                        <a:pt x="380" y="1206"/>
                      </a:lnTo>
                      <a:lnTo>
                        <a:pt x="380" y="1212"/>
                      </a:lnTo>
                      <a:lnTo>
                        <a:pt x="382" y="1244"/>
                      </a:lnTo>
                      <a:lnTo>
                        <a:pt x="382" y="1244"/>
                      </a:lnTo>
                      <a:lnTo>
                        <a:pt x="384" y="1248"/>
                      </a:lnTo>
                      <a:lnTo>
                        <a:pt x="392" y="1258"/>
                      </a:lnTo>
                      <a:lnTo>
                        <a:pt x="398" y="1264"/>
                      </a:lnTo>
                      <a:lnTo>
                        <a:pt x="406" y="1268"/>
                      </a:lnTo>
                      <a:lnTo>
                        <a:pt x="416" y="1272"/>
                      </a:lnTo>
                      <a:lnTo>
                        <a:pt x="428" y="1272"/>
                      </a:lnTo>
                      <a:lnTo>
                        <a:pt x="428" y="1272"/>
                      </a:lnTo>
                      <a:lnTo>
                        <a:pt x="440" y="1274"/>
                      </a:lnTo>
                      <a:lnTo>
                        <a:pt x="448" y="1280"/>
                      </a:lnTo>
                      <a:lnTo>
                        <a:pt x="452" y="1286"/>
                      </a:lnTo>
                      <a:lnTo>
                        <a:pt x="456" y="1294"/>
                      </a:lnTo>
                      <a:lnTo>
                        <a:pt x="458" y="1310"/>
                      </a:lnTo>
                      <a:lnTo>
                        <a:pt x="458" y="1316"/>
                      </a:lnTo>
                      <a:lnTo>
                        <a:pt x="458" y="1316"/>
                      </a:lnTo>
                      <a:lnTo>
                        <a:pt x="456" y="1338"/>
                      </a:lnTo>
                      <a:lnTo>
                        <a:pt x="458" y="1354"/>
                      </a:lnTo>
                      <a:lnTo>
                        <a:pt x="458" y="1360"/>
                      </a:lnTo>
                      <a:lnTo>
                        <a:pt x="460" y="1364"/>
                      </a:lnTo>
                      <a:lnTo>
                        <a:pt x="460" y="1364"/>
                      </a:lnTo>
                      <a:lnTo>
                        <a:pt x="468" y="1374"/>
                      </a:lnTo>
                      <a:lnTo>
                        <a:pt x="474" y="1378"/>
                      </a:lnTo>
                      <a:lnTo>
                        <a:pt x="486" y="1380"/>
                      </a:lnTo>
                      <a:lnTo>
                        <a:pt x="486" y="1380"/>
                      </a:lnTo>
                      <a:lnTo>
                        <a:pt x="502" y="1380"/>
                      </a:lnTo>
                      <a:lnTo>
                        <a:pt x="514" y="1384"/>
                      </a:lnTo>
                      <a:lnTo>
                        <a:pt x="522" y="1390"/>
                      </a:lnTo>
                      <a:lnTo>
                        <a:pt x="526" y="1394"/>
                      </a:lnTo>
                      <a:lnTo>
                        <a:pt x="526" y="1396"/>
                      </a:lnTo>
                      <a:lnTo>
                        <a:pt x="526" y="1396"/>
                      </a:lnTo>
                      <a:lnTo>
                        <a:pt x="526" y="1400"/>
                      </a:lnTo>
                      <a:lnTo>
                        <a:pt x="530" y="1404"/>
                      </a:lnTo>
                      <a:lnTo>
                        <a:pt x="532" y="1408"/>
                      </a:lnTo>
                      <a:lnTo>
                        <a:pt x="534" y="1414"/>
                      </a:lnTo>
                      <a:lnTo>
                        <a:pt x="536" y="1422"/>
                      </a:lnTo>
                      <a:lnTo>
                        <a:pt x="536" y="1432"/>
                      </a:lnTo>
                      <a:lnTo>
                        <a:pt x="532" y="1446"/>
                      </a:lnTo>
                      <a:lnTo>
                        <a:pt x="524" y="1462"/>
                      </a:lnTo>
                      <a:lnTo>
                        <a:pt x="524" y="1462"/>
                      </a:lnTo>
                      <a:lnTo>
                        <a:pt x="492" y="1522"/>
                      </a:lnTo>
                      <a:lnTo>
                        <a:pt x="478" y="1540"/>
                      </a:lnTo>
                      <a:lnTo>
                        <a:pt x="472" y="1546"/>
                      </a:lnTo>
                      <a:lnTo>
                        <a:pt x="466" y="1550"/>
                      </a:lnTo>
                      <a:lnTo>
                        <a:pt x="466" y="1550"/>
                      </a:lnTo>
                      <a:lnTo>
                        <a:pt x="460" y="1554"/>
                      </a:lnTo>
                      <a:lnTo>
                        <a:pt x="454" y="1560"/>
                      </a:lnTo>
                      <a:lnTo>
                        <a:pt x="440" y="1578"/>
                      </a:lnTo>
                      <a:lnTo>
                        <a:pt x="424" y="1604"/>
                      </a:lnTo>
                      <a:lnTo>
                        <a:pt x="424" y="1604"/>
                      </a:lnTo>
                      <a:lnTo>
                        <a:pt x="420" y="1614"/>
                      </a:lnTo>
                      <a:lnTo>
                        <a:pt x="412" y="1636"/>
                      </a:lnTo>
                      <a:lnTo>
                        <a:pt x="410" y="1650"/>
                      </a:lnTo>
                      <a:lnTo>
                        <a:pt x="408" y="1666"/>
                      </a:lnTo>
                      <a:lnTo>
                        <a:pt x="410" y="1680"/>
                      </a:lnTo>
                      <a:lnTo>
                        <a:pt x="414" y="1686"/>
                      </a:lnTo>
                      <a:lnTo>
                        <a:pt x="416" y="1692"/>
                      </a:lnTo>
                      <a:lnTo>
                        <a:pt x="416" y="1692"/>
                      </a:lnTo>
                      <a:lnTo>
                        <a:pt x="426" y="1702"/>
                      </a:lnTo>
                      <a:lnTo>
                        <a:pt x="438" y="1710"/>
                      </a:lnTo>
                      <a:lnTo>
                        <a:pt x="450" y="1714"/>
                      </a:lnTo>
                      <a:lnTo>
                        <a:pt x="456" y="1714"/>
                      </a:lnTo>
                      <a:lnTo>
                        <a:pt x="464" y="1714"/>
                      </a:lnTo>
                      <a:lnTo>
                        <a:pt x="470" y="1712"/>
                      </a:lnTo>
                      <a:lnTo>
                        <a:pt x="478" y="1710"/>
                      </a:lnTo>
                      <a:lnTo>
                        <a:pt x="486" y="1704"/>
                      </a:lnTo>
                      <a:lnTo>
                        <a:pt x="492" y="1698"/>
                      </a:lnTo>
                      <a:lnTo>
                        <a:pt x="500" y="1690"/>
                      </a:lnTo>
                      <a:lnTo>
                        <a:pt x="508" y="1678"/>
                      </a:lnTo>
                      <a:lnTo>
                        <a:pt x="514" y="1666"/>
                      </a:lnTo>
                      <a:lnTo>
                        <a:pt x="522" y="1650"/>
                      </a:lnTo>
                      <a:lnTo>
                        <a:pt x="522" y="1650"/>
                      </a:lnTo>
                      <a:lnTo>
                        <a:pt x="548" y="1592"/>
                      </a:lnTo>
                      <a:lnTo>
                        <a:pt x="568" y="1554"/>
                      </a:lnTo>
                      <a:lnTo>
                        <a:pt x="582" y="1532"/>
                      </a:lnTo>
                      <a:lnTo>
                        <a:pt x="586" y="1526"/>
                      </a:lnTo>
                      <a:lnTo>
                        <a:pt x="586" y="1526"/>
                      </a:lnTo>
                      <a:lnTo>
                        <a:pt x="590" y="1522"/>
                      </a:lnTo>
                      <a:lnTo>
                        <a:pt x="594" y="1518"/>
                      </a:lnTo>
                      <a:lnTo>
                        <a:pt x="600" y="1516"/>
                      </a:lnTo>
                      <a:lnTo>
                        <a:pt x="608" y="1514"/>
                      </a:lnTo>
                      <a:lnTo>
                        <a:pt x="620" y="1514"/>
                      </a:lnTo>
                      <a:lnTo>
                        <a:pt x="632" y="1516"/>
                      </a:lnTo>
                      <a:lnTo>
                        <a:pt x="648" y="1520"/>
                      </a:lnTo>
                      <a:lnTo>
                        <a:pt x="648" y="1520"/>
                      </a:lnTo>
                      <a:lnTo>
                        <a:pt x="662" y="1528"/>
                      </a:lnTo>
                      <a:lnTo>
                        <a:pt x="668" y="1532"/>
                      </a:lnTo>
                      <a:lnTo>
                        <a:pt x="670" y="1536"/>
                      </a:lnTo>
                      <a:lnTo>
                        <a:pt x="668" y="1536"/>
                      </a:lnTo>
                      <a:lnTo>
                        <a:pt x="664" y="1538"/>
                      </a:lnTo>
                      <a:lnTo>
                        <a:pt x="670" y="1538"/>
                      </a:lnTo>
                      <a:lnTo>
                        <a:pt x="670" y="1538"/>
                      </a:lnTo>
                      <a:lnTo>
                        <a:pt x="682" y="1536"/>
                      </a:lnTo>
                      <a:lnTo>
                        <a:pt x="692" y="1532"/>
                      </a:lnTo>
                      <a:lnTo>
                        <a:pt x="700" y="1528"/>
                      </a:lnTo>
                      <a:lnTo>
                        <a:pt x="700" y="1528"/>
                      </a:lnTo>
                      <a:lnTo>
                        <a:pt x="708" y="1522"/>
                      </a:lnTo>
                      <a:lnTo>
                        <a:pt x="716" y="1518"/>
                      </a:lnTo>
                      <a:lnTo>
                        <a:pt x="724" y="1516"/>
                      </a:lnTo>
                      <a:lnTo>
                        <a:pt x="724" y="1516"/>
                      </a:lnTo>
                      <a:lnTo>
                        <a:pt x="734" y="1518"/>
                      </a:lnTo>
                      <a:lnTo>
                        <a:pt x="744" y="1522"/>
                      </a:lnTo>
                      <a:lnTo>
                        <a:pt x="754" y="1528"/>
                      </a:lnTo>
                      <a:lnTo>
                        <a:pt x="754" y="1528"/>
                      </a:lnTo>
                      <a:lnTo>
                        <a:pt x="758" y="1530"/>
                      </a:lnTo>
                      <a:lnTo>
                        <a:pt x="768" y="1532"/>
                      </a:lnTo>
                      <a:lnTo>
                        <a:pt x="774" y="1532"/>
                      </a:lnTo>
                      <a:lnTo>
                        <a:pt x="780" y="1532"/>
                      </a:lnTo>
                      <a:lnTo>
                        <a:pt x="786" y="1528"/>
                      </a:lnTo>
                      <a:lnTo>
                        <a:pt x="794" y="1520"/>
                      </a:lnTo>
                      <a:lnTo>
                        <a:pt x="794" y="1520"/>
                      </a:lnTo>
                      <a:lnTo>
                        <a:pt x="800" y="1512"/>
                      </a:lnTo>
                      <a:lnTo>
                        <a:pt x="806" y="1500"/>
                      </a:lnTo>
                      <a:lnTo>
                        <a:pt x="812" y="1478"/>
                      </a:lnTo>
                      <a:lnTo>
                        <a:pt x="816" y="1458"/>
                      </a:lnTo>
                      <a:lnTo>
                        <a:pt x="816" y="1452"/>
                      </a:lnTo>
                      <a:lnTo>
                        <a:pt x="840" y="1406"/>
                      </a:lnTo>
                      <a:lnTo>
                        <a:pt x="844" y="1388"/>
                      </a:lnTo>
                      <a:lnTo>
                        <a:pt x="870" y="1386"/>
                      </a:lnTo>
                      <a:lnTo>
                        <a:pt x="894" y="1318"/>
                      </a:lnTo>
                      <a:lnTo>
                        <a:pt x="922" y="1204"/>
                      </a:lnTo>
                      <a:lnTo>
                        <a:pt x="952" y="1056"/>
                      </a:lnTo>
                      <a:lnTo>
                        <a:pt x="970" y="942"/>
                      </a:lnTo>
                      <a:lnTo>
                        <a:pt x="970" y="942"/>
                      </a:lnTo>
                      <a:lnTo>
                        <a:pt x="974" y="940"/>
                      </a:lnTo>
                      <a:lnTo>
                        <a:pt x="978" y="928"/>
                      </a:lnTo>
                      <a:lnTo>
                        <a:pt x="984" y="908"/>
                      </a:lnTo>
                      <a:lnTo>
                        <a:pt x="986" y="894"/>
                      </a:lnTo>
                      <a:lnTo>
                        <a:pt x="988" y="880"/>
                      </a:lnTo>
                      <a:lnTo>
                        <a:pt x="988" y="880"/>
                      </a:lnTo>
                      <a:lnTo>
                        <a:pt x="990" y="866"/>
                      </a:lnTo>
                      <a:lnTo>
                        <a:pt x="994" y="858"/>
                      </a:lnTo>
                      <a:lnTo>
                        <a:pt x="1000" y="856"/>
                      </a:lnTo>
                      <a:lnTo>
                        <a:pt x="1004" y="854"/>
                      </a:lnTo>
                      <a:lnTo>
                        <a:pt x="1004" y="880"/>
                      </a:lnTo>
                      <a:lnTo>
                        <a:pt x="996" y="942"/>
                      </a:lnTo>
                      <a:lnTo>
                        <a:pt x="998" y="962"/>
                      </a:lnTo>
                      <a:lnTo>
                        <a:pt x="990" y="990"/>
                      </a:lnTo>
                      <a:lnTo>
                        <a:pt x="990" y="1034"/>
                      </a:lnTo>
                      <a:lnTo>
                        <a:pt x="990" y="1046"/>
                      </a:lnTo>
                      <a:lnTo>
                        <a:pt x="990" y="1108"/>
                      </a:lnTo>
                      <a:lnTo>
                        <a:pt x="998" y="1112"/>
                      </a:lnTo>
                      <a:lnTo>
                        <a:pt x="998" y="1122"/>
                      </a:lnTo>
                      <a:lnTo>
                        <a:pt x="990" y="1130"/>
                      </a:lnTo>
                      <a:lnTo>
                        <a:pt x="992" y="1160"/>
                      </a:lnTo>
                      <a:lnTo>
                        <a:pt x="992" y="1208"/>
                      </a:lnTo>
                      <a:lnTo>
                        <a:pt x="1010" y="1248"/>
                      </a:lnTo>
                      <a:lnTo>
                        <a:pt x="1040" y="1274"/>
                      </a:lnTo>
                      <a:lnTo>
                        <a:pt x="1044" y="1246"/>
                      </a:lnTo>
                      <a:lnTo>
                        <a:pt x="1048" y="1274"/>
                      </a:lnTo>
                      <a:lnTo>
                        <a:pt x="1078" y="1248"/>
                      </a:lnTo>
                      <a:lnTo>
                        <a:pt x="1096" y="1208"/>
                      </a:lnTo>
                      <a:lnTo>
                        <a:pt x="1096" y="1160"/>
                      </a:lnTo>
                      <a:lnTo>
                        <a:pt x="1098" y="1130"/>
                      </a:lnTo>
                      <a:lnTo>
                        <a:pt x="1088" y="1122"/>
                      </a:lnTo>
                      <a:lnTo>
                        <a:pt x="1088" y="1112"/>
                      </a:lnTo>
                      <a:lnTo>
                        <a:pt x="1098" y="1108"/>
                      </a:lnTo>
                      <a:lnTo>
                        <a:pt x="1098" y="1046"/>
                      </a:lnTo>
                      <a:lnTo>
                        <a:pt x="1098" y="1034"/>
                      </a:lnTo>
                      <a:lnTo>
                        <a:pt x="1098" y="990"/>
                      </a:lnTo>
                      <a:lnTo>
                        <a:pt x="1088" y="962"/>
                      </a:lnTo>
                      <a:lnTo>
                        <a:pt x="1090" y="942"/>
                      </a:lnTo>
                      <a:lnTo>
                        <a:pt x="1084" y="880"/>
                      </a:lnTo>
                      <a:lnTo>
                        <a:pt x="1082" y="856"/>
                      </a:lnTo>
                      <a:lnTo>
                        <a:pt x="1082" y="856"/>
                      </a:lnTo>
                      <a:lnTo>
                        <a:pt x="1088" y="854"/>
                      </a:lnTo>
                      <a:lnTo>
                        <a:pt x="1094" y="858"/>
                      </a:lnTo>
                      <a:lnTo>
                        <a:pt x="1100" y="866"/>
                      </a:lnTo>
                      <a:lnTo>
                        <a:pt x="1102" y="880"/>
                      </a:lnTo>
                      <a:lnTo>
                        <a:pt x="1102" y="880"/>
                      </a:lnTo>
                      <a:lnTo>
                        <a:pt x="1102" y="894"/>
                      </a:lnTo>
                      <a:lnTo>
                        <a:pt x="1106" y="908"/>
                      </a:lnTo>
                      <a:lnTo>
                        <a:pt x="1112" y="928"/>
                      </a:lnTo>
                      <a:lnTo>
                        <a:pt x="1116" y="940"/>
                      </a:lnTo>
                      <a:lnTo>
                        <a:pt x="1120" y="942"/>
                      </a:lnTo>
                      <a:lnTo>
                        <a:pt x="1138" y="1056"/>
                      </a:lnTo>
                      <a:lnTo>
                        <a:pt x="1168" y="1204"/>
                      </a:lnTo>
                      <a:lnTo>
                        <a:pt x="1196" y="1318"/>
                      </a:lnTo>
                      <a:lnTo>
                        <a:pt x="1220" y="1386"/>
                      </a:lnTo>
                      <a:lnTo>
                        <a:pt x="1246" y="1388"/>
                      </a:lnTo>
                      <a:lnTo>
                        <a:pt x="1250" y="1406"/>
                      </a:lnTo>
                      <a:lnTo>
                        <a:pt x="1274" y="1452"/>
                      </a:lnTo>
                      <a:lnTo>
                        <a:pt x="1274" y="1452"/>
                      </a:lnTo>
                      <a:lnTo>
                        <a:pt x="1274" y="1458"/>
                      </a:lnTo>
                      <a:lnTo>
                        <a:pt x="1278" y="1478"/>
                      </a:lnTo>
                      <a:lnTo>
                        <a:pt x="1284" y="1500"/>
                      </a:lnTo>
                      <a:lnTo>
                        <a:pt x="1290" y="1512"/>
                      </a:lnTo>
                      <a:lnTo>
                        <a:pt x="1296" y="1520"/>
                      </a:lnTo>
                      <a:lnTo>
                        <a:pt x="1296" y="1520"/>
                      </a:lnTo>
                      <a:lnTo>
                        <a:pt x="1304" y="1528"/>
                      </a:lnTo>
                      <a:lnTo>
                        <a:pt x="1310" y="1532"/>
                      </a:lnTo>
                      <a:lnTo>
                        <a:pt x="1316" y="1532"/>
                      </a:lnTo>
                      <a:lnTo>
                        <a:pt x="1322" y="1532"/>
                      </a:lnTo>
                      <a:lnTo>
                        <a:pt x="1332" y="1530"/>
                      </a:lnTo>
                      <a:lnTo>
                        <a:pt x="1334" y="1528"/>
                      </a:lnTo>
                      <a:lnTo>
                        <a:pt x="1334" y="1528"/>
                      </a:lnTo>
                      <a:lnTo>
                        <a:pt x="1346" y="1522"/>
                      </a:lnTo>
                      <a:lnTo>
                        <a:pt x="1356" y="1518"/>
                      </a:lnTo>
                      <a:lnTo>
                        <a:pt x="1366" y="1516"/>
                      </a:lnTo>
                      <a:lnTo>
                        <a:pt x="1366" y="1516"/>
                      </a:lnTo>
                      <a:lnTo>
                        <a:pt x="1374" y="1518"/>
                      </a:lnTo>
                      <a:lnTo>
                        <a:pt x="1382" y="1522"/>
                      </a:lnTo>
                      <a:lnTo>
                        <a:pt x="1390" y="1528"/>
                      </a:lnTo>
                      <a:lnTo>
                        <a:pt x="1390" y="1528"/>
                      </a:lnTo>
                      <a:lnTo>
                        <a:pt x="1398" y="1532"/>
                      </a:lnTo>
                      <a:lnTo>
                        <a:pt x="1406" y="1536"/>
                      </a:lnTo>
                      <a:lnTo>
                        <a:pt x="1420" y="1538"/>
                      </a:lnTo>
                      <a:lnTo>
                        <a:pt x="1420" y="1538"/>
                      </a:lnTo>
                      <a:lnTo>
                        <a:pt x="1426" y="1538"/>
                      </a:lnTo>
                      <a:lnTo>
                        <a:pt x="1422" y="1536"/>
                      </a:lnTo>
                      <a:lnTo>
                        <a:pt x="1420" y="1536"/>
                      </a:lnTo>
                      <a:lnTo>
                        <a:pt x="1422" y="1532"/>
                      </a:lnTo>
                      <a:lnTo>
                        <a:pt x="1428" y="1528"/>
                      </a:lnTo>
                      <a:lnTo>
                        <a:pt x="1442" y="1520"/>
                      </a:lnTo>
                      <a:lnTo>
                        <a:pt x="1442" y="1520"/>
                      </a:lnTo>
                      <a:lnTo>
                        <a:pt x="1458" y="1516"/>
                      </a:lnTo>
                      <a:lnTo>
                        <a:pt x="1470" y="1514"/>
                      </a:lnTo>
                      <a:lnTo>
                        <a:pt x="1482" y="1514"/>
                      </a:lnTo>
                      <a:lnTo>
                        <a:pt x="1490" y="1516"/>
                      </a:lnTo>
                      <a:lnTo>
                        <a:pt x="1496" y="1518"/>
                      </a:lnTo>
                      <a:lnTo>
                        <a:pt x="1500" y="1522"/>
                      </a:lnTo>
                      <a:lnTo>
                        <a:pt x="1502" y="1526"/>
                      </a:lnTo>
                      <a:lnTo>
                        <a:pt x="1502" y="1526"/>
                      </a:lnTo>
                      <a:lnTo>
                        <a:pt x="1508" y="1532"/>
                      </a:lnTo>
                      <a:lnTo>
                        <a:pt x="1522" y="1554"/>
                      </a:lnTo>
                      <a:lnTo>
                        <a:pt x="1542" y="1592"/>
                      </a:lnTo>
                      <a:lnTo>
                        <a:pt x="1568" y="1650"/>
                      </a:lnTo>
                      <a:lnTo>
                        <a:pt x="1568" y="1650"/>
                      </a:lnTo>
                      <a:lnTo>
                        <a:pt x="1576" y="1666"/>
                      </a:lnTo>
                      <a:lnTo>
                        <a:pt x="1582" y="1678"/>
                      </a:lnTo>
                      <a:lnTo>
                        <a:pt x="1590" y="1690"/>
                      </a:lnTo>
                      <a:lnTo>
                        <a:pt x="1598" y="1698"/>
                      </a:lnTo>
                      <a:lnTo>
                        <a:pt x="1604" y="1704"/>
                      </a:lnTo>
                      <a:lnTo>
                        <a:pt x="1612" y="1710"/>
                      </a:lnTo>
                      <a:lnTo>
                        <a:pt x="1620" y="1712"/>
                      </a:lnTo>
                      <a:lnTo>
                        <a:pt x="1626" y="1714"/>
                      </a:lnTo>
                      <a:lnTo>
                        <a:pt x="1634" y="1714"/>
                      </a:lnTo>
                      <a:lnTo>
                        <a:pt x="1640" y="1714"/>
                      </a:lnTo>
                      <a:lnTo>
                        <a:pt x="1652" y="1710"/>
                      </a:lnTo>
                      <a:lnTo>
                        <a:pt x="1664" y="1702"/>
                      </a:lnTo>
                      <a:lnTo>
                        <a:pt x="1672" y="1692"/>
                      </a:lnTo>
                      <a:lnTo>
                        <a:pt x="1672" y="1692"/>
                      </a:lnTo>
                      <a:lnTo>
                        <a:pt x="1676" y="1686"/>
                      </a:lnTo>
                      <a:lnTo>
                        <a:pt x="1678" y="1680"/>
                      </a:lnTo>
                      <a:lnTo>
                        <a:pt x="1682" y="1666"/>
                      </a:lnTo>
                      <a:lnTo>
                        <a:pt x="1680" y="1650"/>
                      </a:lnTo>
                      <a:lnTo>
                        <a:pt x="1678" y="1636"/>
                      </a:lnTo>
                      <a:lnTo>
                        <a:pt x="1670" y="1614"/>
                      </a:lnTo>
                      <a:lnTo>
                        <a:pt x="1666" y="1604"/>
                      </a:lnTo>
                      <a:lnTo>
                        <a:pt x="1666" y="1604"/>
                      </a:lnTo>
                      <a:lnTo>
                        <a:pt x="1650" y="1578"/>
                      </a:lnTo>
                      <a:lnTo>
                        <a:pt x="1636" y="1560"/>
                      </a:lnTo>
                      <a:lnTo>
                        <a:pt x="1630" y="1554"/>
                      </a:lnTo>
                      <a:lnTo>
                        <a:pt x="1622" y="1550"/>
                      </a:lnTo>
                      <a:lnTo>
                        <a:pt x="1622" y="1550"/>
                      </a:lnTo>
                      <a:lnTo>
                        <a:pt x="1618" y="1546"/>
                      </a:lnTo>
                      <a:lnTo>
                        <a:pt x="1612" y="1540"/>
                      </a:lnTo>
                      <a:lnTo>
                        <a:pt x="1598" y="1522"/>
                      </a:lnTo>
                      <a:lnTo>
                        <a:pt x="1566" y="1462"/>
                      </a:lnTo>
                      <a:lnTo>
                        <a:pt x="1566" y="1462"/>
                      </a:lnTo>
                      <a:lnTo>
                        <a:pt x="1558" y="1446"/>
                      </a:lnTo>
                      <a:lnTo>
                        <a:pt x="1554" y="1432"/>
                      </a:lnTo>
                      <a:lnTo>
                        <a:pt x="1554" y="1422"/>
                      </a:lnTo>
                      <a:lnTo>
                        <a:pt x="1556" y="1414"/>
                      </a:lnTo>
                      <a:lnTo>
                        <a:pt x="1558" y="1408"/>
                      </a:lnTo>
                      <a:lnTo>
                        <a:pt x="1560" y="1404"/>
                      </a:lnTo>
                      <a:lnTo>
                        <a:pt x="1562" y="1400"/>
                      </a:lnTo>
                      <a:lnTo>
                        <a:pt x="1564" y="1396"/>
                      </a:lnTo>
                      <a:lnTo>
                        <a:pt x="1564" y="1396"/>
                      </a:lnTo>
                      <a:lnTo>
                        <a:pt x="1564" y="1394"/>
                      </a:lnTo>
                      <a:lnTo>
                        <a:pt x="1566" y="1390"/>
                      </a:lnTo>
                      <a:lnTo>
                        <a:pt x="1576" y="1384"/>
                      </a:lnTo>
                      <a:lnTo>
                        <a:pt x="1588" y="1380"/>
                      </a:lnTo>
                      <a:lnTo>
                        <a:pt x="1604" y="1380"/>
                      </a:lnTo>
                      <a:lnTo>
                        <a:pt x="1604" y="1380"/>
                      </a:lnTo>
                      <a:lnTo>
                        <a:pt x="1616" y="1378"/>
                      </a:lnTo>
                      <a:lnTo>
                        <a:pt x="1622" y="1374"/>
                      </a:lnTo>
                      <a:lnTo>
                        <a:pt x="1630" y="1364"/>
                      </a:lnTo>
                      <a:lnTo>
                        <a:pt x="1630" y="1364"/>
                      </a:lnTo>
                      <a:lnTo>
                        <a:pt x="1632" y="1360"/>
                      </a:lnTo>
                      <a:lnTo>
                        <a:pt x="1632" y="1354"/>
                      </a:lnTo>
                      <a:lnTo>
                        <a:pt x="1632" y="1338"/>
                      </a:lnTo>
                      <a:lnTo>
                        <a:pt x="1632" y="1316"/>
                      </a:lnTo>
                      <a:lnTo>
                        <a:pt x="1632" y="1316"/>
                      </a:lnTo>
                      <a:lnTo>
                        <a:pt x="1632" y="1310"/>
                      </a:lnTo>
                      <a:lnTo>
                        <a:pt x="1634" y="1294"/>
                      </a:lnTo>
                      <a:lnTo>
                        <a:pt x="1638" y="1286"/>
                      </a:lnTo>
                      <a:lnTo>
                        <a:pt x="1642" y="1280"/>
                      </a:lnTo>
                      <a:lnTo>
                        <a:pt x="1650" y="1274"/>
                      </a:lnTo>
                      <a:lnTo>
                        <a:pt x="1662" y="1272"/>
                      </a:lnTo>
                      <a:lnTo>
                        <a:pt x="1662" y="1272"/>
                      </a:lnTo>
                      <a:lnTo>
                        <a:pt x="1674" y="1272"/>
                      </a:lnTo>
                      <a:lnTo>
                        <a:pt x="1684" y="1268"/>
                      </a:lnTo>
                      <a:lnTo>
                        <a:pt x="1692" y="1264"/>
                      </a:lnTo>
                      <a:lnTo>
                        <a:pt x="1698" y="1258"/>
                      </a:lnTo>
                      <a:lnTo>
                        <a:pt x="1706" y="1248"/>
                      </a:lnTo>
                      <a:lnTo>
                        <a:pt x="1708" y="1244"/>
                      </a:lnTo>
                      <a:lnTo>
                        <a:pt x="1710" y="1212"/>
                      </a:lnTo>
                      <a:lnTo>
                        <a:pt x="1710" y="1212"/>
                      </a:lnTo>
                      <a:lnTo>
                        <a:pt x="1710" y="1206"/>
                      </a:lnTo>
                      <a:lnTo>
                        <a:pt x="1708" y="1192"/>
                      </a:lnTo>
                      <a:lnTo>
                        <a:pt x="1710" y="1184"/>
                      </a:lnTo>
                      <a:lnTo>
                        <a:pt x="1712" y="1176"/>
                      </a:lnTo>
                      <a:lnTo>
                        <a:pt x="1718" y="1170"/>
                      </a:lnTo>
                      <a:lnTo>
                        <a:pt x="1726" y="1166"/>
                      </a:lnTo>
                      <a:lnTo>
                        <a:pt x="1726" y="1166"/>
                      </a:lnTo>
                      <a:lnTo>
                        <a:pt x="1734" y="1162"/>
                      </a:lnTo>
                      <a:lnTo>
                        <a:pt x="1738" y="1156"/>
                      </a:lnTo>
                      <a:lnTo>
                        <a:pt x="1742" y="1148"/>
                      </a:lnTo>
                      <a:lnTo>
                        <a:pt x="1746" y="1142"/>
                      </a:lnTo>
                      <a:lnTo>
                        <a:pt x="1748" y="1130"/>
                      </a:lnTo>
                      <a:lnTo>
                        <a:pt x="1748" y="1124"/>
                      </a:lnTo>
                      <a:lnTo>
                        <a:pt x="1736" y="1078"/>
                      </a:lnTo>
                      <a:lnTo>
                        <a:pt x="1724" y="1052"/>
                      </a:lnTo>
                      <a:lnTo>
                        <a:pt x="1706" y="1022"/>
                      </a:lnTo>
                      <a:lnTo>
                        <a:pt x="1702" y="1004"/>
                      </a:lnTo>
                      <a:lnTo>
                        <a:pt x="1706" y="988"/>
                      </a:lnTo>
                      <a:lnTo>
                        <a:pt x="1632" y="878"/>
                      </a:lnTo>
                      <a:lnTo>
                        <a:pt x="1632" y="878"/>
                      </a:lnTo>
                      <a:lnTo>
                        <a:pt x="1632" y="876"/>
                      </a:lnTo>
                      <a:lnTo>
                        <a:pt x="1632" y="874"/>
                      </a:lnTo>
                      <a:lnTo>
                        <a:pt x="1628" y="868"/>
                      </a:lnTo>
                      <a:lnTo>
                        <a:pt x="1620" y="858"/>
                      </a:lnTo>
                      <a:lnTo>
                        <a:pt x="1600" y="842"/>
                      </a:lnTo>
                      <a:lnTo>
                        <a:pt x="1572" y="820"/>
                      </a:lnTo>
                      <a:lnTo>
                        <a:pt x="1528" y="790"/>
                      </a:lnTo>
                      <a:lnTo>
                        <a:pt x="1466" y="754"/>
                      </a:lnTo>
                      <a:lnTo>
                        <a:pt x="1486" y="752"/>
                      </a:lnTo>
                      <a:lnTo>
                        <a:pt x="1556" y="746"/>
                      </a:lnTo>
                      <a:lnTo>
                        <a:pt x="1606" y="746"/>
                      </a:lnTo>
                      <a:lnTo>
                        <a:pt x="1660" y="746"/>
                      </a:lnTo>
                      <a:lnTo>
                        <a:pt x="1712" y="740"/>
                      </a:lnTo>
                      <a:lnTo>
                        <a:pt x="1712" y="740"/>
                      </a:lnTo>
                      <a:lnTo>
                        <a:pt x="1734" y="732"/>
                      </a:lnTo>
                      <a:lnTo>
                        <a:pt x="1750" y="724"/>
                      </a:lnTo>
                      <a:lnTo>
                        <a:pt x="1758" y="718"/>
                      </a:lnTo>
                      <a:lnTo>
                        <a:pt x="1762" y="714"/>
                      </a:lnTo>
                      <a:lnTo>
                        <a:pt x="1762" y="714"/>
                      </a:lnTo>
                      <a:lnTo>
                        <a:pt x="1776" y="694"/>
                      </a:lnTo>
                      <a:lnTo>
                        <a:pt x="1786" y="680"/>
                      </a:lnTo>
                      <a:lnTo>
                        <a:pt x="1802" y="660"/>
                      </a:lnTo>
                      <a:lnTo>
                        <a:pt x="1802" y="660"/>
                      </a:lnTo>
                      <a:lnTo>
                        <a:pt x="1818" y="640"/>
                      </a:lnTo>
                      <a:lnTo>
                        <a:pt x="1826" y="624"/>
                      </a:lnTo>
                      <a:lnTo>
                        <a:pt x="1830" y="614"/>
                      </a:lnTo>
                      <a:lnTo>
                        <a:pt x="1830" y="612"/>
                      </a:lnTo>
                      <a:lnTo>
                        <a:pt x="1830" y="612"/>
                      </a:lnTo>
                      <a:lnTo>
                        <a:pt x="1834" y="594"/>
                      </a:lnTo>
                      <a:lnTo>
                        <a:pt x="1840" y="582"/>
                      </a:lnTo>
                      <a:lnTo>
                        <a:pt x="1842" y="578"/>
                      </a:lnTo>
                      <a:lnTo>
                        <a:pt x="1846" y="574"/>
                      </a:lnTo>
                      <a:lnTo>
                        <a:pt x="1846" y="574"/>
                      </a:lnTo>
                      <a:lnTo>
                        <a:pt x="1850" y="572"/>
                      </a:lnTo>
                      <a:lnTo>
                        <a:pt x="1854" y="564"/>
                      </a:lnTo>
                      <a:lnTo>
                        <a:pt x="1864" y="546"/>
                      </a:lnTo>
                      <a:lnTo>
                        <a:pt x="1868" y="536"/>
                      </a:lnTo>
                      <a:lnTo>
                        <a:pt x="1870" y="526"/>
                      </a:lnTo>
                      <a:lnTo>
                        <a:pt x="1870" y="518"/>
                      </a:lnTo>
                      <a:lnTo>
                        <a:pt x="1868" y="512"/>
                      </a:lnTo>
                      <a:lnTo>
                        <a:pt x="1868" y="512"/>
                      </a:lnTo>
                      <a:lnTo>
                        <a:pt x="1864" y="506"/>
                      </a:lnTo>
                      <a:lnTo>
                        <a:pt x="1864" y="498"/>
                      </a:lnTo>
                      <a:lnTo>
                        <a:pt x="1866" y="492"/>
                      </a:lnTo>
                      <a:lnTo>
                        <a:pt x="1868" y="486"/>
                      </a:lnTo>
                      <a:lnTo>
                        <a:pt x="1872" y="476"/>
                      </a:lnTo>
                      <a:lnTo>
                        <a:pt x="1876" y="472"/>
                      </a:lnTo>
                      <a:lnTo>
                        <a:pt x="1876" y="472"/>
                      </a:lnTo>
                      <a:lnTo>
                        <a:pt x="1888" y="462"/>
                      </a:lnTo>
                      <a:lnTo>
                        <a:pt x="1894" y="454"/>
                      </a:lnTo>
                      <a:lnTo>
                        <a:pt x="1894" y="450"/>
                      </a:lnTo>
                      <a:lnTo>
                        <a:pt x="1894" y="446"/>
                      </a:lnTo>
                      <a:lnTo>
                        <a:pt x="1894" y="446"/>
                      </a:lnTo>
                      <a:lnTo>
                        <a:pt x="1890" y="442"/>
                      </a:lnTo>
                      <a:lnTo>
                        <a:pt x="1890" y="434"/>
                      </a:lnTo>
                      <a:lnTo>
                        <a:pt x="1892" y="416"/>
                      </a:lnTo>
                      <a:lnTo>
                        <a:pt x="1898" y="394"/>
                      </a:lnTo>
                      <a:lnTo>
                        <a:pt x="1898" y="394"/>
                      </a:lnTo>
                      <a:lnTo>
                        <a:pt x="1914" y="374"/>
                      </a:lnTo>
                      <a:lnTo>
                        <a:pt x="1926" y="360"/>
                      </a:lnTo>
                      <a:lnTo>
                        <a:pt x="1928" y="354"/>
                      </a:lnTo>
                      <a:lnTo>
                        <a:pt x="1930" y="350"/>
                      </a:lnTo>
                      <a:lnTo>
                        <a:pt x="1930" y="350"/>
                      </a:lnTo>
                      <a:lnTo>
                        <a:pt x="1934" y="340"/>
                      </a:lnTo>
                      <a:lnTo>
                        <a:pt x="1944" y="324"/>
                      </a:lnTo>
                      <a:lnTo>
                        <a:pt x="1956" y="310"/>
                      </a:lnTo>
                      <a:lnTo>
                        <a:pt x="1964" y="304"/>
                      </a:lnTo>
                      <a:lnTo>
                        <a:pt x="1972" y="300"/>
                      </a:lnTo>
                      <a:lnTo>
                        <a:pt x="1972" y="300"/>
                      </a:lnTo>
                      <a:lnTo>
                        <a:pt x="1978" y="296"/>
                      </a:lnTo>
                      <a:lnTo>
                        <a:pt x="1986" y="290"/>
                      </a:lnTo>
                      <a:lnTo>
                        <a:pt x="1996" y="278"/>
                      </a:lnTo>
                      <a:lnTo>
                        <a:pt x="2004" y="264"/>
                      </a:lnTo>
                      <a:lnTo>
                        <a:pt x="2004" y="264"/>
                      </a:lnTo>
                      <a:lnTo>
                        <a:pt x="2010" y="252"/>
                      </a:lnTo>
                      <a:lnTo>
                        <a:pt x="2016" y="240"/>
                      </a:lnTo>
                      <a:lnTo>
                        <a:pt x="2020" y="236"/>
                      </a:lnTo>
                      <a:lnTo>
                        <a:pt x="2024" y="234"/>
                      </a:lnTo>
                      <a:lnTo>
                        <a:pt x="2024" y="234"/>
                      </a:lnTo>
                      <a:lnTo>
                        <a:pt x="2030" y="232"/>
                      </a:lnTo>
                      <a:lnTo>
                        <a:pt x="2034" y="226"/>
                      </a:lnTo>
                      <a:lnTo>
                        <a:pt x="2046" y="214"/>
                      </a:lnTo>
                      <a:lnTo>
                        <a:pt x="2056" y="198"/>
                      </a:lnTo>
                      <a:lnTo>
                        <a:pt x="2078" y="154"/>
                      </a:lnTo>
                      <a:lnTo>
                        <a:pt x="2090" y="112"/>
                      </a:lnTo>
                      <a:lnTo>
                        <a:pt x="2088" y="78"/>
                      </a:lnTo>
                      <a:close/>
                      <a:moveTo>
                        <a:pt x="1040" y="574"/>
                      </a:moveTo>
                      <a:lnTo>
                        <a:pt x="1040" y="574"/>
                      </a:lnTo>
                      <a:lnTo>
                        <a:pt x="1040" y="574"/>
                      </a:lnTo>
                      <a:lnTo>
                        <a:pt x="1040" y="574"/>
                      </a:lnTo>
                      <a:lnTo>
                        <a:pt x="1040" y="574"/>
                      </a:lnTo>
                      <a:close/>
                    </a:path>
                  </a:pathLst>
                </a:custGeom>
                <a:grpFill/>
                <a:ln w="9525">
                  <a:noFill/>
                  <a:round/>
                  <a:headEnd/>
                  <a:tailEnd/>
                </a:ln>
                <a:effectLst>
                  <a:glow rad="177800">
                    <a:schemeClr val="bg2">
                      <a:lumMod val="60000"/>
                      <a:lumOff val="40000"/>
                      <a:alpha val="11000"/>
                    </a:schemeClr>
                  </a:glow>
                  <a:softEdge rad="25400"/>
                </a:effectLst>
              </p:spPr>
              <p:txBody>
                <a:bodyPr vert="horz" wrap="square" lIns="91440" tIns="45720" rIns="91440" bIns="45720" numCol="1" anchor="t" anchorCtr="0" compatLnSpc="1">
                  <a:prstTxWarp prst="textNoShape">
                    <a:avLst/>
                  </a:prstTxWarp>
                </a:bodyPr>
                <a:lstStyle/>
                <a:p>
                  <a:endParaRPr lang="en-US"/>
                </a:p>
              </p:txBody>
            </p:sp>
          </p:grpSp>
          <p:grpSp>
            <p:nvGrpSpPr>
              <p:cNvPr id="226" name="Group 147"/>
              <p:cNvGrpSpPr>
                <a:grpSpLocks noChangeAspect="1"/>
              </p:cNvGrpSpPr>
              <p:nvPr/>
            </p:nvGrpSpPr>
            <p:grpSpPr>
              <a:xfrm rot="19711069">
                <a:off x="391817" y="4560622"/>
                <a:ext cx="1094993" cy="933829"/>
                <a:chOff x="5181600" y="457200"/>
                <a:chExt cx="3235325" cy="2759075"/>
              </a:xfrm>
              <a:solidFill>
                <a:schemeClr val="bg2">
                  <a:lumMod val="60000"/>
                  <a:lumOff val="40000"/>
                  <a:alpha val="1000"/>
                </a:schemeClr>
              </a:solidFill>
            </p:grpSpPr>
            <p:sp>
              <p:nvSpPr>
                <p:cNvPr id="242" name="Freeform 86"/>
                <p:cNvSpPr>
                  <a:spLocks/>
                </p:cNvSpPr>
                <p:nvPr/>
              </p:nvSpPr>
              <p:spPr bwMode="auto">
                <a:xfrm>
                  <a:off x="6400801" y="787399"/>
                  <a:ext cx="390524" cy="581026"/>
                </a:xfrm>
                <a:custGeom>
                  <a:avLst/>
                  <a:gdLst/>
                  <a:ahLst/>
                  <a:cxnLst>
                    <a:cxn ang="0">
                      <a:pos x="242" y="366"/>
                    </a:cxn>
                    <a:cxn ang="0">
                      <a:pos x="242" y="366"/>
                    </a:cxn>
                    <a:cxn ang="0">
                      <a:pos x="244" y="364"/>
                    </a:cxn>
                    <a:cxn ang="0">
                      <a:pos x="246" y="364"/>
                    </a:cxn>
                    <a:cxn ang="0">
                      <a:pos x="246" y="364"/>
                    </a:cxn>
                    <a:cxn ang="0">
                      <a:pos x="236" y="348"/>
                    </a:cxn>
                    <a:cxn ang="0">
                      <a:pos x="50" y="54"/>
                    </a:cxn>
                    <a:cxn ang="0">
                      <a:pos x="50" y="54"/>
                    </a:cxn>
                    <a:cxn ang="0">
                      <a:pos x="32" y="28"/>
                    </a:cxn>
                    <a:cxn ang="0">
                      <a:pos x="32" y="26"/>
                    </a:cxn>
                    <a:cxn ang="0">
                      <a:pos x="32" y="26"/>
                    </a:cxn>
                    <a:cxn ang="0">
                      <a:pos x="22" y="14"/>
                    </a:cxn>
                    <a:cxn ang="0">
                      <a:pos x="10" y="4"/>
                    </a:cxn>
                    <a:cxn ang="0">
                      <a:pos x="10" y="4"/>
                    </a:cxn>
                    <a:cxn ang="0">
                      <a:pos x="6" y="2"/>
                    </a:cxn>
                    <a:cxn ang="0">
                      <a:pos x="2" y="0"/>
                    </a:cxn>
                    <a:cxn ang="0">
                      <a:pos x="0" y="2"/>
                    </a:cxn>
                    <a:cxn ang="0">
                      <a:pos x="0" y="6"/>
                    </a:cxn>
                    <a:cxn ang="0">
                      <a:pos x="0" y="6"/>
                    </a:cxn>
                    <a:cxn ang="0">
                      <a:pos x="4" y="16"/>
                    </a:cxn>
                    <a:cxn ang="0">
                      <a:pos x="10" y="24"/>
                    </a:cxn>
                    <a:cxn ang="0">
                      <a:pos x="10" y="24"/>
                    </a:cxn>
                    <a:cxn ang="0">
                      <a:pos x="20" y="34"/>
                    </a:cxn>
                    <a:cxn ang="0">
                      <a:pos x="28" y="44"/>
                    </a:cxn>
                    <a:cxn ang="0">
                      <a:pos x="232" y="352"/>
                    </a:cxn>
                    <a:cxn ang="0">
                      <a:pos x="232" y="352"/>
                    </a:cxn>
                    <a:cxn ang="0">
                      <a:pos x="238" y="362"/>
                    </a:cxn>
                    <a:cxn ang="0">
                      <a:pos x="242" y="366"/>
                    </a:cxn>
                    <a:cxn ang="0">
                      <a:pos x="242" y="366"/>
                    </a:cxn>
                  </a:cxnLst>
                  <a:rect l="0" t="0" r="r" b="b"/>
                  <a:pathLst>
                    <a:path w="246" h="366">
                      <a:moveTo>
                        <a:pt x="242" y="366"/>
                      </a:moveTo>
                      <a:lnTo>
                        <a:pt x="242" y="366"/>
                      </a:lnTo>
                      <a:lnTo>
                        <a:pt x="244" y="364"/>
                      </a:lnTo>
                      <a:lnTo>
                        <a:pt x="246" y="364"/>
                      </a:lnTo>
                      <a:lnTo>
                        <a:pt x="246" y="364"/>
                      </a:lnTo>
                      <a:lnTo>
                        <a:pt x="236" y="348"/>
                      </a:lnTo>
                      <a:lnTo>
                        <a:pt x="50" y="54"/>
                      </a:lnTo>
                      <a:lnTo>
                        <a:pt x="50" y="54"/>
                      </a:lnTo>
                      <a:lnTo>
                        <a:pt x="32" y="28"/>
                      </a:lnTo>
                      <a:lnTo>
                        <a:pt x="32" y="26"/>
                      </a:lnTo>
                      <a:lnTo>
                        <a:pt x="32" y="26"/>
                      </a:lnTo>
                      <a:lnTo>
                        <a:pt x="22" y="14"/>
                      </a:lnTo>
                      <a:lnTo>
                        <a:pt x="10" y="4"/>
                      </a:lnTo>
                      <a:lnTo>
                        <a:pt x="10" y="4"/>
                      </a:lnTo>
                      <a:lnTo>
                        <a:pt x="6" y="2"/>
                      </a:lnTo>
                      <a:lnTo>
                        <a:pt x="2" y="0"/>
                      </a:lnTo>
                      <a:lnTo>
                        <a:pt x="0" y="2"/>
                      </a:lnTo>
                      <a:lnTo>
                        <a:pt x="0" y="6"/>
                      </a:lnTo>
                      <a:lnTo>
                        <a:pt x="0" y="6"/>
                      </a:lnTo>
                      <a:lnTo>
                        <a:pt x="4" y="16"/>
                      </a:lnTo>
                      <a:lnTo>
                        <a:pt x="10" y="24"/>
                      </a:lnTo>
                      <a:lnTo>
                        <a:pt x="10" y="24"/>
                      </a:lnTo>
                      <a:lnTo>
                        <a:pt x="20" y="34"/>
                      </a:lnTo>
                      <a:lnTo>
                        <a:pt x="28" y="44"/>
                      </a:lnTo>
                      <a:lnTo>
                        <a:pt x="232" y="352"/>
                      </a:lnTo>
                      <a:lnTo>
                        <a:pt x="232" y="352"/>
                      </a:lnTo>
                      <a:lnTo>
                        <a:pt x="238" y="362"/>
                      </a:lnTo>
                      <a:lnTo>
                        <a:pt x="242" y="366"/>
                      </a:lnTo>
                      <a:lnTo>
                        <a:pt x="24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7"/>
                <p:cNvSpPr>
                  <a:spLocks/>
                </p:cNvSpPr>
                <p:nvPr/>
              </p:nvSpPr>
              <p:spPr bwMode="auto">
                <a:xfrm>
                  <a:off x="6791325" y="1381124"/>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8"/>
                <p:cNvSpPr>
                  <a:spLocks/>
                </p:cNvSpPr>
                <p:nvPr/>
              </p:nvSpPr>
              <p:spPr bwMode="auto">
                <a:xfrm>
                  <a:off x="6819900" y="787399"/>
                  <a:ext cx="387350" cy="581026"/>
                </a:xfrm>
                <a:custGeom>
                  <a:avLst/>
                  <a:gdLst/>
                  <a:ahLst/>
                  <a:cxnLst>
                    <a:cxn ang="0">
                      <a:pos x="2" y="366"/>
                    </a:cxn>
                    <a:cxn ang="0">
                      <a:pos x="2" y="366"/>
                    </a:cxn>
                    <a:cxn ang="0">
                      <a:pos x="6" y="362"/>
                    </a:cxn>
                    <a:cxn ang="0">
                      <a:pos x="14" y="352"/>
                    </a:cxn>
                    <a:cxn ang="0">
                      <a:pos x="216" y="44"/>
                    </a:cxn>
                    <a:cxn ang="0">
                      <a:pos x="216" y="44"/>
                    </a:cxn>
                    <a:cxn ang="0">
                      <a:pos x="226" y="34"/>
                    </a:cxn>
                    <a:cxn ang="0">
                      <a:pos x="234" y="24"/>
                    </a:cxn>
                    <a:cxn ang="0">
                      <a:pos x="234" y="24"/>
                    </a:cxn>
                    <a:cxn ang="0">
                      <a:pos x="240" y="16"/>
                    </a:cxn>
                    <a:cxn ang="0">
                      <a:pos x="244" y="6"/>
                    </a:cxn>
                    <a:cxn ang="0">
                      <a:pos x="244" y="6"/>
                    </a:cxn>
                    <a:cxn ang="0">
                      <a:pos x="244" y="2"/>
                    </a:cxn>
                    <a:cxn ang="0">
                      <a:pos x="242" y="0"/>
                    </a:cxn>
                    <a:cxn ang="0">
                      <a:pos x="238" y="2"/>
                    </a:cxn>
                    <a:cxn ang="0">
                      <a:pos x="234" y="4"/>
                    </a:cxn>
                    <a:cxn ang="0">
                      <a:pos x="234" y="4"/>
                    </a:cxn>
                    <a:cxn ang="0">
                      <a:pos x="222" y="14"/>
                    </a:cxn>
                    <a:cxn ang="0">
                      <a:pos x="212" y="26"/>
                    </a:cxn>
                    <a:cxn ang="0">
                      <a:pos x="212" y="28"/>
                    </a:cxn>
                    <a:cxn ang="0">
                      <a:pos x="212" y="28"/>
                    </a:cxn>
                    <a:cxn ang="0">
                      <a:pos x="194" y="54"/>
                    </a:cxn>
                    <a:cxn ang="0">
                      <a:pos x="8" y="348"/>
                    </a:cxn>
                    <a:cxn ang="0">
                      <a:pos x="8" y="348"/>
                    </a:cxn>
                    <a:cxn ang="0">
                      <a:pos x="0" y="364"/>
                    </a:cxn>
                    <a:cxn ang="0">
                      <a:pos x="0" y="364"/>
                    </a:cxn>
                    <a:cxn ang="0">
                      <a:pos x="0" y="366"/>
                    </a:cxn>
                    <a:cxn ang="0">
                      <a:pos x="0" y="366"/>
                    </a:cxn>
                    <a:cxn ang="0">
                      <a:pos x="2" y="366"/>
                    </a:cxn>
                    <a:cxn ang="0">
                      <a:pos x="2" y="366"/>
                    </a:cxn>
                  </a:cxnLst>
                  <a:rect l="0" t="0" r="r" b="b"/>
                  <a:pathLst>
                    <a:path w="244" h="366">
                      <a:moveTo>
                        <a:pt x="2" y="366"/>
                      </a:moveTo>
                      <a:lnTo>
                        <a:pt x="2" y="366"/>
                      </a:lnTo>
                      <a:lnTo>
                        <a:pt x="6" y="362"/>
                      </a:lnTo>
                      <a:lnTo>
                        <a:pt x="14" y="352"/>
                      </a:lnTo>
                      <a:lnTo>
                        <a:pt x="216" y="44"/>
                      </a:lnTo>
                      <a:lnTo>
                        <a:pt x="216" y="44"/>
                      </a:lnTo>
                      <a:lnTo>
                        <a:pt x="226" y="34"/>
                      </a:lnTo>
                      <a:lnTo>
                        <a:pt x="234" y="24"/>
                      </a:lnTo>
                      <a:lnTo>
                        <a:pt x="234" y="24"/>
                      </a:lnTo>
                      <a:lnTo>
                        <a:pt x="240" y="16"/>
                      </a:lnTo>
                      <a:lnTo>
                        <a:pt x="244" y="6"/>
                      </a:lnTo>
                      <a:lnTo>
                        <a:pt x="244" y="6"/>
                      </a:lnTo>
                      <a:lnTo>
                        <a:pt x="244" y="2"/>
                      </a:lnTo>
                      <a:lnTo>
                        <a:pt x="242" y="0"/>
                      </a:lnTo>
                      <a:lnTo>
                        <a:pt x="238" y="2"/>
                      </a:lnTo>
                      <a:lnTo>
                        <a:pt x="234" y="4"/>
                      </a:lnTo>
                      <a:lnTo>
                        <a:pt x="234" y="4"/>
                      </a:lnTo>
                      <a:lnTo>
                        <a:pt x="222" y="14"/>
                      </a:lnTo>
                      <a:lnTo>
                        <a:pt x="212" y="26"/>
                      </a:lnTo>
                      <a:lnTo>
                        <a:pt x="212" y="28"/>
                      </a:lnTo>
                      <a:lnTo>
                        <a:pt x="212" y="28"/>
                      </a:lnTo>
                      <a:lnTo>
                        <a:pt x="194" y="54"/>
                      </a:lnTo>
                      <a:lnTo>
                        <a:pt x="8" y="348"/>
                      </a:lnTo>
                      <a:lnTo>
                        <a:pt x="8" y="348"/>
                      </a:lnTo>
                      <a:lnTo>
                        <a:pt x="0" y="364"/>
                      </a:lnTo>
                      <a:lnTo>
                        <a:pt x="0" y="364"/>
                      </a:lnTo>
                      <a:lnTo>
                        <a:pt x="0" y="366"/>
                      </a:lnTo>
                      <a:lnTo>
                        <a:pt x="0" y="366"/>
                      </a:lnTo>
                      <a:lnTo>
                        <a:pt x="2" y="366"/>
                      </a:lnTo>
                      <a:lnTo>
                        <a:pt x="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9"/>
                <p:cNvSpPr>
                  <a:spLocks noEditPoints="1"/>
                </p:cNvSpPr>
                <p:nvPr/>
              </p:nvSpPr>
              <p:spPr bwMode="auto">
                <a:xfrm>
                  <a:off x="5181600" y="457200"/>
                  <a:ext cx="3235325" cy="2759075"/>
                </a:xfrm>
                <a:custGeom>
                  <a:avLst/>
                  <a:gdLst/>
                  <a:ahLst/>
                  <a:cxnLst>
                    <a:cxn ang="0">
                      <a:pos x="1778" y="8"/>
                    </a:cxn>
                    <a:cxn ang="0">
                      <a:pos x="1424" y="184"/>
                    </a:cxn>
                    <a:cxn ang="0">
                      <a:pos x="1152" y="514"/>
                    </a:cxn>
                    <a:cxn ang="0">
                      <a:pos x="1064" y="610"/>
                    </a:cxn>
                    <a:cxn ang="0">
                      <a:pos x="1042" y="574"/>
                    </a:cxn>
                    <a:cxn ang="0">
                      <a:pos x="1014" y="574"/>
                    </a:cxn>
                    <a:cxn ang="0">
                      <a:pos x="982" y="586"/>
                    </a:cxn>
                    <a:cxn ang="0">
                      <a:pos x="964" y="644"/>
                    </a:cxn>
                    <a:cxn ang="0">
                      <a:pos x="774" y="350"/>
                    </a:cxn>
                    <a:cxn ang="0">
                      <a:pos x="432" y="66"/>
                    </a:cxn>
                    <a:cxn ang="0">
                      <a:pos x="60" y="14"/>
                    </a:cxn>
                    <a:cxn ang="0">
                      <a:pos x="58" y="236"/>
                    </a:cxn>
                    <a:cxn ang="0">
                      <a:pos x="100" y="298"/>
                    </a:cxn>
                    <a:cxn ang="0">
                      <a:pos x="154" y="358"/>
                    </a:cxn>
                    <a:cxn ang="0">
                      <a:pos x="190" y="458"/>
                    </a:cxn>
                    <a:cxn ang="0">
                      <a:pos x="216" y="506"/>
                    </a:cxn>
                    <a:cxn ang="0">
                      <a:pos x="228" y="580"/>
                    </a:cxn>
                    <a:cxn ang="0">
                      <a:pos x="252" y="632"/>
                    </a:cxn>
                    <a:cxn ang="0">
                      <a:pos x="320" y="740"/>
                    </a:cxn>
                    <a:cxn ang="0">
                      <a:pos x="628" y="780"/>
                    </a:cxn>
                    <a:cxn ang="0">
                      <a:pos x="422" y="938"/>
                    </a:cxn>
                    <a:cxn ang="0">
                      <a:pos x="446" y="1044"/>
                    </a:cxn>
                    <a:cxn ang="0">
                      <a:pos x="548" y="1174"/>
                    </a:cxn>
                    <a:cxn ang="0">
                      <a:pos x="588" y="1256"/>
                    </a:cxn>
                    <a:cxn ang="0">
                      <a:pos x="646" y="1306"/>
                    </a:cxn>
                    <a:cxn ang="0">
                      <a:pos x="650" y="1464"/>
                    </a:cxn>
                    <a:cxn ang="0">
                      <a:pos x="562" y="1580"/>
                    </a:cxn>
                    <a:cxn ang="0">
                      <a:pos x="516" y="1698"/>
                    </a:cxn>
                    <a:cxn ang="0">
                      <a:pos x="554" y="1734"/>
                    </a:cxn>
                    <a:cxn ang="0">
                      <a:pos x="670" y="1586"/>
                    </a:cxn>
                    <a:cxn ang="0">
                      <a:pos x="770" y="1476"/>
                    </a:cxn>
                    <a:cxn ang="0">
                      <a:pos x="890" y="1070"/>
                    </a:cxn>
                    <a:cxn ang="0">
                      <a:pos x="938" y="954"/>
                    </a:cxn>
                    <a:cxn ang="0">
                      <a:pos x="962" y="1146"/>
                    </a:cxn>
                    <a:cxn ang="0">
                      <a:pos x="1022" y="1320"/>
                    </a:cxn>
                    <a:cxn ang="0">
                      <a:pos x="1076" y="1068"/>
                    </a:cxn>
                    <a:cxn ang="0">
                      <a:pos x="1106" y="958"/>
                    </a:cxn>
                    <a:cxn ang="0">
                      <a:pos x="1160" y="1136"/>
                    </a:cxn>
                    <a:cxn ang="0">
                      <a:pos x="1268" y="1476"/>
                    </a:cxn>
                    <a:cxn ang="0">
                      <a:pos x="1366" y="1586"/>
                    </a:cxn>
                    <a:cxn ang="0">
                      <a:pos x="1494" y="1738"/>
                    </a:cxn>
                    <a:cxn ang="0">
                      <a:pos x="1520" y="1676"/>
                    </a:cxn>
                    <a:cxn ang="0">
                      <a:pos x="1456" y="1558"/>
                    </a:cxn>
                    <a:cxn ang="0">
                      <a:pos x="1382" y="1442"/>
                    </a:cxn>
                    <a:cxn ang="0">
                      <a:pos x="1396" y="1300"/>
                    </a:cxn>
                    <a:cxn ang="0">
                      <a:pos x="1460" y="1236"/>
                    </a:cxn>
                    <a:cxn ang="0">
                      <a:pos x="1508" y="1166"/>
                    </a:cxn>
                    <a:cxn ang="0">
                      <a:pos x="1600" y="1020"/>
                    </a:cxn>
                    <a:cxn ang="0">
                      <a:pos x="1596" y="918"/>
                    </a:cxn>
                    <a:cxn ang="0">
                      <a:pos x="1454" y="772"/>
                    </a:cxn>
                    <a:cxn ang="0">
                      <a:pos x="1722" y="734"/>
                    </a:cxn>
                    <a:cxn ang="0">
                      <a:pos x="1788" y="628"/>
                    </a:cxn>
                    <a:cxn ang="0">
                      <a:pos x="1820" y="562"/>
                    </a:cxn>
                    <a:cxn ang="0">
                      <a:pos x="1824" y="498"/>
                    </a:cxn>
                    <a:cxn ang="0">
                      <a:pos x="1846" y="452"/>
                    </a:cxn>
                    <a:cxn ang="0">
                      <a:pos x="1884" y="358"/>
                    </a:cxn>
                    <a:cxn ang="0">
                      <a:pos x="1946" y="286"/>
                    </a:cxn>
                    <a:cxn ang="0">
                      <a:pos x="1984" y="232"/>
                    </a:cxn>
                    <a:cxn ang="0">
                      <a:pos x="1014" y="582"/>
                    </a:cxn>
                  </a:cxnLst>
                  <a:rect l="0" t="0" r="r" b="b"/>
                  <a:pathLst>
                    <a:path w="2038" h="1738">
                      <a:moveTo>
                        <a:pt x="2036" y="78"/>
                      </a:moveTo>
                      <a:lnTo>
                        <a:pt x="2018" y="44"/>
                      </a:lnTo>
                      <a:lnTo>
                        <a:pt x="1978" y="14"/>
                      </a:lnTo>
                      <a:lnTo>
                        <a:pt x="1916" y="2"/>
                      </a:lnTo>
                      <a:lnTo>
                        <a:pt x="1850" y="0"/>
                      </a:lnTo>
                      <a:lnTo>
                        <a:pt x="1850" y="0"/>
                      </a:lnTo>
                      <a:lnTo>
                        <a:pt x="1832" y="0"/>
                      </a:lnTo>
                      <a:lnTo>
                        <a:pt x="1808" y="4"/>
                      </a:lnTo>
                      <a:lnTo>
                        <a:pt x="1778" y="8"/>
                      </a:lnTo>
                      <a:lnTo>
                        <a:pt x="1742" y="16"/>
                      </a:lnTo>
                      <a:lnTo>
                        <a:pt x="1702" y="28"/>
                      </a:lnTo>
                      <a:lnTo>
                        <a:pt x="1656" y="46"/>
                      </a:lnTo>
                      <a:lnTo>
                        <a:pt x="1606" y="66"/>
                      </a:lnTo>
                      <a:lnTo>
                        <a:pt x="1606" y="66"/>
                      </a:lnTo>
                      <a:lnTo>
                        <a:pt x="1558" y="92"/>
                      </a:lnTo>
                      <a:lnTo>
                        <a:pt x="1510" y="120"/>
                      </a:lnTo>
                      <a:lnTo>
                        <a:pt x="1466" y="152"/>
                      </a:lnTo>
                      <a:lnTo>
                        <a:pt x="1424" y="184"/>
                      </a:lnTo>
                      <a:lnTo>
                        <a:pt x="1382" y="222"/>
                      </a:lnTo>
                      <a:lnTo>
                        <a:pt x="1342" y="260"/>
                      </a:lnTo>
                      <a:lnTo>
                        <a:pt x="1302" y="304"/>
                      </a:lnTo>
                      <a:lnTo>
                        <a:pt x="1264" y="350"/>
                      </a:lnTo>
                      <a:lnTo>
                        <a:pt x="1264" y="350"/>
                      </a:lnTo>
                      <a:lnTo>
                        <a:pt x="1234" y="388"/>
                      </a:lnTo>
                      <a:lnTo>
                        <a:pt x="1204" y="430"/>
                      </a:lnTo>
                      <a:lnTo>
                        <a:pt x="1176" y="472"/>
                      </a:lnTo>
                      <a:lnTo>
                        <a:pt x="1152" y="514"/>
                      </a:lnTo>
                      <a:lnTo>
                        <a:pt x="1110" y="590"/>
                      </a:lnTo>
                      <a:lnTo>
                        <a:pt x="1080" y="646"/>
                      </a:lnTo>
                      <a:lnTo>
                        <a:pt x="1080" y="646"/>
                      </a:lnTo>
                      <a:lnTo>
                        <a:pt x="1074" y="644"/>
                      </a:lnTo>
                      <a:lnTo>
                        <a:pt x="1074" y="644"/>
                      </a:lnTo>
                      <a:lnTo>
                        <a:pt x="1068" y="632"/>
                      </a:lnTo>
                      <a:lnTo>
                        <a:pt x="1060" y="618"/>
                      </a:lnTo>
                      <a:lnTo>
                        <a:pt x="1060" y="618"/>
                      </a:lnTo>
                      <a:lnTo>
                        <a:pt x="1064" y="610"/>
                      </a:lnTo>
                      <a:lnTo>
                        <a:pt x="1066" y="602"/>
                      </a:lnTo>
                      <a:lnTo>
                        <a:pt x="1066" y="602"/>
                      </a:lnTo>
                      <a:lnTo>
                        <a:pt x="1064" y="592"/>
                      </a:lnTo>
                      <a:lnTo>
                        <a:pt x="1060" y="586"/>
                      </a:lnTo>
                      <a:lnTo>
                        <a:pt x="1052" y="580"/>
                      </a:lnTo>
                      <a:lnTo>
                        <a:pt x="1042" y="578"/>
                      </a:lnTo>
                      <a:lnTo>
                        <a:pt x="1042" y="578"/>
                      </a:lnTo>
                      <a:lnTo>
                        <a:pt x="1040" y="580"/>
                      </a:lnTo>
                      <a:lnTo>
                        <a:pt x="1042" y="574"/>
                      </a:lnTo>
                      <a:lnTo>
                        <a:pt x="1036" y="574"/>
                      </a:lnTo>
                      <a:lnTo>
                        <a:pt x="1032" y="574"/>
                      </a:lnTo>
                      <a:lnTo>
                        <a:pt x="1032" y="574"/>
                      </a:lnTo>
                      <a:lnTo>
                        <a:pt x="1024" y="568"/>
                      </a:lnTo>
                      <a:lnTo>
                        <a:pt x="1024" y="568"/>
                      </a:lnTo>
                      <a:lnTo>
                        <a:pt x="1022" y="568"/>
                      </a:lnTo>
                      <a:lnTo>
                        <a:pt x="1018" y="570"/>
                      </a:lnTo>
                      <a:lnTo>
                        <a:pt x="1012" y="570"/>
                      </a:lnTo>
                      <a:lnTo>
                        <a:pt x="1014" y="574"/>
                      </a:lnTo>
                      <a:lnTo>
                        <a:pt x="1008" y="574"/>
                      </a:lnTo>
                      <a:lnTo>
                        <a:pt x="1004" y="574"/>
                      </a:lnTo>
                      <a:lnTo>
                        <a:pt x="1008" y="580"/>
                      </a:lnTo>
                      <a:lnTo>
                        <a:pt x="1008" y="580"/>
                      </a:lnTo>
                      <a:lnTo>
                        <a:pt x="1008" y="580"/>
                      </a:lnTo>
                      <a:lnTo>
                        <a:pt x="1000" y="578"/>
                      </a:lnTo>
                      <a:lnTo>
                        <a:pt x="1000" y="578"/>
                      </a:lnTo>
                      <a:lnTo>
                        <a:pt x="990" y="580"/>
                      </a:lnTo>
                      <a:lnTo>
                        <a:pt x="982" y="586"/>
                      </a:lnTo>
                      <a:lnTo>
                        <a:pt x="978" y="592"/>
                      </a:lnTo>
                      <a:lnTo>
                        <a:pt x="976" y="602"/>
                      </a:lnTo>
                      <a:lnTo>
                        <a:pt x="976" y="602"/>
                      </a:lnTo>
                      <a:lnTo>
                        <a:pt x="978" y="608"/>
                      </a:lnTo>
                      <a:lnTo>
                        <a:pt x="980" y="616"/>
                      </a:lnTo>
                      <a:lnTo>
                        <a:pt x="980" y="616"/>
                      </a:lnTo>
                      <a:lnTo>
                        <a:pt x="970" y="632"/>
                      </a:lnTo>
                      <a:lnTo>
                        <a:pt x="964" y="644"/>
                      </a:lnTo>
                      <a:lnTo>
                        <a:pt x="964" y="644"/>
                      </a:lnTo>
                      <a:lnTo>
                        <a:pt x="958" y="646"/>
                      </a:lnTo>
                      <a:lnTo>
                        <a:pt x="958" y="646"/>
                      </a:lnTo>
                      <a:lnTo>
                        <a:pt x="928" y="590"/>
                      </a:lnTo>
                      <a:lnTo>
                        <a:pt x="886" y="514"/>
                      </a:lnTo>
                      <a:lnTo>
                        <a:pt x="860" y="472"/>
                      </a:lnTo>
                      <a:lnTo>
                        <a:pt x="834" y="430"/>
                      </a:lnTo>
                      <a:lnTo>
                        <a:pt x="804" y="388"/>
                      </a:lnTo>
                      <a:lnTo>
                        <a:pt x="774" y="350"/>
                      </a:lnTo>
                      <a:lnTo>
                        <a:pt x="774" y="350"/>
                      </a:lnTo>
                      <a:lnTo>
                        <a:pt x="736" y="304"/>
                      </a:lnTo>
                      <a:lnTo>
                        <a:pt x="696" y="260"/>
                      </a:lnTo>
                      <a:lnTo>
                        <a:pt x="656" y="222"/>
                      </a:lnTo>
                      <a:lnTo>
                        <a:pt x="614" y="184"/>
                      </a:lnTo>
                      <a:lnTo>
                        <a:pt x="572" y="152"/>
                      </a:lnTo>
                      <a:lnTo>
                        <a:pt x="528" y="120"/>
                      </a:lnTo>
                      <a:lnTo>
                        <a:pt x="480" y="92"/>
                      </a:lnTo>
                      <a:lnTo>
                        <a:pt x="432" y="66"/>
                      </a:lnTo>
                      <a:lnTo>
                        <a:pt x="432" y="66"/>
                      </a:lnTo>
                      <a:lnTo>
                        <a:pt x="382" y="46"/>
                      </a:lnTo>
                      <a:lnTo>
                        <a:pt x="336" y="28"/>
                      </a:lnTo>
                      <a:lnTo>
                        <a:pt x="296" y="16"/>
                      </a:lnTo>
                      <a:lnTo>
                        <a:pt x="260" y="8"/>
                      </a:lnTo>
                      <a:lnTo>
                        <a:pt x="230" y="4"/>
                      </a:lnTo>
                      <a:lnTo>
                        <a:pt x="206" y="0"/>
                      </a:lnTo>
                      <a:lnTo>
                        <a:pt x="188" y="0"/>
                      </a:lnTo>
                      <a:lnTo>
                        <a:pt x="122" y="2"/>
                      </a:lnTo>
                      <a:lnTo>
                        <a:pt x="60" y="14"/>
                      </a:lnTo>
                      <a:lnTo>
                        <a:pt x="20" y="44"/>
                      </a:lnTo>
                      <a:lnTo>
                        <a:pt x="2" y="78"/>
                      </a:lnTo>
                      <a:lnTo>
                        <a:pt x="0" y="114"/>
                      </a:lnTo>
                      <a:lnTo>
                        <a:pt x="10" y="156"/>
                      </a:lnTo>
                      <a:lnTo>
                        <a:pt x="32" y="202"/>
                      </a:lnTo>
                      <a:lnTo>
                        <a:pt x="32" y="202"/>
                      </a:lnTo>
                      <a:lnTo>
                        <a:pt x="42" y="218"/>
                      </a:lnTo>
                      <a:lnTo>
                        <a:pt x="54" y="232"/>
                      </a:lnTo>
                      <a:lnTo>
                        <a:pt x="58" y="236"/>
                      </a:lnTo>
                      <a:lnTo>
                        <a:pt x="64" y="240"/>
                      </a:lnTo>
                      <a:lnTo>
                        <a:pt x="64" y="240"/>
                      </a:lnTo>
                      <a:lnTo>
                        <a:pt x="68" y="242"/>
                      </a:lnTo>
                      <a:lnTo>
                        <a:pt x="72" y="246"/>
                      </a:lnTo>
                      <a:lnTo>
                        <a:pt x="78" y="258"/>
                      </a:lnTo>
                      <a:lnTo>
                        <a:pt x="82" y="272"/>
                      </a:lnTo>
                      <a:lnTo>
                        <a:pt x="82" y="272"/>
                      </a:lnTo>
                      <a:lnTo>
                        <a:pt x="90" y="286"/>
                      </a:lnTo>
                      <a:lnTo>
                        <a:pt x="100" y="298"/>
                      </a:lnTo>
                      <a:lnTo>
                        <a:pt x="108" y="302"/>
                      </a:lnTo>
                      <a:lnTo>
                        <a:pt x="114" y="308"/>
                      </a:lnTo>
                      <a:lnTo>
                        <a:pt x="114" y="308"/>
                      </a:lnTo>
                      <a:lnTo>
                        <a:pt x="122" y="312"/>
                      </a:lnTo>
                      <a:lnTo>
                        <a:pt x="128" y="318"/>
                      </a:lnTo>
                      <a:lnTo>
                        <a:pt x="140" y="332"/>
                      </a:lnTo>
                      <a:lnTo>
                        <a:pt x="150" y="348"/>
                      </a:lnTo>
                      <a:lnTo>
                        <a:pt x="154" y="358"/>
                      </a:lnTo>
                      <a:lnTo>
                        <a:pt x="154" y="358"/>
                      </a:lnTo>
                      <a:lnTo>
                        <a:pt x="156" y="364"/>
                      </a:lnTo>
                      <a:lnTo>
                        <a:pt x="158" y="370"/>
                      </a:lnTo>
                      <a:lnTo>
                        <a:pt x="170" y="384"/>
                      </a:lnTo>
                      <a:lnTo>
                        <a:pt x="186" y="404"/>
                      </a:lnTo>
                      <a:lnTo>
                        <a:pt x="186" y="404"/>
                      </a:lnTo>
                      <a:lnTo>
                        <a:pt x="190" y="428"/>
                      </a:lnTo>
                      <a:lnTo>
                        <a:pt x="192" y="446"/>
                      </a:lnTo>
                      <a:lnTo>
                        <a:pt x="192" y="452"/>
                      </a:lnTo>
                      <a:lnTo>
                        <a:pt x="190" y="458"/>
                      </a:lnTo>
                      <a:lnTo>
                        <a:pt x="190" y="458"/>
                      </a:lnTo>
                      <a:lnTo>
                        <a:pt x="188" y="462"/>
                      </a:lnTo>
                      <a:lnTo>
                        <a:pt x="188" y="466"/>
                      </a:lnTo>
                      <a:lnTo>
                        <a:pt x="194" y="474"/>
                      </a:lnTo>
                      <a:lnTo>
                        <a:pt x="206" y="484"/>
                      </a:lnTo>
                      <a:lnTo>
                        <a:pt x="206" y="484"/>
                      </a:lnTo>
                      <a:lnTo>
                        <a:pt x="210" y="488"/>
                      </a:lnTo>
                      <a:lnTo>
                        <a:pt x="214" y="498"/>
                      </a:lnTo>
                      <a:lnTo>
                        <a:pt x="216" y="506"/>
                      </a:lnTo>
                      <a:lnTo>
                        <a:pt x="218" y="512"/>
                      </a:lnTo>
                      <a:lnTo>
                        <a:pt x="218" y="518"/>
                      </a:lnTo>
                      <a:lnTo>
                        <a:pt x="214" y="526"/>
                      </a:lnTo>
                      <a:lnTo>
                        <a:pt x="214" y="526"/>
                      </a:lnTo>
                      <a:lnTo>
                        <a:pt x="212" y="532"/>
                      </a:lnTo>
                      <a:lnTo>
                        <a:pt x="212" y="542"/>
                      </a:lnTo>
                      <a:lnTo>
                        <a:pt x="214" y="552"/>
                      </a:lnTo>
                      <a:lnTo>
                        <a:pt x="218" y="562"/>
                      </a:lnTo>
                      <a:lnTo>
                        <a:pt x="228" y="580"/>
                      </a:lnTo>
                      <a:lnTo>
                        <a:pt x="232" y="586"/>
                      </a:lnTo>
                      <a:lnTo>
                        <a:pt x="236" y="590"/>
                      </a:lnTo>
                      <a:lnTo>
                        <a:pt x="236" y="590"/>
                      </a:lnTo>
                      <a:lnTo>
                        <a:pt x="238" y="594"/>
                      </a:lnTo>
                      <a:lnTo>
                        <a:pt x="242" y="598"/>
                      </a:lnTo>
                      <a:lnTo>
                        <a:pt x="246" y="612"/>
                      </a:lnTo>
                      <a:lnTo>
                        <a:pt x="250" y="628"/>
                      </a:lnTo>
                      <a:lnTo>
                        <a:pt x="250" y="628"/>
                      </a:lnTo>
                      <a:lnTo>
                        <a:pt x="252" y="632"/>
                      </a:lnTo>
                      <a:lnTo>
                        <a:pt x="254" y="642"/>
                      </a:lnTo>
                      <a:lnTo>
                        <a:pt x="264" y="656"/>
                      </a:lnTo>
                      <a:lnTo>
                        <a:pt x="278" y="678"/>
                      </a:lnTo>
                      <a:lnTo>
                        <a:pt x="278" y="678"/>
                      </a:lnTo>
                      <a:lnTo>
                        <a:pt x="294" y="698"/>
                      </a:lnTo>
                      <a:lnTo>
                        <a:pt x="304" y="712"/>
                      </a:lnTo>
                      <a:lnTo>
                        <a:pt x="316" y="734"/>
                      </a:lnTo>
                      <a:lnTo>
                        <a:pt x="316" y="734"/>
                      </a:lnTo>
                      <a:lnTo>
                        <a:pt x="320" y="740"/>
                      </a:lnTo>
                      <a:lnTo>
                        <a:pt x="326" y="744"/>
                      </a:lnTo>
                      <a:lnTo>
                        <a:pt x="344" y="752"/>
                      </a:lnTo>
                      <a:lnTo>
                        <a:pt x="364" y="760"/>
                      </a:lnTo>
                      <a:lnTo>
                        <a:pt x="414" y="768"/>
                      </a:lnTo>
                      <a:lnTo>
                        <a:pt x="468" y="768"/>
                      </a:lnTo>
                      <a:lnTo>
                        <a:pt x="516" y="768"/>
                      </a:lnTo>
                      <a:lnTo>
                        <a:pt x="584" y="772"/>
                      </a:lnTo>
                      <a:lnTo>
                        <a:pt x="626" y="778"/>
                      </a:lnTo>
                      <a:lnTo>
                        <a:pt x="628" y="780"/>
                      </a:lnTo>
                      <a:lnTo>
                        <a:pt x="628" y="780"/>
                      </a:lnTo>
                      <a:lnTo>
                        <a:pt x="596" y="796"/>
                      </a:lnTo>
                      <a:lnTo>
                        <a:pt x="568" y="814"/>
                      </a:lnTo>
                      <a:lnTo>
                        <a:pt x="542" y="832"/>
                      </a:lnTo>
                      <a:lnTo>
                        <a:pt x="518" y="850"/>
                      </a:lnTo>
                      <a:lnTo>
                        <a:pt x="518" y="850"/>
                      </a:lnTo>
                      <a:lnTo>
                        <a:pt x="472" y="890"/>
                      </a:lnTo>
                      <a:lnTo>
                        <a:pt x="442" y="918"/>
                      </a:lnTo>
                      <a:lnTo>
                        <a:pt x="422" y="938"/>
                      </a:lnTo>
                      <a:lnTo>
                        <a:pt x="414" y="952"/>
                      </a:lnTo>
                      <a:lnTo>
                        <a:pt x="412" y="958"/>
                      </a:lnTo>
                      <a:lnTo>
                        <a:pt x="416" y="962"/>
                      </a:lnTo>
                      <a:lnTo>
                        <a:pt x="418" y="962"/>
                      </a:lnTo>
                      <a:lnTo>
                        <a:pt x="420" y="962"/>
                      </a:lnTo>
                      <a:lnTo>
                        <a:pt x="430" y="996"/>
                      </a:lnTo>
                      <a:lnTo>
                        <a:pt x="430" y="996"/>
                      </a:lnTo>
                      <a:lnTo>
                        <a:pt x="438" y="1020"/>
                      </a:lnTo>
                      <a:lnTo>
                        <a:pt x="446" y="1044"/>
                      </a:lnTo>
                      <a:lnTo>
                        <a:pt x="458" y="1074"/>
                      </a:lnTo>
                      <a:lnTo>
                        <a:pt x="474" y="1102"/>
                      </a:lnTo>
                      <a:lnTo>
                        <a:pt x="490" y="1130"/>
                      </a:lnTo>
                      <a:lnTo>
                        <a:pt x="500" y="1142"/>
                      </a:lnTo>
                      <a:lnTo>
                        <a:pt x="510" y="1152"/>
                      </a:lnTo>
                      <a:lnTo>
                        <a:pt x="520" y="1160"/>
                      </a:lnTo>
                      <a:lnTo>
                        <a:pt x="530" y="1166"/>
                      </a:lnTo>
                      <a:lnTo>
                        <a:pt x="530" y="1166"/>
                      </a:lnTo>
                      <a:lnTo>
                        <a:pt x="548" y="1174"/>
                      </a:lnTo>
                      <a:lnTo>
                        <a:pt x="560" y="1184"/>
                      </a:lnTo>
                      <a:lnTo>
                        <a:pt x="568" y="1194"/>
                      </a:lnTo>
                      <a:lnTo>
                        <a:pt x="572" y="1204"/>
                      </a:lnTo>
                      <a:lnTo>
                        <a:pt x="574" y="1214"/>
                      </a:lnTo>
                      <a:lnTo>
                        <a:pt x="574" y="1222"/>
                      </a:lnTo>
                      <a:lnTo>
                        <a:pt x="574" y="1228"/>
                      </a:lnTo>
                      <a:lnTo>
                        <a:pt x="574" y="1228"/>
                      </a:lnTo>
                      <a:lnTo>
                        <a:pt x="578" y="1236"/>
                      </a:lnTo>
                      <a:lnTo>
                        <a:pt x="588" y="1256"/>
                      </a:lnTo>
                      <a:lnTo>
                        <a:pt x="596" y="1268"/>
                      </a:lnTo>
                      <a:lnTo>
                        <a:pt x="604" y="1278"/>
                      </a:lnTo>
                      <a:lnTo>
                        <a:pt x="616" y="1284"/>
                      </a:lnTo>
                      <a:lnTo>
                        <a:pt x="626" y="1288"/>
                      </a:lnTo>
                      <a:lnTo>
                        <a:pt x="626" y="1288"/>
                      </a:lnTo>
                      <a:lnTo>
                        <a:pt x="632" y="1290"/>
                      </a:lnTo>
                      <a:lnTo>
                        <a:pt x="638" y="1294"/>
                      </a:lnTo>
                      <a:lnTo>
                        <a:pt x="642" y="1300"/>
                      </a:lnTo>
                      <a:lnTo>
                        <a:pt x="646" y="1306"/>
                      </a:lnTo>
                      <a:lnTo>
                        <a:pt x="652" y="1322"/>
                      </a:lnTo>
                      <a:lnTo>
                        <a:pt x="656" y="1340"/>
                      </a:lnTo>
                      <a:lnTo>
                        <a:pt x="660" y="1374"/>
                      </a:lnTo>
                      <a:lnTo>
                        <a:pt x="662" y="1388"/>
                      </a:lnTo>
                      <a:lnTo>
                        <a:pt x="662" y="1388"/>
                      </a:lnTo>
                      <a:lnTo>
                        <a:pt x="662" y="1404"/>
                      </a:lnTo>
                      <a:lnTo>
                        <a:pt x="660" y="1420"/>
                      </a:lnTo>
                      <a:lnTo>
                        <a:pt x="656" y="1442"/>
                      </a:lnTo>
                      <a:lnTo>
                        <a:pt x="650" y="1464"/>
                      </a:lnTo>
                      <a:lnTo>
                        <a:pt x="642" y="1486"/>
                      </a:lnTo>
                      <a:lnTo>
                        <a:pt x="636" y="1498"/>
                      </a:lnTo>
                      <a:lnTo>
                        <a:pt x="630" y="1508"/>
                      </a:lnTo>
                      <a:lnTo>
                        <a:pt x="622" y="1518"/>
                      </a:lnTo>
                      <a:lnTo>
                        <a:pt x="612" y="1528"/>
                      </a:lnTo>
                      <a:lnTo>
                        <a:pt x="612" y="1528"/>
                      </a:lnTo>
                      <a:lnTo>
                        <a:pt x="596" y="1544"/>
                      </a:lnTo>
                      <a:lnTo>
                        <a:pt x="582" y="1558"/>
                      </a:lnTo>
                      <a:lnTo>
                        <a:pt x="562" y="1580"/>
                      </a:lnTo>
                      <a:lnTo>
                        <a:pt x="550" y="1596"/>
                      </a:lnTo>
                      <a:lnTo>
                        <a:pt x="548" y="1602"/>
                      </a:lnTo>
                      <a:lnTo>
                        <a:pt x="548" y="1602"/>
                      </a:lnTo>
                      <a:lnTo>
                        <a:pt x="538" y="1616"/>
                      </a:lnTo>
                      <a:lnTo>
                        <a:pt x="530" y="1632"/>
                      </a:lnTo>
                      <a:lnTo>
                        <a:pt x="522" y="1652"/>
                      </a:lnTo>
                      <a:lnTo>
                        <a:pt x="522" y="1652"/>
                      </a:lnTo>
                      <a:lnTo>
                        <a:pt x="518" y="1676"/>
                      </a:lnTo>
                      <a:lnTo>
                        <a:pt x="516" y="1698"/>
                      </a:lnTo>
                      <a:lnTo>
                        <a:pt x="518" y="1716"/>
                      </a:lnTo>
                      <a:lnTo>
                        <a:pt x="520" y="1724"/>
                      </a:lnTo>
                      <a:lnTo>
                        <a:pt x="522" y="1732"/>
                      </a:lnTo>
                      <a:lnTo>
                        <a:pt x="522" y="1732"/>
                      </a:lnTo>
                      <a:lnTo>
                        <a:pt x="526" y="1736"/>
                      </a:lnTo>
                      <a:lnTo>
                        <a:pt x="532" y="1738"/>
                      </a:lnTo>
                      <a:lnTo>
                        <a:pt x="538" y="1738"/>
                      </a:lnTo>
                      <a:lnTo>
                        <a:pt x="544" y="1738"/>
                      </a:lnTo>
                      <a:lnTo>
                        <a:pt x="554" y="1734"/>
                      </a:lnTo>
                      <a:lnTo>
                        <a:pt x="558" y="1732"/>
                      </a:lnTo>
                      <a:lnTo>
                        <a:pt x="640" y="1640"/>
                      </a:lnTo>
                      <a:lnTo>
                        <a:pt x="636" y="1610"/>
                      </a:lnTo>
                      <a:lnTo>
                        <a:pt x="636" y="1610"/>
                      </a:lnTo>
                      <a:lnTo>
                        <a:pt x="648" y="1598"/>
                      </a:lnTo>
                      <a:lnTo>
                        <a:pt x="658" y="1590"/>
                      </a:lnTo>
                      <a:lnTo>
                        <a:pt x="664" y="1588"/>
                      </a:lnTo>
                      <a:lnTo>
                        <a:pt x="670" y="1586"/>
                      </a:lnTo>
                      <a:lnTo>
                        <a:pt x="670" y="1586"/>
                      </a:lnTo>
                      <a:lnTo>
                        <a:pt x="678" y="1582"/>
                      </a:lnTo>
                      <a:lnTo>
                        <a:pt x="684" y="1578"/>
                      </a:lnTo>
                      <a:lnTo>
                        <a:pt x="698" y="1562"/>
                      </a:lnTo>
                      <a:lnTo>
                        <a:pt x="712" y="1538"/>
                      </a:lnTo>
                      <a:lnTo>
                        <a:pt x="712" y="1538"/>
                      </a:lnTo>
                      <a:lnTo>
                        <a:pt x="732" y="1520"/>
                      </a:lnTo>
                      <a:lnTo>
                        <a:pt x="752" y="1500"/>
                      </a:lnTo>
                      <a:lnTo>
                        <a:pt x="770" y="1476"/>
                      </a:lnTo>
                      <a:lnTo>
                        <a:pt x="770" y="1476"/>
                      </a:lnTo>
                      <a:lnTo>
                        <a:pt x="790" y="1446"/>
                      </a:lnTo>
                      <a:lnTo>
                        <a:pt x="812" y="1410"/>
                      </a:lnTo>
                      <a:lnTo>
                        <a:pt x="830" y="1374"/>
                      </a:lnTo>
                      <a:lnTo>
                        <a:pt x="836" y="1356"/>
                      </a:lnTo>
                      <a:lnTo>
                        <a:pt x="840" y="1342"/>
                      </a:lnTo>
                      <a:lnTo>
                        <a:pt x="840" y="1342"/>
                      </a:lnTo>
                      <a:lnTo>
                        <a:pt x="854" y="1266"/>
                      </a:lnTo>
                      <a:lnTo>
                        <a:pt x="878" y="1136"/>
                      </a:lnTo>
                      <a:lnTo>
                        <a:pt x="890" y="1070"/>
                      </a:lnTo>
                      <a:lnTo>
                        <a:pt x="904" y="1014"/>
                      </a:lnTo>
                      <a:lnTo>
                        <a:pt x="910" y="992"/>
                      </a:lnTo>
                      <a:lnTo>
                        <a:pt x="916" y="974"/>
                      </a:lnTo>
                      <a:lnTo>
                        <a:pt x="922" y="964"/>
                      </a:lnTo>
                      <a:lnTo>
                        <a:pt x="924" y="960"/>
                      </a:lnTo>
                      <a:lnTo>
                        <a:pt x="926" y="960"/>
                      </a:lnTo>
                      <a:lnTo>
                        <a:pt x="926" y="960"/>
                      </a:lnTo>
                      <a:lnTo>
                        <a:pt x="932" y="958"/>
                      </a:lnTo>
                      <a:lnTo>
                        <a:pt x="938" y="954"/>
                      </a:lnTo>
                      <a:lnTo>
                        <a:pt x="950" y="942"/>
                      </a:lnTo>
                      <a:lnTo>
                        <a:pt x="964" y="926"/>
                      </a:lnTo>
                      <a:lnTo>
                        <a:pt x="976" y="908"/>
                      </a:lnTo>
                      <a:lnTo>
                        <a:pt x="968" y="972"/>
                      </a:lnTo>
                      <a:lnTo>
                        <a:pt x="972" y="994"/>
                      </a:lnTo>
                      <a:lnTo>
                        <a:pt x="962" y="1022"/>
                      </a:lnTo>
                      <a:lnTo>
                        <a:pt x="962" y="1068"/>
                      </a:lnTo>
                      <a:lnTo>
                        <a:pt x="962" y="1080"/>
                      </a:lnTo>
                      <a:lnTo>
                        <a:pt x="962" y="1146"/>
                      </a:lnTo>
                      <a:lnTo>
                        <a:pt x="972" y="1150"/>
                      </a:lnTo>
                      <a:lnTo>
                        <a:pt x="972" y="1160"/>
                      </a:lnTo>
                      <a:lnTo>
                        <a:pt x="962" y="1170"/>
                      </a:lnTo>
                      <a:lnTo>
                        <a:pt x="964" y="1202"/>
                      </a:lnTo>
                      <a:lnTo>
                        <a:pt x="964" y="1252"/>
                      </a:lnTo>
                      <a:lnTo>
                        <a:pt x="984" y="1294"/>
                      </a:lnTo>
                      <a:lnTo>
                        <a:pt x="1016" y="1320"/>
                      </a:lnTo>
                      <a:lnTo>
                        <a:pt x="1018" y="1292"/>
                      </a:lnTo>
                      <a:lnTo>
                        <a:pt x="1022" y="1320"/>
                      </a:lnTo>
                      <a:lnTo>
                        <a:pt x="1054" y="1294"/>
                      </a:lnTo>
                      <a:lnTo>
                        <a:pt x="1074" y="1252"/>
                      </a:lnTo>
                      <a:lnTo>
                        <a:pt x="1074" y="1202"/>
                      </a:lnTo>
                      <a:lnTo>
                        <a:pt x="1076" y="1170"/>
                      </a:lnTo>
                      <a:lnTo>
                        <a:pt x="1066" y="1160"/>
                      </a:lnTo>
                      <a:lnTo>
                        <a:pt x="1066" y="1150"/>
                      </a:lnTo>
                      <a:lnTo>
                        <a:pt x="1076" y="1146"/>
                      </a:lnTo>
                      <a:lnTo>
                        <a:pt x="1076" y="1080"/>
                      </a:lnTo>
                      <a:lnTo>
                        <a:pt x="1076" y="1068"/>
                      </a:lnTo>
                      <a:lnTo>
                        <a:pt x="1076" y="1022"/>
                      </a:lnTo>
                      <a:lnTo>
                        <a:pt x="1066" y="994"/>
                      </a:lnTo>
                      <a:lnTo>
                        <a:pt x="1068" y="972"/>
                      </a:lnTo>
                      <a:lnTo>
                        <a:pt x="1062" y="908"/>
                      </a:lnTo>
                      <a:lnTo>
                        <a:pt x="1062" y="908"/>
                      </a:lnTo>
                      <a:lnTo>
                        <a:pt x="1074" y="926"/>
                      </a:lnTo>
                      <a:lnTo>
                        <a:pt x="1088" y="942"/>
                      </a:lnTo>
                      <a:lnTo>
                        <a:pt x="1100" y="954"/>
                      </a:lnTo>
                      <a:lnTo>
                        <a:pt x="1106" y="958"/>
                      </a:lnTo>
                      <a:lnTo>
                        <a:pt x="1112" y="960"/>
                      </a:lnTo>
                      <a:lnTo>
                        <a:pt x="1112" y="960"/>
                      </a:lnTo>
                      <a:lnTo>
                        <a:pt x="1114" y="960"/>
                      </a:lnTo>
                      <a:lnTo>
                        <a:pt x="1116" y="964"/>
                      </a:lnTo>
                      <a:lnTo>
                        <a:pt x="1122" y="974"/>
                      </a:lnTo>
                      <a:lnTo>
                        <a:pt x="1128" y="992"/>
                      </a:lnTo>
                      <a:lnTo>
                        <a:pt x="1134" y="1014"/>
                      </a:lnTo>
                      <a:lnTo>
                        <a:pt x="1148" y="1070"/>
                      </a:lnTo>
                      <a:lnTo>
                        <a:pt x="1160" y="1136"/>
                      </a:lnTo>
                      <a:lnTo>
                        <a:pt x="1184" y="1266"/>
                      </a:lnTo>
                      <a:lnTo>
                        <a:pt x="1198" y="1342"/>
                      </a:lnTo>
                      <a:lnTo>
                        <a:pt x="1198" y="1342"/>
                      </a:lnTo>
                      <a:lnTo>
                        <a:pt x="1202" y="1356"/>
                      </a:lnTo>
                      <a:lnTo>
                        <a:pt x="1208" y="1374"/>
                      </a:lnTo>
                      <a:lnTo>
                        <a:pt x="1226" y="1410"/>
                      </a:lnTo>
                      <a:lnTo>
                        <a:pt x="1248" y="1446"/>
                      </a:lnTo>
                      <a:lnTo>
                        <a:pt x="1268" y="1476"/>
                      </a:lnTo>
                      <a:lnTo>
                        <a:pt x="1268" y="1476"/>
                      </a:lnTo>
                      <a:lnTo>
                        <a:pt x="1286" y="1500"/>
                      </a:lnTo>
                      <a:lnTo>
                        <a:pt x="1304" y="1520"/>
                      </a:lnTo>
                      <a:lnTo>
                        <a:pt x="1326" y="1538"/>
                      </a:lnTo>
                      <a:lnTo>
                        <a:pt x="1326" y="1538"/>
                      </a:lnTo>
                      <a:lnTo>
                        <a:pt x="1340" y="1562"/>
                      </a:lnTo>
                      <a:lnTo>
                        <a:pt x="1354" y="1578"/>
                      </a:lnTo>
                      <a:lnTo>
                        <a:pt x="1360" y="1582"/>
                      </a:lnTo>
                      <a:lnTo>
                        <a:pt x="1366" y="1586"/>
                      </a:lnTo>
                      <a:lnTo>
                        <a:pt x="1366" y="1586"/>
                      </a:lnTo>
                      <a:lnTo>
                        <a:pt x="1374" y="1588"/>
                      </a:lnTo>
                      <a:lnTo>
                        <a:pt x="1380" y="1590"/>
                      </a:lnTo>
                      <a:lnTo>
                        <a:pt x="1390" y="1598"/>
                      </a:lnTo>
                      <a:lnTo>
                        <a:pt x="1402" y="1610"/>
                      </a:lnTo>
                      <a:lnTo>
                        <a:pt x="1398" y="1640"/>
                      </a:lnTo>
                      <a:lnTo>
                        <a:pt x="1480" y="1732"/>
                      </a:lnTo>
                      <a:lnTo>
                        <a:pt x="1480" y="1732"/>
                      </a:lnTo>
                      <a:lnTo>
                        <a:pt x="1484" y="1734"/>
                      </a:lnTo>
                      <a:lnTo>
                        <a:pt x="1494" y="1738"/>
                      </a:lnTo>
                      <a:lnTo>
                        <a:pt x="1500" y="1738"/>
                      </a:lnTo>
                      <a:lnTo>
                        <a:pt x="1506" y="1738"/>
                      </a:lnTo>
                      <a:lnTo>
                        <a:pt x="1512" y="1736"/>
                      </a:lnTo>
                      <a:lnTo>
                        <a:pt x="1516" y="1732"/>
                      </a:lnTo>
                      <a:lnTo>
                        <a:pt x="1516" y="1732"/>
                      </a:lnTo>
                      <a:lnTo>
                        <a:pt x="1518" y="1724"/>
                      </a:lnTo>
                      <a:lnTo>
                        <a:pt x="1520" y="1716"/>
                      </a:lnTo>
                      <a:lnTo>
                        <a:pt x="1522" y="1698"/>
                      </a:lnTo>
                      <a:lnTo>
                        <a:pt x="1520" y="1676"/>
                      </a:lnTo>
                      <a:lnTo>
                        <a:pt x="1516" y="1652"/>
                      </a:lnTo>
                      <a:lnTo>
                        <a:pt x="1516" y="1652"/>
                      </a:lnTo>
                      <a:lnTo>
                        <a:pt x="1508" y="1632"/>
                      </a:lnTo>
                      <a:lnTo>
                        <a:pt x="1500" y="1616"/>
                      </a:lnTo>
                      <a:lnTo>
                        <a:pt x="1490" y="1602"/>
                      </a:lnTo>
                      <a:lnTo>
                        <a:pt x="1490" y="1602"/>
                      </a:lnTo>
                      <a:lnTo>
                        <a:pt x="1486" y="1596"/>
                      </a:lnTo>
                      <a:lnTo>
                        <a:pt x="1476" y="1580"/>
                      </a:lnTo>
                      <a:lnTo>
                        <a:pt x="1456" y="1558"/>
                      </a:lnTo>
                      <a:lnTo>
                        <a:pt x="1442" y="1544"/>
                      </a:lnTo>
                      <a:lnTo>
                        <a:pt x="1424" y="1528"/>
                      </a:lnTo>
                      <a:lnTo>
                        <a:pt x="1424" y="1528"/>
                      </a:lnTo>
                      <a:lnTo>
                        <a:pt x="1416" y="1518"/>
                      </a:lnTo>
                      <a:lnTo>
                        <a:pt x="1408" y="1508"/>
                      </a:lnTo>
                      <a:lnTo>
                        <a:pt x="1402" y="1498"/>
                      </a:lnTo>
                      <a:lnTo>
                        <a:pt x="1396" y="1486"/>
                      </a:lnTo>
                      <a:lnTo>
                        <a:pt x="1386" y="1464"/>
                      </a:lnTo>
                      <a:lnTo>
                        <a:pt x="1382" y="1442"/>
                      </a:lnTo>
                      <a:lnTo>
                        <a:pt x="1378" y="1420"/>
                      </a:lnTo>
                      <a:lnTo>
                        <a:pt x="1376" y="1404"/>
                      </a:lnTo>
                      <a:lnTo>
                        <a:pt x="1376" y="1388"/>
                      </a:lnTo>
                      <a:lnTo>
                        <a:pt x="1376" y="1388"/>
                      </a:lnTo>
                      <a:lnTo>
                        <a:pt x="1378" y="1374"/>
                      </a:lnTo>
                      <a:lnTo>
                        <a:pt x="1382" y="1340"/>
                      </a:lnTo>
                      <a:lnTo>
                        <a:pt x="1386" y="1322"/>
                      </a:lnTo>
                      <a:lnTo>
                        <a:pt x="1392" y="1306"/>
                      </a:lnTo>
                      <a:lnTo>
                        <a:pt x="1396" y="1300"/>
                      </a:lnTo>
                      <a:lnTo>
                        <a:pt x="1400" y="1294"/>
                      </a:lnTo>
                      <a:lnTo>
                        <a:pt x="1406" y="1290"/>
                      </a:lnTo>
                      <a:lnTo>
                        <a:pt x="1410" y="1288"/>
                      </a:lnTo>
                      <a:lnTo>
                        <a:pt x="1410" y="1288"/>
                      </a:lnTo>
                      <a:lnTo>
                        <a:pt x="1422" y="1284"/>
                      </a:lnTo>
                      <a:lnTo>
                        <a:pt x="1432" y="1278"/>
                      </a:lnTo>
                      <a:lnTo>
                        <a:pt x="1442" y="1268"/>
                      </a:lnTo>
                      <a:lnTo>
                        <a:pt x="1450" y="1256"/>
                      </a:lnTo>
                      <a:lnTo>
                        <a:pt x="1460" y="1236"/>
                      </a:lnTo>
                      <a:lnTo>
                        <a:pt x="1464" y="1228"/>
                      </a:lnTo>
                      <a:lnTo>
                        <a:pt x="1464" y="1228"/>
                      </a:lnTo>
                      <a:lnTo>
                        <a:pt x="1464" y="1222"/>
                      </a:lnTo>
                      <a:lnTo>
                        <a:pt x="1464" y="1214"/>
                      </a:lnTo>
                      <a:lnTo>
                        <a:pt x="1466" y="1204"/>
                      </a:lnTo>
                      <a:lnTo>
                        <a:pt x="1470" y="1194"/>
                      </a:lnTo>
                      <a:lnTo>
                        <a:pt x="1478" y="1184"/>
                      </a:lnTo>
                      <a:lnTo>
                        <a:pt x="1490" y="1174"/>
                      </a:lnTo>
                      <a:lnTo>
                        <a:pt x="1508" y="1166"/>
                      </a:lnTo>
                      <a:lnTo>
                        <a:pt x="1508" y="1166"/>
                      </a:lnTo>
                      <a:lnTo>
                        <a:pt x="1518" y="1160"/>
                      </a:lnTo>
                      <a:lnTo>
                        <a:pt x="1528" y="1152"/>
                      </a:lnTo>
                      <a:lnTo>
                        <a:pt x="1538" y="1142"/>
                      </a:lnTo>
                      <a:lnTo>
                        <a:pt x="1548" y="1130"/>
                      </a:lnTo>
                      <a:lnTo>
                        <a:pt x="1564" y="1102"/>
                      </a:lnTo>
                      <a:lnTo>
                        <a:pt x="1580" y="1074"/>
                      </a:lnTo>
                      <a:lnTo>
                        <a:pt x="1592" y="1044"/>
                      </a:lnTo>
                      <a:lnTo>
                        <a:pt x="1600" y="1020"/>
                      </a:lnTo>
                      <a:lnTo>
                        <a:pt x="1608" y="996"/>
                      </a:lnTo>
                      <a:lnTo>
                        <a:pt x="1618" y="962"/>
                      </a:lnTo>
                      <a:lnTo>
                        <a:pt x="1618" y="962"/>
                      </a:lnTo>
                      <a:lnTo>
                        <a:pt x="1620" y="962"/>
                      </a:lnTo>
                      <a:lnTo>
                        <a:pt x="1622" y="962"/>
                      </a:lnTo>
                      <a:lnTo>
                        <a:pt x="1626" y="958"/>
                      </a:lnTo>
                      <a:lnTo>
                        <a:pt x="1624" y="952"/>
                      </a:lnTo>
                      <a:lnTo>
                        <a:pt x="1614" y="938"/>
                      </a:lnTo>
                      <a:lnTo>
                        <a:pt x="1596" y="918"/>
                      </a:lnTo>
                      <a:lnTo>
                        <a:pt x="1566" y="890"/>
                      </a:lnTo>
                      <a:lnTo>
                        <a:pt x="1520" y="850"/>
                      </a:lnTo>
                      <a:lnTo>
                        <a:pt x="1520" y="850"/>
                      </a:lnTo>
                      <a:lnTo>
                        <a:pt x="1496" y="832"/>
                      </a:lnTo>
                      <a:lnTo>
                        <a:pt x="1470" y="814"/>
                      </a:lnTo>
                      <a:lnTo>
                        <a:pt x="1440" y="796"/>
                      </a:lnTo>
                      <a:lnTo>
                        <a:pt x="1410" y="780"/>
                      </a:lnTo>
                      <a:lnTo>
                        <a:pt x="1412" y="778"/>
                      </a:lnTo>
                      <a:lnTo>
                        <a:pt x="1454" y="772"/>
                      </a:lnTo>
                      <a:lnTo>
                        <a:pt x="1522" y="768"/>
                      </a:lnTo>
                      <a:lnTo>
                        <a:pt x="1570" y="768"/>
                      </a:lnTo>
                      <a:lnTo>
                        <a:pt x="1624" y="768"/>
                      </a:lnTo>
                      <a:lnTo>
                        <a:pt x="1674" y="760"/>
                      </a:lnTo>
                      <a:lnTo>
                        <a:pt x="1674" y="760"/>
                      </a:lnTo>
                      <a:lnTo>
                        <a:pt x="1694" y="752"/>
                      </a:lnTo>
                      <a:lnTo>
                        <a:pt x="1710" y="744"/>
                      </a:lnTo>
                      <a:lnTo>
                        <a:pt x="1718" y="740"/>
                      </a:lnTo>
                      <a:lnTo>
                        <a:pt x="1722" y="734"/>
                      </a:lnTo>
                      <a:lnTo>
                        <a:pt x="1722" y="734"/>
                      </a:lnTo>
                      <a:lnTo>
                        <a:pt x="1734" y="712"/>
                      </a:lnTo>
                      <a:lnTo>
                        <a:pt x="1744" y="698"/>
                      </a:lnTo>
                      <a:lnTo>
                        <a:pt x="1760" y="678"/>
                      </a:lnTo>
                      <a:lnTo>
                        <a:pt x="1760" y="678"/>
                      </a:lnTo>
                      <a:lnTo>
                        <a:pt x="1774" y="656"/>
                      </a:lnTo>
                      <a:lnTo>
                        <a:pt x="1782" y="642"/>
                      </a:lnTo>
                      <a:lnTo>
                        <a:pt x="1786" y="632"/>
                      </a:lnTo>
                      <a:lnTo>
                        <a:pt x="1788" y="628"/>
                      </a:lnTo>
                      <a:lnTo>
                        <a:pt x="1788" y="628"/>
                      </a:lnTo>
                      <a:lnTo>
                        <a:pt x="1792" y="612"/>
                      </a:lnTo>
                      <a:lnTo>
                        <a:pt x="1796" y="598"/>
                      </a:lnTo>
                      <a:lnTo>
                        <a:pt x="1798" y="594"/>
                      </a:lnTo>
                      <a:lnTo>
                        <a:pt x="1802" y="590"/>
                      </a:lnTo>
                      <a:lnTo>
                        <a:pt x="1802" y="590"/>
                      </a:lnTo>
                      <a:lnTo>
                        <a:pt x="1806" y="586"/>
                      </a:lnTo>
                      <a:lnTo>
                        <a:pt x="1810" y="580"/>
                      </a:lnTo>
                      <a:lnTo>
                        <a:pt x="1820" y="562"/>
                      </a:lnTo>
                      <a:lnTo>
                        <a:pt x="1824" y="552"/>
                      </a:lnTo>
                      <a:lnTo>
                        <a:pt x="1826" y="542"/>
                      </a:lnTo>
                      <a:lnTo>
                        <a:pt x="1826" y="532"/>
                      </a:lnTo>
                      <a:lnTo>
                        <a:pt x="1822" y="526"/>
                      </a:lnTo>
                      <a:lnTo>
                        <a:pt x="1822" y="526"/>
                      </a:lnTo>
                      <a:lnTo>
                        <a:pt x="1820" y="518"/>
                      </a:lnTo>
                      <a:lnTo>
                        <a:pt x="1820" y="512"/>
                      </a:lnTo>
                      <a:lnTo>
                        <a:pt x="1820" y="506"/>
                      </a:lnTo>
                      <a:lnTo>
                        <a:pt x="1824" y="498"/>
                      </a:lnTo>
                      <a:lnTo>
                        <a:pt x="1828" y="488"/>
                      </a:lnTo>
                      <a:lnTo>
                        <a:pt x="1832" y="484"/>
                      </a:lnTo>
                      <a:lnTo>
                        <a:pt x="1832" y="484"/>
                      </a:lnTo>
                      <a:lnTo>
                        <a:pt x="1842" y="474"/>
                      </a:lnTo>
                      <a:lnTo>
                        <a:pt x="1850" y="466"/>
                      </a:lnTo>
                      <a:lnTo>
                        <a:pt x="1850" y="462"/>
                      </a:lnTo>
                      <a:lnTo>
                        <a:pt x="1848" y="458"/>
                      </a:lnTo>
                      <a:lnTo>
                        <a:pt x="1848" y="458"/>
                      </a:lnTo>
                      <a:lnTo>
                        <a:pt x="1846" y="452"/>
                      </a:lnTo>
                      <a:lnTo>
                        <a:pt x="1846" y="446"/>
                      </a:lnTo>
                      <a:lnTo>
                        <a:pt x="1848" y="428"/>
                      </a:lnTo>
                      <a:lnTo>
                        <a:pt x="1852" y="404"/>
                      </a:lnTo>
                      <a:lnTo>
                        <a:pt x="1852" y="404"/>
                      </a:lnTo>
                      <a:lnTo>
                        <a:pt x="1868" y="384"/>
                      </a:lnTo>
                      <a:lnTo>
                        <a:pt x="1880" y="370"/>
                      </a:lnTo>
                      <a:lnTo>
                        <a:pt x="1882" y="364"/>
                      </a:lnTo>
                      <a:lnTo>
                        <a:pt x="1884" y="358"/>
                      </a:lnTo>
                      <a:lnTo>
                        <a:pt x="1884" y="358"/>
                      </a:lnTo>
                      <a:lnTo>
                        <a:pt x="1888" y="348"/>
                      </a:lnTo>
                      <a:lnTo>
                        <a:pt x="1896" y="332"/>
                      </a:lnTo>
                      <a:lnTo>
                        <a:pt x="1910" y="318"/>
                      </a:lnTo>
                      <a:lnTo>
                        <a:pt x="1916" y="312"/>
                      </a:lnTo>
                      <a:lnTo>
                        <a:pt x="1924" y="308"/>
                      </a:lnTo>
                      <a:lnTo>
                        <a:pt x="1924" y="308"/>
                      </a:lnTo>
                      <a:lnTo>
                        <a:pt x="1930" y="302"/>
                      </a:lnTo>
                      <a:lnTo>
                        <a:pt x="1936" y="298"/>
                      </a:lnTo>
                      <a:lnTo>
                        <a:pt x="1946" y="286"/>
                      </a:lnTo>
                      <a:lnTo>
                        <a:pt x="1956" y="272"/>
                      </a:lnTo>
                      <a:lnTo>
                        <a:pt x="1956" y="272"/>
                      </a:lnTo>
                      <a:lnTo>
                        <a:pt x="1960" y="258"/>
                      </a:lnTo>
                      <a:lnTo>
                        <a:pt x="1966" y="246"/>
                      </a:lnTo>
                      <a:lnTo>
                        <a:pt x="1970" y="242"/>
                      </a:lnTo>
                      <a:lnTo>
                        <a:pt x="1974" y="240"/>
                      </a:lnTo>
                      <a:lnTo>
                        <a:pt x="1974" y="240"/>
                      </a:lnTo>
                      <a:lnTo>
                        <a:pt x="1980" y="236"/>
                      </a:lnTo>
                      <a:lnTo>
                        <a:pt x="1984" y="232"/>
                      </a:lnTo>
                      <a:lnTo>
                        <a:pt x="1994" y="218"/>
                      </a:lnTo>
                      <a:lnTo>
                        <a:pt x="2006" y="202"/>
                      </a:lnTo>
                      <a:lnTo>
                        <a:pt x="2028" y="156"/>
                      </a:lnTo>
                      <a:lnTo>
                        <a:pt x="2038" y="114"/>
                      </a:lnTo>
                      <a:lnTo>
                        <a:pt x="2036" y="78"/>
                      </a:lnTo>
                      <a:close/>
                      <a:moveTo>
                        <a:pt x="1014" y="582"/>
                      </a:moveTo>
                      <a:lnTo>
                        <a:pt x="1014" y="584"/>
                      </a:lnTo>
                      <a:lnTo>
                        <a:pt x="1014" y="582"/>
                      </a:lnTo>
                      <a:lnTo>
                        <a:pt x="1014" y="582"/>
                      </a:lnTo>
                      <a:lnTo>
                        <a:pt x="1014" y="582"/>
                      </a:lnTo>
                      <a:close/>
                    </a:path>
                  </a:pathLst>
                </a:custGeom>
                <a:grpFill/>
                <a:ln w="9525">
                  <a:noFill/>
                  <a:round/>
                  <a:headEnd/>
                  <a:tailEnd/>
                </a:ln>
                <a:effectLst>
                  <a:glow rad="190500">
                    <a:schemeClr val="bg2">
                      <a:lumMod val="60000"/>
                      <a:lumOff val="40000"/>
                      <a:alpha val="11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227" name="Group 172"/>
              <p:cNvGrpSpPr>
                <a:grpSpLocks noChangeAspect="1"/>
              </p:cNvGrpSpPr>
              <p:nvPr/>
            </p:nvGrpSpPr>
            <p:grpSpPr>
              <a:xfrm rot="19711069">
                <a:off x="7705128" y="419213"/>
                <a:ext cx="1376651" cy="1173997"/>
                <a:chOff x="5181600" y="457200"/>
                <a:chExt cx="3235325" cy="2759075"/>
              </a:xfrm>
              <a:solidFill>
                <a:schemeClr val="bg2">
                  <a:lumMod val="60000"/>
                  <a:lumOff val="40000"/>
                  <a:alpha val="1000"/>
                </a:schemeClr>
              </a:solidFill>
            </p:grpSpPr>
            <p:sp>
              <p:nvSpPr>
                <p:cNvPr id="238" name="Freeform 86"/>
                <p:cNvSpPr>
                  <a:spLocks/>
                </p:cNvSpPr>
                <p:nvPr/>
              </p:nvSpPr>
              <p:spPr bwMode="auto">
                <a:xfrm>
                  <a:off x="6400801" y="787399"/>
                  <a:ext cx="390524" cy="581026"/>
                </a:xfrm>
                <a:custGeom>
                  <a:avLst/>
                  <a:gdLst/>
                  <a:ahLst/>
                  <a:cxnLst>
                    <a:cxn ang="0">
                      <a:pos x="242" y="366"/>
                    </a:cxn>
                    <a:cxn ang="0">
                      <a:pos x="242" y="366"/>
                    </a:cxn>
                    <a:cxn ang="0">
                      <a:pos x="244" y="364"/>
                    </a:cxn>
                    <a:cxn ang="0">
                      <a:pos x="246" y="364"/>
                    </a:cxn>
                    <a:cxn ang="0">
                      <a:pos x="246" y="364"/>
                    </a:cxn>
                    <a:cxn ang="0">
                      <a:pos x="236" y="348"/>
                    </a:cxn>
                    <a:cxn ang="0">
                      <a:pos x="50" y="54"/>
                    </a:cxn>
                    <a:cxn ang="0">
                      <a:pos x="50" y="54"/>
                    </a:cxn>
                    <a:cxn ang="0">
                      <a:pos x="32" y="28"/>
                    </a:cxn>
                    <a:cxn ang="0">
                      <a:pos x="32" y="26"/>
                    </a:cxn>
                    <a:cxn ang="0">
                      <a:pos x="32" y="26"/>
                    </a:cxn>
                    <a:cxn ang="0">
                      <a:pos x="22" y="14"/>
                    </a:cxn>
                    <a:cxn ang="0">
                      <a:pos x="10" y="4"/>
                    </a:cxn>
                    <a:cxn ang="0">
                      <a:pos x="10" y="4"/>
                    </a:cxn>
                    <a:cxn ang="0">
                      <a:pos x="6" y="2"/>
                    </a:cxn>
                    <a:cxn ang="0">
                      <a:pos x="2" y="0"/>
                    </a:cxn>
                    <a:cxn ang="0">
                      <a:pos x="0" y="2"/>
                    </a:cxn>
                    <a:cxn ang="0">
                      <a:pos x="0" y="6"/>
                    </a:cxn>
                    <a:cxn ang="0">
                      <a:pos x="0" y="6"/>
                    </a:cxn>
                    <a:cxn ang="0">
                      <a:pos x="4" y="16"/>
                    </a:cxn>
                    <a:cxn ang="0">
                      <a:pos x="10" y="24"/>
                    </a:cxn>
                    <a:cxn ang="0">
                      <a:pos x="10" y="24"/>
                    </a:cxn>
                    <a:cxn ang="0">
                      <a:pos x="20" y="34"/>
                    </a:cxn>
                    <a:cxn ang="0">
                      <a:pos x="28" y="44"/>
                    </a:cxn>
                    <a:cxn ang="0">
                      <a:pos x="232" y="352"/>
                    </a:cxn>
                    <a:cxn ang="0">
                      <a:pos x="232" y="352"/>
                    </a:cxn>
                    <a:cxn ang="0">
                      <a:pos x="238" y="362"/>
                    </a:cxn>
                    <a:cxn ang="0">
                      <a:pos x="242" y="366"/>
                    </a:cxn>
                    <a:cxn ang="0">
                      <a:pos x="242" y="366"/>
                    </a:cxn>
                  </a:cxnLst>
                  <a:rect l="0" t="0" r="r" b="b"/>
                  <a:pathLst>
                    <a:path w="246" h="366">
                      <a:moveTo>
                        <a:pt x="242" y="366"/>
                      </a:moveTo>
                      <a:lnTo>
                        <a:pt x="242" y="366"/>
                      </a:lnTo>
                      <a:lnTo>
                        <a:pt x="244" y="364"/>
                      </a:lnTo>
                      <a:lnTo>
                        <a:pt x="246" y="364"/>
                      </a:lnTo>
                      <a:lnTo>
                        <a:pt x="246" y="364"/>
                      </a:lnTo>
                      <a:lnTo>
                        <a:pt x="236" y="348"/>
                      </a:lnTo>
                      <a:lnTo>
                        <a:pt x="50" y="54"/>
                      </a:lnTo>
                      <a:lnTo>
                        <a:pt x="50" y="54"/>
                      </a:lnTo>
                      <a:lnTo>
                        <a:pt x="32" y="28"/>
                      </a:lnTo>
                      <a:lnTo>
                        <a:pt x="32" y="26"/>
                      </a:lnTo>
                      <a:lnTo>
                        <a:pt x="32" y="26"/>
                      </a:lnTo>
                      <a:lnTo>
                        <a:pt x="22" y="14"/>
                      </a:lnTo>
                      <a:lnTo>
                        <a:pt x="10" y="4"/>
                      </a:lnTo>
                      <a:lnTo>
                        <a:pt x="10" y="4"/>
                      </a:lnTo>
                      <a:lnTo>
                        <a:pt x="6" y="2"/>
                      </a:lnTo>
                      <a:lnTo>
                        <a:pt x="2" y="0"/>
                      </a:lnTo>
                      <a:lnTo>
                        <a:pt x="0" y="2"/>
                      </a:lnTo>
                      <a:lnTo>
                        <a:pt x="0" y="6"/>
                      </a:lnTo>
                      <a:lnTo>
                        <a:pt x="0" y="6"/>
                      </a:lnTo>
                      <a:lnTo>
                        <a:pt x="4" y="16"/>
                      </a:lnTo>
                      <a:lnTo>
                        <a:pt x="10" y="24"/>
                      </a:lnTo>
                      <a:lnTo>
                        <a:pt x="10" y="24"/>
                      </a:lnTo>
                      <a:lnTo>
                        <a:pt x="20" y="34"/>
                      </a:lnTo>
                      <a:lnTo>
                        <a:pt x="28" y="44"/>
                      </a:lnTo>
                      <a:lnTo>
                        <a:pt x="232" y="352"/>
                      </a:lnTo>
                      <a:lnTo>
                        <a:pt x="232" y="352"/>
                      </a:lnTo>
                      <a:lnTo>
                        <a:pt x="238" y="362"/>
                      </a:lnTo>
                      <a:lnTo>
                        <a:pt x="242" y="366"/>
                      </a:lnTo>
                      <a:lnTo>
                        <a:pt x="24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7"/>
                <p:cNvSpPr>
                  <a:spLocks/>
                </p:cNvSpPr>
                <p:nvPr/>
              </p:nvSpPr>
              <p:spPr bwMode="auto">
                <a:xfrm>
                  <a:off x="6791325" y="1381124"/>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8"/>
                <p:cNvSpPr>
                  <a:spLocks/>
                </p:cNvSpPr>
                <p:nvPr/>
              </p:nvSpPr>
              <p:spPr bwMode="auto">
                <a:xfrm>
                  <a:off x="6819900" y="787399"/>
                  <a:ext cx="387350" cy="581026"/>
                </a:xfrm>
                <a:custGeom>
                  <a:avLst/>
                  <a:gdLst/>
                  <a:ahLst/>
                  <a:cxnLst>
                    <a:cxn ang="0">
                      <a:pos x="2" y="366"/>
                    </a:cxn>
                    <a:cxn ang="0">
                      <a:pos x="2" y="366"/>
                    </a:cxn>
                    <a:cxn ang="0">
                      <a:pos x="6" y="362"/>
                    </a:cxn>
                    <a:cxn ang="0">
                      <a:pos x="14" y="352"/>
                    </a:cxn>
                    <a:cxn ang="0">
                      <a:pos x="216" y="44"/>
                    </a:cxn>
                    <a:cxn ang="0">
                      <a:pos x="216" y="44"/>
                    </a:cxn>
                    <a:cxn ang="0">
                      <a:pos x="226" y="34"/>
                    </a:cxn>
                    <a:cxn ang="0">
                      <a:pos x="234" y="24"/>
                    </a:cxn>
                    <a:cxn ang="0">
                      <a:pos x="234" y="24"/>
                    </a:cxn>
                    <a:cxn ang="0">
                      <a:pos x="240" y="16"/>
                    </a:cxn>
                    <a:cxn ang="0">
                      <a:pos x="244" y="6"/>
                    </a:cxn>
                    <a:cxn ang="0">
                      <a:pos x="244" y="6"/>
                    </a:cxn>
                    <a:cxn ang="0">
                      <a:pos x="244" y="2"/>
                    </a:cxn>
                    <a:cxn ang="0">
                      <a:pos x="242" y="0"/>
                    </a:cxn>
                    <a:cxn ang="0">
                      <a:pos x="238" y="2"/>
                    </a:cxn>
                    <a:cxn ang="0">
                      <a:pos x="234" y="4"/>
                    </a:cxn>
                    <a:cxn ang="0">
                      <a:pos x="234" y="4"/>
                    </a:cxn>
                    <a:cxn ang="0">
                      <a:pos x="222" y="14"/>
                    </a:cxn>
                    <a:cxn ang="0">
                      <a:pos x="212" y="26"/>
                    </a:cxn>
                    <a:cxn ang="0">
                      <a:pos x="212" y="28"/>
                    </a:cxn>
                    <a:cxn ang="0">
                      <a:pos x="212" y="28"/>
                    </a:cxn>
                    <a:cxn ang="0">
                      <a:pos x="194" y="54"/>
                    </a:cxn>
                    <a:cxn ang="0">
                      <a:pos x="8" y="348"/>
                    </a:cxn>
                    <a:cxn ang="0">
                      <a:pos x="8" y="348"/>
                    </a:cxn>
                    <a:cxn ang="0">
                      <a:pos x="0" y="364"/>
                    </a:cxn>
                    <a:cxn ang="0">
                      <a:pos x="0" y="364"/>
                    </a:cxn>
                    <a:cxn ang="0">
                      <a:pos x="0" y="366"/>
                    </a:cxn>
                    <a:cxn ang="0">
                      <a:pos x="0" y="366"/>
                    </a:cxn>
                    <a:cxn ang="0">
                      <a:pos x="2" y="366"/>
                    </a:cxn>
                    <a:cxn ang="0">
                      <a:pos x="2" y="366"/>
                    </a:cxn>
                  </a:cxnLst>
                  <a:rect l="0" t="0" r="r" b="b"/>
                  <a:pathLst>
                    <a:path w="244" h="366">
                      <a:moveTo>
                        <a:pt x="2" y="366"/>
                      </a:moveTo>
                      <a:lnTo>
                        <a:pt x="2" y="366"/>
                      </a:lnTo>
                      <a:lnTo>
                        <a:pt x="6" y="362"/>
                      </a:lnTo>
                      <a:lnTo>
                        <a:pt x="14" y="352"/>
                      </a:lnTo>
                      <a:lnTo>
                        <a:pt x="216" y="44"/>
                      </a:lnTo>
                      <a:lnTo>
                        <a:pt x="216" y="44"/>
                      </a:lnTo>
                      <a:lnTo>
                        <a:pt x="226" y="34"/>
                      </a:lnTo>
                      <a:lnTo>
                        <a:pt x="234" y="24"/>
                      </a:lnTo>
                      <a:lnTo>
                        <a:pt x="234" y="24"/>
                      </a:lnTo>
                      <a:lnTo>
                        <a:pt x="240" y="16"/>
                      </a:lnTo>
                      <a:lnTo>
                        <a:pt x="244" y="6"/>
                      </a:lnTo>
                      <a:lnTo>
                        <a:pt x="244" y="6"/>
                      </a:lnTo>
                      <a:lnTo>
                        <a:pt x="244" y="2"/>
                      </a:lnTo>
                      <a:lnTo>
                        <a:pt x="242" y="0"/>
                      </a:lnTo>
                      <a:lnTo>
                        <a:pt x="238" y="2"/>
                      </a:lnTo>
                      <a:lnTo>
                        <a:pt x="234" y="4"/>
                      </a:lnTo>
                      <a:lnTo>
                        <a:pt x="234" y="4"/>
                      </a:lnTo>
                      <a:lnTo>
                        <a:pt x="222" y="14"/>
                      </a:lnTo>
                      <a:lnTo>
                        <a:pt x="212" y="26"/>
                      </a:lnTo>
                      <a:lnTo>
                        <a:pt x="212" y="28"/>
                      </a:lnTo>
                      <a:lnTo>
                        <a:pt x="212" y="28"/>
                      </a:lnTo>
                      <a:lnTo>
                        <a:pt x="194" y="54"/>
                      </a:lnTo>
                      <a:lnTo>
                        <a:pt x="8" y="348"/>
                      </a:lnTo>
                      <a:lnTo>
                        <a:pt x="8" y="348"/>
                      </a:lnTo>
                      <a:lnTo>
                        <a:pt x="0" y="364"/>
                      </a:lnTo>
                      <a:lnTo>
                        <a:pt x="0" y="364"/>
                      </a:lnTo>
                      <a:lnTo>
                        <a:pt x="0" y="366"/>
                      </a:lnTo>
                      <a:lnTo>
                        <a:pt x="0" y="366"/>
                      </a:lnTo>
                      <a:lnTo>
                        <a:pt x="2" y="366"/>
                      </a:lnTo>
                      <a:lnTo>
                        <a:pt x="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9"/>
                <p:cNvSpPr>
                  <a:spLocks noEditPoints="1"/>
                </p:cNvSpPr>
                <p:nvPr/>
              </p:nvSpPr>
              <p:spPr bwMode="auto">
                <a:xfrm>
                  <a:off x="5181600" y="457200"/>
                  <a:ext cx="3235325" cy="2759075"/>
                </a:xfrm>
                <a:custGeom>
                  <a:avLst/>
                  <a:gdLst/>
                  <a:ahLst/>
                  <a:cxnLst>
                    <a:cxn ang="0">
                      <a:pos x="1778" y="8"/>
                    </a:cxn>
                    <a:cxn ang="0">
                      <a:pos x="1424" y="184"/>
                    </a:cxn>
                    <a:cxn ang="0">
                      <a:pos x="1152" y="514"/>
                    </a:cxn>
                    <a:cxn ang="0">
                      <a:pos x="1064" y="610"/>
                    </a:cxn>
                    <a:cxn ang="0">
                      <a:pos x="1042" y="574"/>
                    </a:cxn>
                    <a:cxn ang="0">
                      <a:pos x="1014" y="574"/>
                    </a:cxn>
                    <a:cxn ang="0">
                      <a:pos x="982" y="586"/>
                    </a:cxn>
                    <a:cxn ang="0">
                      <a:pos x="964" y="644"/>
                    </a:cxn>
                    <a:cxn ang="0">
                      <a:pos x="774" y="350"/>
                    </a:cxn>
                    <a:cxn ang="0">
                      <a:pos x="432" y="66"/>
                    </a:cxn>
                    <a:cxn ang="0">
                      <a:pos x="60" y="14"/>
                    </a:cxn>
                    <a:cxn ang="0">
                      <a:pos x="58" y="236"/>
                    </a:cxn>
                    <a:cxn ang="0">
                      <a:pos x="100" y="298"/>
                    </a:cxn>
                    <a:cxn ang="0">
                      <a:pos x="154" y="358"/>
                    </a:cxn>
                    <a:cxn ang="0">
                      <a:pos x="190" y="458"/>
                    </a:cxn>
                    <a:cxn ang="0">
                      <a:pos x="216" y="506"/>
                    </a:cxn>
                    <a:cxn ang="0">
                      <a:pos x="228" y="580"/>
                    </a:cxn>
                    <a:cxn ang="0">
                      <a:pos x="252" y="632"/>
                    </a:cxn>
                    <a:cxn ang="0">
                      <a:pos x="320" y="740"/>
                    </a:cxn>
                    <a:cxn ang="0">
                      <a:pos x="628" y="780"/>
                    </a:cxn>
                    <a:cxn ang="0">
                      <a:pos x="422" y="938"/>
                    </a:cxn>
                    <a:cxn ang="0">
                      <a:pos x="446" y="1044"/>
                    </a:cxn>
                    <a:cxn ang="0">
                      <a:pos x="548" y="1174"/>
                    </a:cxn>
                    <a:cxn ang="0">
                      <a:pos x="588" y="1256"/>
                    </a:cxn>
                    <a:cxn ang="0">
                      <a:pos x="646" y="1306"/>
                    </a:cxn>
                    <a:cxn ang="0">
                      <a:pos x="650" y="1464"/>
                    </a:cxn>
                    <a:cxn ang="0">
                      <a:pos x="562" y="1580"/>
                    </a:cxn>
                    <a:cxn ang="0">
                      <a:pos x="516" y="1698"/>
                    </a:cxn>
                    <a:cxn ang="0">
                      <a:pos x="554" y="1734"/>
                    </a:cxn>
                    <a:cxn ang="0">
                      <a:pos x="670" y="1586"/>
                    </a:cxn>
                    <a:cxn ang="0">
                      <a:pos x="770" y="1476"/>
                    </a:cxn>
                    <a:cxn ang="0">
                      <a:pos x="890" y="1070"/>
                    </a:cxn>
                    <a:cxn ang="0">
                      <a:pos x="938" y="954"/>
                    </a:cxn>
                    <a:cxn ang="0">
                      <a:pos x="962" y="1146"/>
                    </a:cxn>
                    <a:cxn ang="0">
                      <a:pos x="1022" y="1320"/>
                    </a:cxn>
                    <a:cxn ang="0">
                      <a:pos x="1076" y="1068"/>
                    </a:cxn>
                    <a:cxn ang="0">
                      <a:pos x="1106" y="958"/>
                    </a:cxn>
                    <a:cxn ang="0">
                      <a:pos x="1160" y="1136"/>
                    </a:cxn>
                    <a:cxn ang="0">
                      <a:pos x="1268" y="1476"/>
                    </a:cxn>
                    <a:cxn ang="0">
                      <a:pos x="1366" y="1586"/>
                    </a:cxn>
                    <a:cxn ang="0">
                      <a:pos x="1494" y="1738"/>
                    </a:cxn>
                    <a:cxn ang="0">
                      <a:pos x="1520" y="1676"/>
                    </a:cxn>
                    <a:cxn ang="0">
                      <a:pos x="1456" y="1558"/>
                    </a:cxn>
                    <a:cxn ang="0">
                      <a:pos x="1382" y="1442"/>
                    </a:cxn>
                    <a:cxn ang="0">
                      <a:pos x="1396" y="1300"/>
                    </a:cxn>
                    <a:cxn ang="0">
                      <a:pos x="1460" y="1236"/>
                    </a:cxn>
                    <a:cxn ang="0">
                      <a:pos x="1508" y="1166"/>
                    </a:cxn>
                    <a:cxn ang="0">
                      <a:pos x="1600" y="1020"/>
                    </a:cxn>
                    <a:cxn ang="0">
                      <a:pos x="1596" y="918"/>
                    </a:cxn>
                    <a:cxn ang="0">
                      <a:pos x="1454" y="772"/>
                    </a:cxn>
                    <a:cxn ang="0">
                      <a:pos x="1722" y="734"/>
                    </a:cxn>
                    <a:cxn ang="0">
                      <a:pos x="1788" y="628"/>
                    </a:cxn>
                    <a:cxn ang="0">
                      <a:pos x="1820" y="562"/>
                    </a:cxn>
                    <a:cxn ang="0">
                      <a:pos x="1824" y="498"/>
                    </a:cxn>
                    <a:cxn ang="0">
                      <a:pos x="1846" y="452"/>
                    </a:cxn>
                    <a:cxn ang="0">
                      <a:pos x="1884" y="358"/>
                    </a:cxn>
                    <a:cxn ang="0">
                      <a:pos x="1946" y="286"/>
                    </a:cxn>
                    <a:cxn ang="0">
                      <a:pos x="1984" y="232"/>
                    </a:cxn>
                    <a:cxn ang="0">
                      <a:pos x="1014" y="582"/>
                    </a:cxn>
                  </a:cxnLst>
                  <a:rect l="0" t="0" r="r" b="b"/>
                  <a:pathLst>
                    <a:path w="2038" h="1738">
                      <a:moveTo>
                        <a:pt x="2036" y="78"/>
                      </a:moveTo>
                      <a:lnTo>
                        <a:pt x="2018" y="44"/>
                      </a:lnTo>
                      <a:lnTo>
                        <a:pt x="1978" y="14"/>
                      </a:lnTo>
                      <a:lnTo>
                        <a:pt x="1916" y="2"/>
                      </a:lnTo>
                      <a:lnTo>
                        <a:pt x="1850" y="0"/>
                      </a:lnTo>
                      <a:lnTo>
                        <a:pt x="1850" y="0"/>
                      </a:lnTo>
                      <a:lnTo>
                        <a:pt x="1832" y="0"/>
                      </a:lnTo>
                      <a:lnTo>
                        <a:pt x="1808" y="4"/>
                      </a:lnTo>
                      <a:lnTo>
                        <a:pt x="1778" y="8"/>
                      </a:lnTo>
                      <a:lnTo>
                        <a:pt x="1742" y="16"/>
                      </a:lnTo>
                      <a:lnTo>
                        <a:pt x="1702" y="28"/>
                      </a:lnTo>
                      <a:lnTo>
                        <a:pt x="1656" y="46"/>
                      </a:lnTo>
                      <a:lnTo>
                        <a:pt x="1606" y="66"/>
                      </a:lnTo>
                      <a:lnTo>
                        <a:pt x="1606" y="66"/>
                      </a:lnTo>
                      <a:lnTo>
                        <a:pt x="1558" y="92"/>
                      </a:lnTo>
                      <a:lnTo>
                        <a:pt x="1510" y="120"/>
                      </a:lnTo>
                      <a:lnTo>
                        <a:pt x="1466" y="152"/>
                      </a:lnTo>
                      <a:lnTo>
                        <a:pt x="1424" y="184"/>
                      </a:lnTo>
                      <a:lnTo>
                        <a:pt x="1382" y="222"/>
                      </a:lnTo>
                      <a:lnTo>
                        <a:pt x="1342" y="260"/>
                      </a:lnTo>
                      <a:lnTo>
                        <a:pt x="1302" y="304"/>
                      </a:lnTo>
                      <a:lnTo>
                        <a:pt x="1264" y="350"/>
                      </a:lnTo>
                      <a:lnTo>
                        <a:pt x="1264" y="350"/>
                      </a:lnTo>
                      <a:lnTo>
                        <a:pt x="1234" y="388"/>
                      </a:lnTo>
                      <a:lnTo>
                        <a:pt x="1204" y="430"/>
                      </a:lnTo>
                      <a:lnTo>
                        <a:pt x="1176" y="472"/>
                      </a:lnTo>
                      <a:lnTo>
                        <a:pt x="1152" y="514"/>
                      </a:lnTo>
                      <a:lnTo>
                        <a:pt x="1110" y="590"/>
                      </a:lnTo>
                      <a:lnTo>
                        <a:pt x="1080" y="646"/>
                      </a:lnTo>
                      <a:lnTo>
                        <a:pt x="1080" y="646"/>
                      </a:lnTo>
                      <a:lnTo>
                        <a:pt x="1074" y="644"/>
                      </a:lnTo>
                      <a:lnTo>
                        <a:pt x="1074" y="644"/>
                      </a:lnTo>
                      <a:lnTo>
                        <a:pt x="1068" y="632"/>
                      </a:lnTo>
                      <a:lnTo>
                        <a:pt x="1060" y="618"/>
                      </a:lnTo>
                      <a:lnTo>
                        <a:pt x="1060" y="618"/>
                      </a:lnTo>
                      <a:lnTo>
                        <a:pt x="1064" y="610"/>
                      </a:lnTo>
                      <a:lnTo>
                        <a:pt x="1066" y="602"/>
                      </a:lnTo>
                      <a:lnTo>
                        <a:pt x="1066" y="602"/>
                      </a:lnTo>
                      <a:lnTo>
                        <a:pt x="1064" y="592"/>
                      </a:lnTo>
                      <a:lnTo>
                        <a:pt x="1060" y="586"/>
                      </a:lnTo>
                      <a:lnTo>
                        <a:pt x="1052" y="580"/>
                      </a:lnTo>
                      <a:lnTo>
                        <a:pt x="1042" y="578"/>
                      </a:lnTo>
                      <a:lnTo>
                        <a:pt x="1042" y="578"/>
                      </a:lnTo>
                      <a:lnTo>
                        <a:pt x="1040" y="580"/>
                      </a:lnTo>
                      <a:lnTo>
                        <a:pt x="1042" y="574"/>
                      </a:lnTo>
                      <a:lnTo>
                        <a:pt x="1036" y="574"/>
                      </a:lnTo>
                      <a:lnTo>
                        <a:pt x="1032" y="574"/>
                      </a:lnTo>
                      <a:lnTo>
                        <a:pt x="1032" y="574"/>
                      </a:lnTo>
                      <a:lnTo>
                        <a:pt x="1024" y="568"/>
                      </a:lnTo>
                      <a:lnTo>
                        <a:pt x="1024" y="568"/>
                      </a:lnTo>
                      <a:lnTo>
                        <a:pt x="1022" y="568"/>
                      </a:lnTo>
                      <a:lnTo>
                        <a:pt x="1018" y="570"/>
                      </a:lnTo>
                      <a:lnTo>
                        <a:pt x="1012" y="570"/>
                      </a:lnTo>
                      <a:lnTo>
                        <a:pt x="1014" y="574"/>
                      </a:lnTo>
                      <a:lnTo>
                        <a:pt x="1008" y="574"/>
                      </a:lnTo>
                      <a:lnTo>
                        <a:pt x="1004" y="574"/>
                      </a:lnTo>
                      <a:lnTo>
                        <a:pt x="1008" y="580"/>
                      </a:lnTo>
                      <a:lnTo>
                        <a:pt x="1008" y="580"/>
                      </a:lnTo>
                      <a:lnTo>
                        <a:pt x="1008" y="580"/>
                      </a:lnTo>
                      <a:lnTo>
                        <a:pt x="1000" y="578"/>
                      </a:lnTo>
                      <a:lnTo>
                        <a:pt x="1000" y="578"/>
                      </a:lnTo>
                      <a:lnTo>
                        <a:pt x="990" y="580"/>
                      </a:lnTo>
                      <a:lnTo>
                        <a:pt x="982" y="586"/>
                      </a:lnTo>
                      <a:lnTo>
                        <a:pt x="978" y="592"/>
                      </a:lnTo>
                      <a:lnTo>
                        <a:pt x="976" y="602"/>
                      </a:lnTo>
                      <a:lnTo>
                        <a:pt x="976" y="602"/>
                      </a:lnTo>
                      <a:lnTo>
                        <a:pt x="978" y="608"/>
                      </a:lnTo>
                      <a:lnTo>
                        <a:pt x="980" y="616"/>
                      </a:lnTo>
                      <a:lnTo>
                        <a:pt x="980" y="616"/>
                      </a:lnTo>
                      <a:lnTo>
                        <a:pt x="970" y="632"/>
                      </a:lnTo>
                      <a:lnTo>
                        <a:pt x="964" y="644"/>
                      </a:lnTo>
                      <a:lnTo>
                        <a:pt x="964" y="644"/>
                      </a:lnTo>
                      <a:lnTo>
                        <a:pt x="958" y="646"/>
                      </a:lnTo>
                      <a:lnTo>
                        <a:pt x="958" y="646"/>
                      </a:lnTo>
                      <a:lnTo>
                        <a:pt x="928" y="590"/>
                      </a:lnTo>
                      <a:lnTo>
                        <a:pt x="886" y="514"/>
                      </a:lnTo>
                      <a:lnTo>
                        <a:pt x="860" y="472"/>
                      </a:lnTo>
                      <a:lnTo>
                        <a:pt x="834" y="430"/>
                      </a:lnTo>
                      <a:lnTo>
                        <a:pt x="804" y="388"/>
                      </a:lnTo>
                      <a:lnTo>
                        <a:pt x="774" y="350"/>
                      </a:lnTo>
                      <a:lnTo>
                        <a:pt x="774" y="350"/>
                      </a:lnTo>
                      <a:lnTo>
                        <a:pt x="736" y="304"/>
                      </a:lnTo>
                      <a:lnTo>
                        <a:pt x="696" y="260"/>
                      </a:lnTo>
                      <a:lnTo>
                        <a:pt x="656" y="222"/>
                      </a:lnTo>
                      <a:lnTo>
                        <a:pt x="614" y="184"/>
                      </a:lnTo>
                      <a:lnTo>
                        <a:pt x="572" y="152"/>
                      </a:lnTo>
                      <a:lnTo>
                        <a:pt x="528" y="120"/>
                      </a:lnTo>
                      <a:lnTo>
                        <a:pt x="480" y="92"/>
                      </a:lnTo>
                      <a:lnTo>
                        <a:pt x="432" y="66"/>
                      </a:lnTo>
                      <a:lnTo>
                        <a:pt x="432" y="66"/>
                      </a:lnTo>
                      <a:lnTo>
                        <a:pt x="382" y="46"/>
                      </a:lnTo>
                      <a:lnTo>
                        <a:pt x="336" y="28"/>
                      </a:lnTo>
                      <a:lnTo>
                        <a:pt x="296" y="16"/>
                      </a:lnTo>
                      <a:lnTo>
                        <a:pt x="260" y="8"/>
                      </a:lnTo>
                      <a:lnTo>
                        <a:pt x="230" y="4"/>
                      </a:lnTo>
                      <a:lnTo>
                        <a:pt x="206" y="0"/>
                      </a:lnTo>
                      <a:lnTo>
                        <a:pt x="188" y="0"/>
                      </a:lnTo>
                      <a:lnTo>
                        <a:pt x="122" y="2"/>
                      </a:lnTo>
                      <a:lnTo>
                        <a:pt x="60" y="14"/>
                      </a:lnTo>
                      <a:lnTo>
                        <a:pt x="20" y="44"/>
                      </a:lnTo>
                      <a:lnTo>
                        <a:pt x="2" y="78"/>
                      </a:lnTo>
                      <a:lnTo>
                        <a:pt x="0" y="114"/>
                      </a:lnTo>
                      <a:lnTo>
                        <a:pt x="10" y="156"/>
                      </a:lnTo>
                      <a:lnTo>
                        <a:pt x="32" y="202"/>
                      </a:lnTo>
                      <a:lnTo>
                        <a:pt x="32" y="202"/>
                      </a:lnTo>
                      <a:lnTo>
                        <a:pt x="42" y="218"/>
                      </a:lnTo>
                      <a:lnTo>
                        <a:pt x="54" y="232"/>
                      </a:lnTo>
                      <a:lnTo>
                        <a:pt x="58" y="236"/>
                      </a:lnTo>
                      <a:lnTo>
                        <a:pt x="64" y="240"/>
                      </a:lnTo>
                      <a:lnTo>
                        <a:pt x="64" y="240"/>
                      </a:lnTo>
                      <a:lnTo>
                        <a:pt x="68" y="242"/>
                      </a:lnTo>
                      <a:lnTo>
                        <a:pt x="72" y="246"/>
                      </a:lnTo>
                      <a:lnTo>
                        <a:pt x="78" y="258"/>
                      </a:lnTo>
                      <a:lnTo>
                        <a:pt x="82" y="272"/>
                      </a:lnTo>
                      <a:lnTo>
                        <a:pt x="82" y="272"/>
                      </a:lnTo>
                      <a:lnTo>
                        <a:pt x="90" y="286"/>
                      </a:lnTo>
                      <a:lnTo>
                        <a:pt x="100" y="298"/>
                      </a:lnTo>
                      <a:lnTo>
                        <a:pt x="108" y="302"/>
                      </a:lnTo>
                      <a:lnTo>
                        <a:pt x="114" y="308"/>
                      </a:lnTo>
                      <a:lnTo>
                        <a:pt x="114" y="308"/>
                      </a:lnTo>
                      <a:lnTo>
                        <a:pt x="122" y="312"/>
                      </a:lnTo>
                      <a:lnTo>
                        <a:pt x="128" y="318"/>
                      </a:lnTo>
                      <a:lnTo>
                        <a:pt x="140" y="332"/>
                      </a:lnTo>
                      <a:lnTo>
                        <a:pt x="150" y="348"/>
                      </a:lnTo>
                      <a:lnTo>
                        <a:pt x="154" y="358"/>
                      </a:lnTo>
                      <a:lnTo>
                        <a:pt x="154" y="358"/>
                      </a:lnTo>
                      <a:lnTo>
                        <a:pt x="156" y="364"/>
                      </a:lnTo>
                      <a:lnTo>
                        <a:pt x="158" y="370"/>
                      </a:lnTo>
                      <a:lnTo>
                        <a:pt x="170" y="384"/>
                      </a:lnTo>
                      <a:lnTo>
                        <a:pt x="186" y="404"/>
                      </a:lnTo>
                      <a:lnTo>
                        <a:pt x="186" y="404"/>
                      </a:lnTo>
                      <a:lnTo>
                        <a:pt x="190" y="428"/>
                      </a:lnTo>
                      <a:lnTo>
                        <a:pt x="192" y="446"/>
                      </a:lnTo>
                      <a:lnTo>
                        <a:pt x="192" y="452"/>
                      </a:lnTo>
                      <a:lnTo>
                        <a:pt x="190" y="458"/>
                      </a:lnTo>
                      <a:lnTo>
                        <a:pt x="190" y="458"/>
                      </a:lnTo>
                      <a:lnTo>
                        <a:pt x="188" y="462"/>
                      </a:lnTo>
                      <a:lnTo>
                        <a:pt x="188" y="466"/>
                      </a:lnTo>
                      <a:lnTo>
                        <a:pt x="194" y="474"/>
                      </a:lnTo>
                      <a:lnTo>
                        <a:pt x="206" y="484"/>
                      </a:lnTo>
                      <a:lnTo>
                        <a:pt x="206" y="484"/>
                      </a:lnTo>
                      <a:lnTo>
                        <a:pt x="210" y="488"/>
                      </a:lnTo>
                      <a:lnTo>
                        <a:pt x="214" y="498"/>
                      </a:lnTo>
                      <a:lnTo>
                        <a:pt x="216" y="506"/>
                      </a:lnTo>
                      <a:lnTo>
                        <a:pt x="218" y="512"/>
                      </a:lnTo>
                      <a:lnTo>
                        <a:pt x="218" y="518"/>
                      </a:lnTo>
                      <a:lnTo>
                        <a:pt x="214" y="526"/>
                      </a:lnTo>
                      <a:lnTo>
                        <a:pt x="214" y="526"/>
                      </a:lnTo>
                      <a:lnTo>
                        <a:pt x="212" y="532"/>
                      </a:lnTo>
                      <a:lnTo>
                        <a:pt x="212" y="542"/>
                      </a:lnTo>
                      <a:lnTo>
                        <a:pt x="214" y="552"/>
                      </a:lnTo>
                      <a:lnTo>
                        <a:pt x="218" y="562"/>
                      </a:lnTo>
                      <a:lnTo>
                        <a:pt x="228" y="580"/>
                      </a:lnTo>
                      <a:lnTo>
                        <a:pt x="232" y="586"/>
                      </a:lnTo>
                      <a:lnTo>
                        <a:pt x="236" y="590"/>
                      </a:lnTo>
                      <a:lnTo>
                        <a:pt x="236" y="590"/>
                      </a:lnTo>
                      <a:lnTo>
                        <a:pt x="238" y="594"/>
                      </a:lnTo>
                      <a:lnTo>
                        <a:pt x="242" y="598"/>
                      </a:lnTo>
                      <a:lnTo>
                        <a:pt x="246" y="612"/>
                      </a:lnTo>
                      <a:lnTo>
                        <a:pt x="250" y="628"/>
                      </a:lnTo>
                      <a:lnTo>
                        <a:pt x="250" y="628"/>
                      </a:lnTo>
                      <a:lnTo>
                        <a:pt x="252" y="632"/>
                      </a:lnTo>
                      <a:lnTo>
                        <a:pt x="254" y="642"/>
                      </a:lnTo>
                      <a:lnTo>
                        <a:pt x="264" y="656"/>
                      </a:lnTo>
                      <a:lnTo>
                        <a:pt x="278" y="678"/>
                      </a:lnTo>
                      <a:lnTo>
                        <a:pt x="278" y="678"/>
                      </a:lnTo>
                      <a:lnTo>
                        <a:pt x="294" y="698"/>
                      </a:lnTo>
                      <a:lnTo>
                        <a:pt x="304" y="712"/>
                      </a:lnTo>
                      <a:lnTo>
                        <a:pt x="316" y="734"/>
                      </a:lnTo>
                      <a:lnTo>
                        <a:pt x="316" y="734"/>
                      </a:lnTo>
                      <a:lnTo>
                        <a:pt x="320" y="740"/>
                      </a:lnTo>
                      <a:lnTo>
                        <a:pt x="326" y="744"/>
                      </a:lnTo>
                      <a:lnTo>
                        <a:pt x="344" y="752"/>
                      </a:lnTo>
                      <a:lnTo>
                        <a:pt x="364" y="760"/>
                      </a:lnTo>
                      <a:lnTo>
                        <a:pt x="414" y="768"/>
                      </a:lnTo>
                      <a:lnTo>
                        <a:pt x="468" y="768"/>
                      </a:lnTo>
                      <a:lnTo>
                        <a:pt x="516" y="768"/>
                      </a:lnTo>
                      <a:lnTo>
                        <a:pt x="584" y="772"/>
                      </a:lnTo>
                      <a:lnTo>
                        <a:pt x="626" y="778"/>
                      </a:lnTo>
                      <a:lnTo>
                        <a:pt x="628" y="780"/>
                      </a:lnTo>
                      <a:lnTo>
                        <a:pt x="628" y="780"/>
                      </a:lnTo>
                      <a:lnTo>
                        <a:pt x="596" y="796"/>
                      </a:lnTo>
                      <a:lnTo>
                        <a:pt x="568" y="814"/>
                      </a:lnTo>
                      <a:lnTo>
                        <a:pt x="542" y="832"/>
                      </a:lnTo>
                      <a:lnTo>
                        <a:pt x="518" y="850"/>
                      </a:lnTo>
                      <a:lnTo>
                        <a:pt x="518" y="850"/>
                      </a:lnTo>
                      <a:lnTo>
                        <a:pt x="472" y="890"/>
                      </a:lnTo>
                      <a:lnTo>
                        <a:pt x="442" y="918"/>
                      </a:lnTo>
                      <a:lnTo>
                        <a:pt x="422" y="938"/>
                      </a:lnTo>
                      <a:lnTo>
                        <a:pt x="414" y="952"/>
                      </a:lnTo>
                      <a:lnTo>
                        <a:pt x="412" y="958"/>
                      </a:lnTo>
                      <a:lnTo>
                        <a:pt x="416" y="962"/>
                      </a:lnTo>
                      <a:lnTo>
                        <a:pt x="418" y="962"/>
                      </a:lnTo>
                      <a:lnTo>
                        <a:pt x="420" y="962"/>
                      </a:lnTo>
                      <a:lnTo>
                        <a:pt x="430" y="996"/>
                      </a:lnTo>
                      <a:lnTo>
                        <a:pt x="430" y="996"/>
                      </a:lnTo>
                      <a:lnTo>
                        <a:pt x="438" y="1020"/>
                      </a:lnTo>
                      <a:lnTo>
                        <a:pt x="446" y="1044"/>
                      </a:lnTo>
                      <a:lnTo>
                        <a:pt x="458" y="1074"/>
                      </a:lnTo>
                      <a:lnTo>
                        <a:pt x="474" y="1102"/>
                      </a:lnTo>
                      <a:lnTo>
                        <a:pt x="490" y="1130"/>
                      </a:lnTo>
                      <a:lnTo>
                        <a:pt x="500" y="1142"/>
                      </a:lnTo>
                      <a:lnTo>
                        <a:pt x="510" y="1152"/>
                      </a:lnTo>
                      <a:lnTo>
                        <a:pt x="520" y="1160"/>
                      </a:lnTo>
                      <a:lnTo>
                        <a:pt x="530" y="1166"/>
                      </a:lnTo>
                      <a:lnTo>
                        <a:pt x="530" y="1166"/>
                      </a:lnTo>
                      <a:lnTo>
                        <a:pt x="548" y="1174"/>
                      </a:lnTo>
                      <a:lnTo>
                        <a:pt x="560" y="1184"/>
                      </a:lnTo>
                      <a:lnTo>
                        <a:pt x="568" y="1194"/>
                      </a:lnTo>
                      <a:lnTo>
                        <a:pt x="572" y="1204"/>
                      </a:lnTo>
                      <a:lnTo>
                        <a:pt x="574" y="1214"/>
                      </a:lnTo>
                      <a:lnTo>
                        <a:pt x="574" y="1222"/>
                      </a:lnTo>
                      <a:lnTo>
                        <a:pt x="574" y="1228"/>
                      </a:lnTo>
                      <a:lnTo>
                        <a:pt x="574" y="1228"/>
                      </a:lnTo>
                      <a:lnTo>
                        <a:pt x="578" y="1236"/>
                      </a:lnTo>
                      <a:lnTo>
                        <a:pt x="588" y="1256"/>
                      </a:lnTo>
                      <a:lnTo>
                        <a:pt x="596" y="1268"/>
                      </a:lnTo>
                      <a:lnTo>
                        <a:pt x="604" y="1278"/>
                      </a:lnTo>
                      <a:lnTo>
                        <a:pt x="616" y="1284"/>
                      </a:lnTo>
                      <a:lnTo>
                        <a:pt x="626" y="1288"/>
                      </a:lnTo>
                      <a:lnTo>
                        <a:pt x="626" y="1288"/>
                      </a:lnTo>
                      <a:lnTo>
                        <a:pt x="632" y="1290"/>
                      </a:lnTo>
                      <a:lnTo>
                        <a:pt x="638" y="1294"/>
                      </a:lnTo>
                      <a:lnTo>
                        <a:pt x="642" y="1300"/>
                      </a:lnTo>
                      <a:lnTo>
                        <a:pt x="646" y="1306"/>
                      </a:lnTo>
                      <a:lnTo>
                        <a:pt x="652" y="1322"/>
                      </a:lnTo>
                      <a:lnTo>
                        <a:pt x="656" y="1340"/>
                      </a:lnTo>
                      <a:lnTo>
                        <a:pt x="660" y="1374"/>
                      </a:lnTo>
                      <a:lnTo>
                        <a:pt x="662" y="1388"/>
                      </a:lnTo>
                      <a:lnTo>
                        <a:pt x="662" y="1388"/>
                      </a:lnTo>
                      <a:lnTo>
                        <a:pt x="662" y="1404"/>
                      </a:lnTo>
                      <a:lnTo>
                        <a:pt x="660" y="1420"/>
                      </a:lnTo>
                      <a:lnTo>
                        <a:pt x="656" y="1442"/>
                      </a:lnTo>
                      <a:lnTo>
                        <a:pt x="650" y="1464"/>
                      </a:lnTo>
                      <a:lnTo>
                        <a:pt x="642" y="1486"/>
                      </a:lnTo>
                      <a:lnTo>
                        <a:pt x="636" y="1498"/>
                      </a:lnTo>
                      <a:lnTo>
                        <a:pt x="630" y="1508"/>
                      </a:lnTo>
                      <a:lnTo>
                        <a:pt x="622" y="1518"/>
                      </a:lnTo>
                      <a:lnTo>
                        <a:pt x="612" y="1528"/>
                      </a:lnTo>
                      <a:lnTo>
                        <a:pt x="612" y="1528"/>
                      </a:lnTo>
                      <a:lnTo>
                        <a:pt x="596" y="1544"/>
                      </a:lnTo>
                      <a:lnTo>
                        <a:pt x="582" y="1558"/>
                      </a:lnTo>
                      <a:lnTo>
                        <a:pt x="562" y="1580"/>
                      </a:lnTo>
                      <a:lnTo>
                        <a:pt x="550" y="1596"/>
                      </a:lnTo>
                      <a:lnTo>
                        <a:pt x="548" y="1602"/>
                      </a:lnTo>
                      <a:lnTo>
                        <a:pt x="548" y="1602"/>
                      </a:lnTo>
                      <a:lnTo>
                        <a:pt x="538" y="1616"/>
                      </a:lnTo>
                      <a:lnTo>
                        <a:pt x="530" y="1632"/>
                      </a:lnTo>
                      <a:lnTo>
                        <a:pt x="522" y="1652"/>
                      </a:lnTo>
                      <a:lnTo>
                        <a:pt x="522" y="1652"/>
                      </a:lnTo>
                      <a:lnTo>
                        <a:pt x="518" y="1676"/>
                      </a:lnTo>
                      <a:lnTo>
                        <a:pt x="516" y="1698"/>
                      </a:lnTo>
                      <a:lnTo>
                        <a:pt x="518" y="1716"/>
                      </a:lnTo>
                      <a:lnTo>
                        <a:pt x="520" y="1724"/>
                      </a:lnTo>
                      <a:lnTo>
                        <a:pt x="522" y="1732"/>
                      </a:lnTo>
                      <a:lnTo>
                        <a:pt x="522" y="1732"/>
                      </a:lnTo>
                      <a:lnTo>
                        <a:pt x="526" y="1736"/>
                      </a:lnTo>
                      <a:lnTo>
                        <a:pt x="532" y="1738"/>
                      </a:lnTo>
                      <a:lnTo>
                        <a:pt x="538" y="1738"/>
                      </a:lnTo>
                      <a:lnTo>
                        <a:pt x="544" y="1738"/>
                      </a:lnTo>
                      <a:lnTo>
                        <a:pt x="554" y="1734"/>
                      </a:lnTo>
                      <a:lnTo>
                        <a:pt x="558" y="1732"/>
                      </a:lnTo>
                      <a:lnTo>
                        <a:pt x="640" y="1640"/>
                      </a:lnTo>
                      <a:lnTo>
                        <a:pt x="636" y="1610"/>
                      </a:lnTo>
                      <a:lnTo>
                        <a:pt x="636" y="1610"/>
                      </a:lnTo>
                      <a:lnTo>
                        <a:pt x="648" y="1598"/>
                      </a:lnTo>
                      <a:lnTo>
                        <a:pt x="658" y="1590"/>
                      </a:lnTo>
                      <a:lnTo>
                        <a:pt x="664" y="1588"/>
                      </a:lnTo>
                      <a:lnTo>
                        <a:pt x="670" y="1586"/>
                      </a:lnTo>
                      <a:lnTo>
                        <a:pt x="670" y="1586"/>
                      </a:lnTo>
                      <a:lnTo>
                        <a:pt x="678" y="1582"/>
                      </a:lnTo>
                      <a:lnTo>
                        <a:pt x="684" y="1578"/>
                      </a:lnTo>
                      <a:lnTo>
                        <a:pt x="698" y="1562"/>
                      </a:lnTo>
                      <a:lnTo>
                        <a:pt x="712" y="1538"/>
                      </a:lnTo>
                      <a:lnTo>
                        <a:pt x="712" y="1538"/>
                      </a:lnTo>
                      <a:lnTo>
                        <a:pt x="732" y="1520"/>
                      </a:lnTo>
                      <a:lnTo>
                        <a:pt x="752" y="1500"/>
                      </a:lnTo>
                      <a:lnTo>
                        <a:pt x="770" y="1476"/>
                      </a:lnTo>
                      <a:lnTo>
                        <a:pt x="770" y="1476"/>
                      </a:lnTo>
                      <a:lnTo>
                        <a:pt x="790" y="1446"/>
                      </a:lnTo>
                      <a:lnTo>
                        <a:pt x="812" y="1410"/>
                      </a:lnTo>
                      <a:lnTo>
                        <a:pt x="830" y="1374"/>
                      </a:lnTo>
                      <a:lnTo>
                        <a:pt x="836" y="1356"/>
                      </a:lnTo>
                      <a:lnTo>
                        <a:pt x="840" y="1342"/>
                      </a:lnTo>
                      <a:lnTo>
                        <a:pt x="840" y="1342"/>
                      </a:lnTo>
                      <a:lnTo>
                        <a:pt x="854" y="1266"/>
                      </a:lnTo>
                      <a:lnTo>
                        <a:pt x="878" y="1136"/>
                      </a:lnTo>
                      <a:lnTo>
                        <a:pt x="890" y="1070"/>
                      </a:lnTo>
                      <a:lnTo>
                        <a:pt x="904" y="1014"/>
                      </a:lnTo>
                      <a:lnTo>
                        <a:pt x="910" y="992"/>
                      </a:lnTo>
                      <a:lnTo>
                        <a:pt x="916" y="974"/>
                      </a:lnTo>
                      <a:lnTo>
                        <a:pt x="922" y="964"/>
                      </a:lnTo>
                      <a:lnTo>
                        <a:pt x="924" y="960"/>
                      </a:lnTo>
                      <a:lnTo>
                        <a:pt x="926" y="960"/>
                      </a:lnTo>
                      <a:lnTo>
                        <a:pt x="926" y="960"/>
                      </a:lnTo>
                      <a:lnTo>
                        <a:pt x="932" y="958"/>
                      </a:lnTo>
                      <a:lnTo>
                        <a:pt x="938" y="954"/>
                      </a:lnTo>
                      <a:lnTo>
                        <a:pt x="950" y="942"/>
                      </a:lnTo>
                      <a:lnTo>
                        <a:pt x="964" y="926"/>
                      </a:lnTo>
                      <a:lnTo>
                        <a:pt x="976" y="908"/>
                      </a:lnTo>
                      <a:lnTo>
                        <a:pt x="968" y="972"/>
                      </a:lnTo>
                      <a:lnTo>
                        <a:pt x="972" y="994"/>
                      </a:lnTo>
                      <a:lnTo>
                        <a:pt x="962" y="1022"/>
                      </a:lnTo>
                      <a:lnTo>
                        <a:pt x="962" y="1068"/>
                      </a:lnTo>
                      <a:lnTo>
                        <a:pt x="962" y="1080"/>
                      </a:lnTo>
                      <a:lnTo>
                        <a:pt x="962" y="1146"/>
                      </a:lnTo>
                      <a:lnTo>
                        <a:pt x="972" y="1150"/>
                      </a:lnTo>
                      <a:lnTo>
                        <a:pt x="972" y="1160"/>
                      </a:lnTo>
                      <a:lnTo>
                        <a:pt x="962" y="1170"/>
                      </a:lnTo>
                      <a:lnTo>
                        <a:pt x="964" y="1202"/>
                      </a:lnTo>
                      <a:lnTo>
                        <a:pt x="964" y="1252"/>
                      </a:lnTo>
                      <a:lnTo>
                        <a:pt x="984" y="1294"/>
                      </a:lnTo>
                      <a:lnTo>
                        <a:pt x="1016" y="1320"/>
                      </a:lnTo>
                      <a:lnTo>
                        <a:pt x="1018" y="1292"/>
                      </a:lnTo>
                      <a:lnTo>
                        <a:pt x="1022" y="1320"/>
                      </a:lnTo>
                      <a:lnTo>
                        <a:pt x="1054" y="1294"/>
                      </a:lnTo>
                      <a:lnTo>
                        <a:pt x="1074" y="1252"/>
                      </a:lnTo>
                      <a:lnTo>
                        <a:pt x="1074" y="1202"/>
                      </a:lnTo>
                      <a:lnTo>
                        <a:pt x="1076" y="1170"/>
                      </a:lnTo>
                      <a:lnTo>
                        <a:pt x="1066" y="1160"/>
                      </a:lnTo>
                      <a:lnTo>
                        <a:pt x="1066" y="1150"/>
                      </a:lnTo>
                      <a:lnTo>
                        <a:pt x="1076" y="1146"/>
                      </a:lnTo>
                      <a:lnTo>
                        <a:pt x="1076" y="1080"/>
                      </a:lnTo>
                      <a:lnTo>
                        <a:pt x="1076" y="1068"/>
                      </a:lnTo>
                      <a:lnTo>
                        <a:pt x="1076" y="1022"/>
                      </a:lnTo>
                      <a:lnTo>
                        <a:pt x="1066" y="994"/>
                      </a:lnTo>
                      <a:lnTo>
                        <a:pt x="1068" y="972"/>
                      </a:lnTo>
                      <a:lnTo>
                        <a:pt x="1062" y="908"/>
                      </a:lnTo>
                      <a:lnTo>
                        <a:pt x="1062" y="908"/>
                      </a:lnTo>
                      <a:lnTo>
                        <a:pt x="1074" y="926"/>
                      </a:lnTo>
                      <a:lnTo>
                        <a:pt x="1088" y="942"/>
                      </a:lnTo>
                      <a:lnTo>
                        <a:pt x="1100" y="954"/>
                      </a:lnTo>
                      <a:lnTo>
                        <a:pt x="1106" y="958"/>
                      </a:lnTo>
                      <a:lnTo>
                        <a:pt x="1112" y="960"/>
                      </a:lnTo>
                      <a:lnTo>
                        <a:pt x="1112" y="960"/>
                      </a:lnTo>
                      <a:lnTo>
                        <a:pt x="1114" y="960"/>
                      </a:lnTo>
                      <a:lnTo>
                        <a:pt x="1116" y="964"/>
                      </a:lnTo>
                      <a:lnTo>
                        <a:pt x="1122" y="974"/>
                      </a:lnTo>
                      <a:lnTo>
                        <a:pt x="1128" y="992"/>
                      </a:lnTo>
                      <a:lnTo>
                        <a:pt x="1134" y="1014"/>
                      </a:lnTo>
                      <a:lnTo>
                        <a:pt x="1148" y="1070"/>
                      </a:lnTo>
                      <a:lnTo>
                        <a:pt x="1160" y="1136"/>
                      </a:lnTo>
                      <a:lnTo>
                        <a:pt x="1184" y="1266"/>
                      </a:lnTo>
                      <a:lnTo>
                        <a:pt x="1198" y="1342"/>
                      </a:lnTo>
                      <a:lnTo>
                        <a:pt x="1198" y="1342"/>
                      </a:lnTo>
                      <a:lnTo>
                        <a:pt x="1202" y="1356"/>
                      </a:lnTo>
                      <a:lnTo>
                        <a:pt x="1208" y="1374"/>
                      </a:lnTo>
                      <a:lnTo>
                        <a:pt x="1226" y="1410"/>
                      </a:lnTo>
                      <a:lnTo>
                        <a:pt x="1248" y="1446"/>
                      </a:lnTo>
                      <a:lnTo>
                        <a:pt x="1268" y="1476"/>
                      </a:lnTo>
                      <a:lnTo>
                        <a:pt x="1268" y="1476"/>
                      </a:lnTo>
                      <a:lnTo>
                        <a:pt x="1286" y="1500"/>
                      </a:lnTo>
                      <a:lnTo>
                        <a:pt x="1304" y="1520"/>
                      </a:lnTo>
                      <a:lnTo>
                        <a:pt x="1326" y="1538"/>
                      </a:lnTo>
                      <a:lnTo>
                        <a:pt x="1326" y="1538"/>
                      </a:lnTo>
                      <a:lnTo>
                        <a:pt x="1340" y="1562"/>
                      </a:lnTo>
                      <a:lnTo>
                        <a:pt x="1354" y="1578"/>
                      </a:lnTo>
                      <a:lnTo>
                        <a:pt x="1360" y="1582"/>
                      </a:lnTo>
                      <a:lnTo>
                        <a:pt x="1366" y="1586"/>
                      </a:lnTo>
                      <a:lnTo>
                        <a:pt x="1366" y="1586"/>
                      </a:lnTo>
                      <a:lnTo>
                        <a:pt x="1374" y="1588"/>
                      </a:lnTo>
                      <a:lnTo>
                        <a:pt x="1380" y="1590"/>
                      </a:lnTo>
                      <a:lnTo>
                        <a:pt x="1390" y="1598"/>
                      </a:lnTo>
                      <a:lnTo>
                        <a:pt x="1402" y="1610"/>
                      </a:lnTo>
                      <a:lnTo>
                        <a:pt x="1398" y="1640"/>
                      </a:lnTo>
                      <a:lnTo>
                        <a:pt x="1480" y="1732"/>
                      </a:lnTo>
                      <a:lnTo>
                        <a:pt x="1480" y="1732"/>
                      </a:lnTo>
                      <a:lnTo>
                        <a:pt x="1484" y="1734"/>
                      </a:lnTo>
                      <a:lnTo>
                        <a:pt x="1494" y="1738"/>
                      </a:lnTo>
                      <a:lnTo>
                        <a:pt x="1500" y="1738"/>
                      </a:lnTo>
                      <a:lnTo>
                        <a:pt x="1506" y="1738"/>
                      </a:lnTo>
                      <a:lnTo>
                        <a:pt x="1512" y="1736"/>
                      </a:lnTo>
                      <a:lnTo>
                        <a:pt x="1516" y="1732"/>
                      </a:lnTo>
                      <a:lnTo>
                        <a:pt x="1516" y="1732"/>
                      </a:lnTo>
                      <a:lnTo>
                        <a:pt x="1518" y="1724"/>
                      </a:lnTo>
                      <a:lnTo>
                        <a:pt x="1520" y="1716"/>
                      </a:lnTo>
                      <a:lnTo>
                        <a:pt x="1522" y="1698"/>
                      </a:lnTo>
                      <a:lnTo>
                        <a:pt x="1520" y="1676"/>
                      </a:lnTo>
                      <a:lnTo>
                        <a:pt x="1516" y="1652"/>
                      </a:lnTo>
                      <a:lnTo>
                        <a:pt x="1516" y="1652"/>
                      </a:lnTo>
                      <a:lnTo>
                        <a:pt x="1508" y="1632"/>
                      </a:lnTo>
                      <a:lnTo>
                        <a:pt x="1500" y="1616"/>
                      </a:lnTo>
                      <a:lnTo>
                        <a:pt x="1490" y="1602"/>
                      </a:lnTo>
                      <a:lnTo>
                        <a:pt x="1490" y="1602"/>
                      </a:lnTo>
                      <a:lnTo>
                        <a:pt x="1486" y="1596"/>
                      </a:lnTo>
                      <a:lnTo>
                        <a:pt x="1476" y="1580"/>
                      </a:lnTo>
                      <a:lnTo>
                        <a:pt x="1456" y="1558"/>
                      </a:lnTo>
                      <a:lnTo>
                        <a:pt x="1442" y="1544"/>
                      </a:lnTo>
                      <a:lnTo>
                        <a:pt x="1424" y="1528"/>
                      </a:lnTo>
                      <a:lnTo>
                        <a:pt x="1424" y="1528"/>
                      </a:lnTo>
                      <a:lnTo>
                        <a:pt x="1416" y="1518"/>
                      </a:lnTo>
                      <a:lnTo>
                        <a:pt x="1408" y="1508"/>
                      </a:lnTo>
                      <a:lnTo>
                        <a:pt x="1402" y="1498"/>
                      </a:lnTo>
                      <a:lnTo>
                        <a:pt x="1396" y="1486"/>
                      </a:lnTo>
                      <a:lnTo>
                        <a:pt x="1386" y="1464"/>
                      </a:lnTo>
                      <a:lnTo>
                        <a:pt x="1382" y="1442"/>
                      </a:lnTo>
                      <a:lnTo>
                        <a:pt x="1378" y="1420"/>
                      </a:lnTo>
                      <a:lnTo>
                        <a:pt x="1376" y="1404"/>
                      </a:lnTo>
                      <a:lnTo>
                        <a:pt x="1376" y="1388"/>
                      </a:lnTo>
                      <a:lnTo>
                        <a:pt x="1376" y="1388"/>
                      </a:lnTo>
                      <a:lnTo>
                        <a:pt x="1378" y="1374"/>
                      </a:lnTo>
                      <a:lnTo>
                        <a:pt x="1382" y="1340"/>
                      </a:lnTo>
                      <a:lnTo>
                        <a:pt x="1386" y="1322"/>
                      </a:lnTo>
                      <a:lnTo>
                        <a:pt x="1392" y="1306"/>
                      </a:lnTo>
                      <a:lnTo>
                        <a:pt x="1396" y="1300"/>
                      </a:lnTo>
                      <a:lnTo>
                        <a:pt x="1400" y="1294"/>
                      </a:lnTo>
                      <a:lnTo>
                        <a:pt x="1406" y="1290"/>
                      </a:lnTo>
                      <a:lnTo>
                        <a:pt x="1410" y="1288"/>
                      </a:lnTo>
                      <a:lnTo>
                        <a:pt x="1410" y="1288"/>
                      </a:lnTo>
                      <a:lnTo>
                        <a:pt x="1422" y="1284"/>
                      </a:lnTo>
                      <a:lnTo>
                        <a:pt x="1432" y="1278"/>
                      </a:lnTo>
                      <a:lnTo>
                        <a:pt x="1442" y="1268"/>
                      </a:lnTo>
                      <a:lnTo>
                        <a:pt x="1450" y="1256"/>
                      </a:lnTo>
                      <a:lnTo>
                        <a:pt x="1460" y="1236"/>
                      </a:lnTo>
                      <a:lnTo>
                        <a:pt x="1464" y="1228"/>
                      </a:lnTo>
                      <a:lnTo>
                        <a:pt x="1464" y="1228"/>
                      </a:lnTo>
                      <a:lnTo>
                        <a:pt x="1464" y="1222"/>
                      </a:lnTo>
                      <a:lnTo>
                        <a:pt x="1464" y="1214"/>
                      </a:lnTo>
                      <a:lnTo>
                        <a:pt x="1466" y="1204"/>
                      </a:lnTo>
                      <a:lnTo>
                        <a:pt x="1470" y="1194"/>
                      </a:lnTo>
                      <a:lnTo>
                        <a:pt x="1478" y="1184"/>
                      </a:lnTo>
                      <a:lnTo>
                        <a:pt x="1490" y="1174"/>
                      </a:lnTo>
                      <a:lnTo>
                        <a:pt x="1508" y="1166"/>
                      </a:lnTo>
                      <a:lnTo>
                        <a:pt x="1508" y="1166"/>
                      </a:lnTo>
                      <a:lnTo>
                        <a:pt x="1518" y="1160"/>
                      </a:lnTo>
                      <a:lnTo>
                        <a:pt x="1528" y="1152"/>
                      </a:lnTo>
                      <a:lnTo>
                        <a:pt x="1538" y="1142"/>
                      </a:lnTo>
                      <a:lnTo>
                        <a:pt x="1548" y="1130"/>
                      </a:lnTo>
                      <a:lnTo>
                        <a:pt x="1564" y="1102"/>
                      </a:lnTo>
                      <a:lnTo>
                        <a:pt x="1580" y="1074"/>
                      </a:lnTo>
                      <a:lnTo>
                        <a:pt x="1592" y="1044"/>
                      </a:lnTo>
                      <a:lnTo>
                        <a:pt x="1600" y="1020"/>
                      </a:lnTo>
                      <a:lnTo>
                        <a:pt x="1608" y="996"/>
                      </a:lnTo>
                      <a:lnTo>
                        <a:pt x="1618" y="962"/>
                      </a:lnTo>
                      <a:lnTo>
                        <a:pt x="1618" y="962"/>
                      </a:lnTo>
                      <a:lnTo>
                        <a:pt x="1620" y="962"/>
                      </a:lnTo>
                      <a:lnTo>
                        <a:pt x="1622" y="962"/>
                      </a:lnTo>
                      <a:lnTo>
                        <a:pt x="1626" y="958"/>
                      </a:lnTo>
                      <a:lnTo>
                        <a:pt x="1624" y="952"/>
                      </a:lnTo>
                      <a:lnTo>
                        <a:pt x="1614" y="938"/>
                      </a:lnTo>
                      <a:lnTo>
                        <a:pt x="1596" y="918"/>
                      </a:lnTo>
                      <a:lnTo>
                        <a:pt x="1566" y="890"/>
                      </a:lnTo>
                      <a:lnTo>
                        <a:pt x="1520" y="850"/>
                      </a:lnTo>
                      <a:lnTo>
                        <a:pt x="1520" y="850"/>
                      </a:lnTo>
                      <a:lnTo>
                        <a:pt x="1496" y="832"/>
                      </a:lnTo>
                      <a:lnTo>
                        <a:pt x="1470" y="814"/>
                      </a:lnTo>
                      <a:lnTo>
                        <a:pt x="1440" y="796"/>
                      </a:lnTo>
                      <a:lnTo>
                        <a:pt x="1410" y="780"/>
                      </a:lnTo>
                      <a:lnTo>
                        <a:pt x="1412" y="778"/>
                      </a:lnTo>
                      <a:lnTo>
                        <a:pt x="1454" y="772"/>
                      </a:lnTo>
                      <a:lnTo>
                        <a:pt x="1522" y="768"/>
                      </a:lnTo>
                      <a:lnTo>
                        <a:pt x="1570" y="768"/>
                      </a:lnTo>
                      <a:lnTo>
                        <a:pt x="1624" y="768"/>
                      </a:lnTo>
                      <a:lnTo>
                        <a:pt x="1674" y="760"/>
                      </a:lnTo>
                      <a:lnTo>
                        <a:pt x="1674" y="760"/>
                      </a:lnTo>
                      <a:lnTo>
                        <a:pt x="1694" y="752"/>
                      </a:lnTo>
                      <a:lnTo>
                        <a:pt x="1710" y="744"/>
                      </a:lnTo>
                      <a:lnTo>
                        <a:pt x="1718" y="740"/>
                      </a:lnTo>
                      <a:lnTo>
                        <a:pt x="1722" y="734"/>
                      </a:lnTo>
                      <a:lnTo>
                        <a:pt x="1722" y="734"/>
                      </a:lnTo>
                      <a:lnTo>
                        <a:pt x="1734" y="712"/>
                      </a:lnTo>
                      <a:lnTo>
                        <a:pt x="1744" y="698"/>
                      </a:lnTo>
                      <a:lnTo>
                        <a:pt x="1760" y="678"/>
                      </a:lnTo>
                      <a:lnTo>
                        <a:pt x="1760" y="678"/>
                      </a:lnTo>
                      <a:lnTo>
                        <a:pt x="1774" y="656"/>
                      </a:lnTo>
                      <a:lnTo>
                        <a:pt x="1782" y="642"/>
                      </a:lnTo>
                      <a:lnTo>
                        <a:pt x="1786" y="632"/>
                      </a:lnTo>
                      <a:lnTo>
                        <a:pt x="1788" y="628"/>
                      </a:lnTo>
                      <a:lnTo>
                        <a:pt x="1788" y="628"/>
                      </a:lnTo>
                      <a:lnTo>
                        <a:pt x="1792" y="612"/>
                      </a:lnTo>
                      <a:lnTo>
                        <a:pt x="1796" y="598"/>
                      </a:lnTo>
                      <a:lnTo>
                        <a:pt x="1798" y="594"/>
                      </a:lnTo>
                      <a:lnTo>
                        <a:pt x="1802" y="590"/>
                      </a:lnTo>
                      <a:lnTo>
                        <a:pt x="1802" y="590"/>
                      </a:lnTo>
                      <a:lnTo>
                        <a:pt x="1806" y="586"/>
                      </a:lnTo>
                      <a:lnTo>
                        <a:pt x="1810" y="580"/>
                      </a:lnTo>
                      <a:lnTo>
                        <a:pt x="1820" y="562"/>
                      </a:lnTo>
                      <a:lnTo>
                        <a:pt x="1824" y="552"/>
                      </a:lnTo>
                      <a:lnTo>
                        <a:pt x="1826" y="542"/>
                      </a:lnTo>
                      <a:lnTo>
                        <a:pt x="1826" y="532"/>
                      </a:lnTo>
                      <a:lnTo>
                        <a:pt x="1822" y="526"/>
                      </a:lnTo>
                      <a:lnTo>
                        <a:pt x="1822" y="526"/>
                      </a:lnTo>
                      <a:lnTo>
                        <a:pt x="1820" y="518"/>
                      </a:lnTo>
                      <a:lnTo>
                        <a:pt x="1820" y="512"/>
                      </a:lnTo>
                      <a:lnTo>
                        <a:pt x="1820" y="506"/>
                      </a:lnTo>
                      <a:lnTo>
                        <a:pt x="1824" y="498"/>
                      </a:lnTo>
                      <a:lnTo>
                        <a:pt x="1828" y="488"/>
                      </a:lnTo>
                      <a:lnTo>
                        <a:pt x="1832" y="484"/>
                      </a:lnTo>
                      <a:lnTo>
                        <a:pt x="1832" y="484"/>
                      </a:lnTo>
                      <a:lnTo>
                        <a:pt x="1842" y="474"/>
                      </a:lnTo>
                      <a:lnTo>
                        <a:pt x="1850" y="466"/>
                      </a:lnTo>
                      <a:lnTo>
                        <a:pt x="1850" y="462"/>
                      </a:lnTo>
                      <a:lnTo>
                        <a:pt x="1848" y="458"/>
                      </a:lnTo>
                      <a:lnTo>
                        <a:pt x="1848" y="458"/>
                      </a:lnTo>
                      <a:lnTo>
                        <a:pt x="1846" y="452"/>
                      </a:lnTo>
                      <a:lnTo>
                        <a:pt x="1846" y="446"/>
                      </a:lnTo>
                      <a:lnTo>
                        <a:pt x="1848" y="428"/>
                      </a:lnTo>
                      <a:lnTo>
                        <a:pt x="1852" y="404"/>
                      </a:lnTo>
                      <a:lnTo>
                        <a:pt x="1852" y="404"/>
                      </a:lnTo>
                      <a:lnTo>
                        <a:pt x="1868" y="384"/>
                      </a:lnTo>
                      <a:lnTo>
                        <a:pt x="1880" y="370"/>
                      </a:lnTo>
                      <a:lnTo>
                        <a:pt x="1882" y="364"/>
                      </a:lnTo>
                      <a:lnTo>
                        <a:pt x="1884" y="358"/>
                      </a:lnTo>
                      <a:lnTo>
                        <a:pt x="1884" y="358"/>
                      </a:lnTo>
                      <a:lnTo>
                        <a:pt x="1888" y="348"/>
                      </a:lnTo>
                      <a:lnTo>
                        <a:pt x="1896" y="332"/>
                      </a:lnTo>
                      <a:lnTo>
                        <a:pt x="1910" y="318"/>
                      </a:lnTo>
                      <a:lnTo>
                        <a:pt x="1916" y="312"/>
                      </a:lnTo>
                      <a:lnTo>
                        <a:pt x="1924" y="308"/>
                      </a:lnTo>
                      <a:lnTo>
                        <a:pt x="1924" y="308"/>
                      </a:lnTo>
                      <a:lnTo>
                        <a:pt x="1930" y="302"/>
                      </a:lnTo>
                      <a:lnTo>
                        <a:pt x="1936" y="298"/>
                      </a:lnTo>
                      <a:lnTo>
                        <a:pt x="1946" y="286"/>
                      </a:lnTo>
                      <a:lnTo>
                        <a:pt x="1956" y="272"/>
                      </a:lnTo>
                      <a:lnTo>
                        <a:pt x="1956" y="272"/>
                      </a:lnTo>
                      <a:lnTo>
                        <a:pt x="1960" y="258"/>
                      </a:lnTo>
                      <a:lnTo>
                        <a:pt x="1966" y="246"/>
                      </a:lnTo>
                      <a:lnTo>
                        <a:pt x="1970" y="242"/>
                      </a:lnTo>
                      <a:lnTo>
                        <a:pt x="1974" y="240"/>
                      </a:lnTo>
                      <a:lnTo>
                        <a:pt x="1974" y="240"/>
                      </a:lnTo>
                      <a:lnTo>
                        <a:pt x="1980" y="236"/>
                      </a:lnTo>
                      <a:lnTo>
                        <a:pt x="1984" y="232"/>
                      </a:lnTo>
                      <a:lnTo>
                        <a:pt x="1994" y="218"/>
                      </a:lnTo>
                      <a:lnTo>
                        <a:pt x="2006" y="202"/>
                      </a:lnTo>
                      <a:lnTo>
                        <a:pt x="2028" y="156"/>
                      </a:lnTo>
                      <a:lnTo>
                        <a:pt x="2038" y="114"/>
                      </a:lnTo>
                      <a:lnTo>
                        <a:pt x="2036" y="78"/>
                      </a:lnTo>
                      <a:close/>
                      <a:moveTo>
                        <a:pt x="1014" y="582"/>
                      </a:moveTo>
                      <a:lnTo>
                        <a:pt x="1014" y="584"/>
                      </a:lnTo>
                      <a:lnTo>
                        <a:pt x="1014" y="582"/>
                      </a:lnTo>
                      <a:lnTo>
                        <a:pt x="1014" y="582"/>
                      </a:lnTo>
                      <a:lnTo>
                        <a:pt x="1014" y="582"/>
                      </a:lnTo>
                      <a:close/>
                    </a:path>
                  </a:pathLst>
                </a:custGeom>
                <a:grpFill/>
                <a:ln w="9525">
                  <a:noFill/>
                  <a:round/>
                  <a:headEnd/>
                  <a:tailEnd/>
                </a:ln>
                <a:effectLst>
                  <a:glow rad="190500">
                    <a:schemeClr val="bg2">
                      <a:lumMod val="60000"/>
                      <a:lumOff val="40000"/>
                      <a:alpha val="11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228" name="Group 177"/>
              <p:cNvGrpSpPr>
                <a:grpSpLocks noChangeAspect="1"/>
              </p:cNvGrpSpPr>
              <p:nvPr/>
            </p:nvGrpSpPr>
            <p:grpSpPr>
              <a:xfrm rot="2429339">
                <a:off x="7324516" y="3846323"/>
                <a:ext cx="1472288" cy="1142999"/>
                <a:chOff x="381000" y="3581400"/>
                <a:chExt cx="3435350" cy="2667000"/>
              </a:xfrm>
              <a:solidFill>
                <a:schemeClr val="bg2">
                  <a:lumMod val="60000"/>
                  <a:lumOff val="40000"/>
                  <a:alpha val="1000"/>
                </a:schemeClr>
              </a:solidFill>
            </p:grpSpPr>
            <p:sp>
              <p:nvSpPr>
                <p:cNvPr id="234" name="Freeform 72"/>
                <p:cNvSpPr>
                  <a:spLocks/>
                </p:cNvSpPr>
                <p:nvPr/>
              </p:nvSpPr>
              <p:spPr bwMode="auto">
                <a:xfrm>
                  <a:off x="1644650" y="4162425"/>
                  <a:ext cx="441325" cy="657225"/>
                </a:xfrm>
                <a:custGeom>
                  <a:avLst/>
                  <a:gdLst/>
                  <a:ahLst/>
                  <a:cxnLst>
                    <a:cxn ang="0">
                      <a:pos x="276" y="414"/>
                    </a:cxn>
                    <a:cxn ang="0">
                      <a:pos x="276" y="414"/>
                    </a:cxn>
                    <a:cxn ang="0">
                      <a:pos x="278" y="414"/>
                    </a:cxn>
                    <a:cxn ang="0">
                      <a:pos x="278" y="412"/>
                    </a:cxn>
                    <a:cxn ang="0">
                      <a:pos x="278" y="412"/>
                    </a:cxn>
                    <a:cxn ang="0">
                      <a:pos x="270" y="396"/>
                    </a:cxn>
                    <a:cxn ang="0">
                      <a:pos x="54" y="60"/>
                    </a:cxn>
                    <a:cxn ang="0">
                      <a:pos x="54" y="60"/>
                    </a:cxn>
                    <a:cxn ang="0">
                      <a:pos x="38" y="32"/>
                    </a:cxn>
                    <a:cxn ang="0">
                      <a:pos x="36" y="28"/>
                    </a:cxn>
                    <a:cxn ang="0">
                      <a:pos x="36" y="28"/>
                    </a:cxn>
                    <a:cxn ang="0">
                      <a:pos x="26" y="14"/>
                    </a:cxn>
                    <a:cxn ang="0">
                      <a:pos x="14" y="4"/>
                    </a:cxn>
                    <a:cxn ang="0">
                      <a:pos x="10" y="2"/>
                    </a:cxn>
                    <a:cxn ang="0">
                      <a:pos x="10" y="2"/>
                    </a:cxn>
                    <a:cxn ang="0">
                      <a:pos x="6" y="0"/>
                    </a:cxn>
                    <a:cxn ang="0">
                      <a:pos x="2" y="0"/>
                    </a:cxn>
                    <a:cxn ang="0">
                      <a:pos x="0" y="2"/>
                    </a:cxn>
                    <a:cxn ang="0">
                      <a:pos x="0" y="6"/>
                    </a:cxn>
                    <a:cxn ang="0">
                      <a:pos x="0" y="6"/>
                    </a:cxn>
                    <a:cxn ang="0">
                      <a:pos x="4" y="18"/>
                    </a:cxn>
                    <a:cxn ang="0">
                      <a:pos x="12" y="28"/>
                    </a:cxn>
                    <a:cxn ang="0">
                      <a:pos x="12" y="28"/>
                    </a:cxn>
                    <a:cxn ang="0">
                      <a:pos x="22" y="36"/>
                    </a:cxn>
                    <a:cxn ang="0">
                      <a:pos x="30" y="48"/>
                    </a:cxn>
                    <a:cxn ang="0">
                      <a:pos x="264" y="402"/>
                    </a:cxn>
                    <a:cxn ang="0">
                      <a:pos x="264" y="402"/>
                    </a:cxn>
                    <a:cxn ang="0">
                      <a:pos x="270" y="410"/>
                    </a:cxn>
                    <a:cxn ang="0">
                      <a:pos x="276" y="414"/>
                    </a:cxn>
                    <a:cxn ang="0">
                      <a:pos x="276" y="414"/>
                    </a:cxn>
                  </a:cxnLst>
                  <a:rect l="0" t="0" r="r" b="b"/>
                  <a:pathLst>
                    <a:path w="278" h="414">
                      <a:moveTo>
                        <a:pt x="276" y="414"/>
                      </a:moveTo>
                      <a:lnTo>
                        <a:pt x="276" y="414"/>
                      </a:lnTo>
                      <a:lnTo>
                        <a:pt x="278" y="414"/>
                      </a:lnTo>
                      <a:lnTo>
                        <a:pt x="278" y="412"/>
                      </a:lnTo>
                      <a:lnTo>
                        <a:pt x="278" y="412"/>
                      </a:lnTo>
                      <a:lnTo>
                        <a:pt x="270" y="396"/>
                      </a:lnTo>
                      <a:lnTo>
                        <a:pt x="54" y="60"/>
                      </a:lnTo>
                      <a:lnTo>
                        <a:pt x="54" y="60"/>
                      </a:lnTo>
                      <a:lnTo>
                        <a:pt x="38" y="32"/>
                      </a:lnTo>
                      <a:lnTo>
                        <a:pt x="36" y="28"/>
                      </a:lnTo>
                      <a:lnTo>
                        <a:pt x="36" y="28"/>
                      </a:lnTo>
                      <a:lnTo>
                        <a:pt x="26" y="14"/>
                      </a:lnTo>
                      <a:lnTo>
                        <a:pt x="14" y="4"/>
                      </a:lnTo>
                      <a:lnTo>
                        <a:pt x="10" y="2"/>
                      </a:lnTo>
                      <a:lnTo>
                        <a:pt x="10" y="2"/>
                      </a:lnTo>
                      <a:lnTo>
                        <a:pt x="6" y="0"/>
                      </a:lnTo>
                      <a:lnTo>
                        <a:pt x="2" y="0"/>
                      </a:lnTo>
                      <a:lnTo>
                        <a:pt x="0" y="2"/>
                      </a:lnTo>
                      <a:lnTo>
                        <a:pt x="0" y="6"/>
                      </a:lnTo>
                      <a:lnTo>
                        <a:pt x="0" y="6"/>
                      </a:lnTo>
                      <a:lnTo>
                        <a:pt x="4" y="18"/>
                      </a:lnTo>
                      <a:lnTo>
                        <a:pt x="12" y="28"/>
                      </a:lnTo>
                      <a:lnTo>
                        <a:pt x="12" y="28"/>
                      </a:lnTo>
                      <a:lnTo>
                        <a:pt x="22" y="36"/>
                      </a:lnTo>
                      <a:lnTo>
                        <a:pt x="30" y="48"/>
                      </a:lnTo>
                      <a:lnTo>
                        <a:pt x="264" y="402"/>
                      </a:lnTo>
                      <a:lnTo>
                        <a:pt x="264" y="402"/>
                      </a:lnTo>
                      <a:lnTo>
                        <a:pt x="270" y="410"/>
                      </a:lnTo>
                      <a:lnTo>
                        <a:pt x="276" y="414"/>
                      </a:lnTo>
                      <a:lnTo>
                        <a:pt x="276"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3"/>
                <p:cNvSpPr>
                  <a:spLocks/>
                </p:cNvSpPr>
                <p:nvPr/>
              </p:nvSpPr>
              <p:spPr bwMode="auto">
                <a:xfrm>
                  <a:off x="2089150" y="4835525"/>
                  <a:ext cx="1588" cy="3175"/>
                </a:xfrm>
                <a:custGeom>
                  <a:avLst/>
                  <a:gdLst/>
                  <a:ahLst/>
                  <a:cxnLst>
                    <a:cxn ang="0">
                      <a:pos x="0" y="0"/>
                    </a:cxn>
                    <a:cxn ang="0">
                      <a:pos x="0" y="0"/>
                    </a:cxn>
                    <a:cxn ang="0">
                      <a:pos x="0" y="2"/>
                    </a:cxn>
                    <a:cxn ang="0">
                      <a:pos x="0" y="2"/>
                    </a:cxn>
                    <a:cxn ang="0">
                      <a:pos x="0" y="0"/>
                    </a:cxn>
                    <a:cxn ang="0">
                      <a:pos x="0" y="0"/>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4"/>
                <p:cNvSpPr>
                  <a:spLocks/>
                </p:cNvSpPr>
                <p:nvPr/>
              </p:nvSpPr>
              <p:spPr bwMode="auto">
                <a:xfrm>
                  <a:off x="2117725" y="4162425"/>
                  <a:ext cx="444500" cy="657225"/>
                </a:xfrm>
                <a:custGeom>
                  <a:avLst/>
                  <a:gdLst/>
                  <a:ahLst/>
                  <a:cxnLst>
                    <a:cxn ang="0">
                      <a:pos x="4" y="414"/>
                    </a:cxn>
                    <a:cxn ang="0">
                      <a:pos x="4" y="414"/>
                    </a:cxn>
                    <a:cxn ang="0">
                      <a:pos x="8" y="410"/>
                    </a:cxn>
                    <a:cxn ang="0">
                      <a:pos x="16" y="402"/>
                    </a:cxn>
                    <a:cxn ang="0">
                      <a:pos x="248" y="48"/>
                    </a:cxn>
                    <a:cxn ang="0">
                      <a:pos x="248" y="48"/>
                    </a:cxn>
                    <a:cxn ang="0">
                      <a:pos x="258" y="36"/>
                    </a:cxn>
                    <a:cxn ang="0">
                      <a:pos x="266" y="28"/>
                    </a:cxn>
                    <a:cxn ang="0">
                      <a:pos x="266" y="28"/>
                    </a:cxn>
                    <a:cxn ang="0">
                      <a:pos x="274" y="18"/>
                    </a:cxn>
                    <a:cxn ang="0">
                      <a:pos x="280" y="6"/>
                    </a:cxn>
                    <a:cxn ang="0">
                      <a:pos x="280" y="6"/>
                    </a:cxn>
                    <a:cxn ang="0">
                      <a:pos x="280" y="2"/>
                    </a:cxn>
                    <a:cxn ang="0">
                      <a:pos x="278" y="0"/>
                    </a:cxn>
                    <a:cxn ang="0">
                      <a:pos x="274" y="0"/>
                    </a:cxn>
                    <a:cxn ang="0">
                      <a:pos x="268" y="2"/>
                    </a:cxn>
                    <a:cxn ang="0">
                      <a:pos x="266" y="4"/>
                    </a:cxn>
                    <a:cxn ang="0">
                      <a:pos x="266" y="4"/>
                    </a:cxn>
                    <a:cxn ang="0">
                      <a:pos x="254" y="14"/>
                    </a:cxn>
                    <a:cxn ang="0">
                      <a:pos x="244" y="28"/>
                    </a:cxn>
                    <a:cxn ang="0">
                      <a:pos x="240" y="32"/>
                    </a:cxn>
                    <a:cxn ang="0">
                      <a:pos x="240" y="32"/>
                    </a:cxn>
                    <a:cxn ang="0">
                      <a:pos x="224" y="60"/>
                    </a:cxn>
                    <a:cxn ang="0">
                      <a:pos x="10" y="396"/>
                    </a:cxn>
                    <a:cxn ang="0">
                      <a:pos x="10" y="396"/>
                    </a:cxn>
                    <a:cxn ang="0">
                      <a:pos x="0" y="412"/>
                    </a:cxn>
                    <a:cxn ang="0">
                      <a:pos x="0" y="412"/>
                    </a:cxn>
                    <a:cxn ang="0">
                      <a:pos x="0" y="414"/>
                    </a:cxn>
                    <a:cxn ang="0">
                      <a:pos x="0" y="414"/>
                    </a:cxn>
                    <a:cxn ang="0">
                      <a:pos x="4" y="414"/>
                    </a:cxn>
                    <a:cxn ang="0">
                      <a:pos x="4" y="414"/>
                    </a:cxn>
                  </a:cxnLst>
                  <a:rect l="0" t="0" r="r" b="b"/>
                  <a:pathLst>
                    <a:path w="280" h="414">
                      <a:moveTo>
                        <a:pt x="4" y="414"/>
                      </a:moveTo>
                      <a:lnTo>
                        <a:pt x="4" y="414"/>
                      </a:lnTo>
                      <a:lnTo>
                        <a:pt x="8" y="410"/>
                      </a:lnTo>
                      <a:lnTo>
                        <a:pt x="16" y="402"/>
                      </a:lnTo>
                      <a:lnTo>
                        <a:pt x="248" y="48"/>
                      </a:lnTo>
                      <a:lnTo>
                        <a:pt x="248" y="48"/>
                      </a:lnTo>
                      <a:lnTo>
                        <a:pt x="258" y="36"/>
                      </a:lnTo>
                      <a:lnTo>
                        <a:pt x="266" y="28"/>
                      </a:lnTo>
                      <a:lnTo>
                        <a:pt x="266" y="28"/>
                      </a:lnTo>
                      <a:lnTo>
                        <a:pt x="274" y="18"/>
                      </a:lnTo>
                      <a:lnTo>
                        <a:pt x="280" y="6"/>
                      </a:lnTo>
                      <a:lnTo>
                        <a:pt x="280" y="6"/>
                      </a:lnTo>
                      <a:lnTo>
                        <a:pt x="280" y="2"/>
                      </a:lnTo>
                      <a:lnTo>
                        <a:pt x="278" y="0"/>
                      </a:lnTo>
                      <a:lnTo>
                        <a:pt x="274" y="0"/>
                      </a:lnTo>
                      <a:lnTo>
                        <a:pt x="268" y="2"/>
                      </a:lnTo>
                      <a:lnTo>
                        <a:pt x="266" y="4"/>
                      </a:lnTo>
                      <a:lnTo>
                        <a:pt x="266" y="4"/>
                      </a:lnTo>
                      <a:lnTo>
                        <a:pt x="254" y="14"/>
                      </a:lnTo>
                      <a:lnTo>
                        <a:pt x="244" y="28"/>
                      </a:lnTo>
                      <a:lnTo>
                        <a:pt x="240" y="32"/>
                      </a:lnTo>
                      <a:lnTo>
                        <a:pt x="240" y="32"/>
                      </a:lnTo>
                      <a:lnTo>
                        <a:pt x="224" y="60"/>
                      </a:lnTo>
                      <a:lnTo>
                        <a:pt x="10" y="396"/>
                      </a:lnTo>
                      <a:lnTo>
                        <a:pt x="10" y="396"/>
                      </a:lnTo>
                      <a:lnTo>
                        <a:pt x="0" y="412"/>
                      </a:lnTo>
                      <a:lnTo>
                        <a:pt x="0" y="412"/>
                      </a:lnTo>
                      <a:lnTo>
                        <a:pt x="0" y="414"/>
                      </a:lnTo>
                      <a:lnTo>
                        <a:pt x="0" y="414"/>
                      </a:lnTo>
                      <a:lnTo>
                        <a:pt x="4" y="414"/>
                      </a:lnTo>
                      <a:lnTo>
                        <a:pt x="4"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5"/>
                <p:cNvSpPr>
                  <a:spLocks noEditPoints="1"/>
                </p:cNvSpPr>
                <p:nvPr/>
              </p:nvSpPr>
              <p:spPr bwMode="auto">
                <a:xfrm>
                  <a:off x="381000" y="3581400"/>
                  <a:ext cx="3435350" cy="2667000"/>
                </a:xfrm>
                <a:custGeom>
                  <a:avLst/>
                  <a:gdLst/>
                  <a:ahLst/>
                  <a:cxnLst>
                    <a:cxn ang="0">
                      <a:pos x="2160" y="44"/>
                    </a:cxn>
                    <a:cxn ang="0">
                      <a:pos x="2102" y="6"/>
                    </a:cxn>
                    <a:cxn ang="0">
                      <a:pos x="1752" y="118"/>
                    </a:cxn>
                    <a:cxn ang="0">
                      <a:pos x="1142" y="870"/>
                    </a:cxn>
                    <a:cxn ang="0">
                      <a:pos x="1126" y="832"/>
                    </a:cxn>
                    <a:cxn ang="0">
                      <a:pos x="1126" y="794"/>
                    </a:cxn>
                    <a:cxn ang="0">
                      <a:pos x="1100" y="780"/>
                    </a:cxn>
                    <a:cxn ang="0">
                      <a:pos x="1080" y="778"/>
                    </a:cxn>
                    <a:cxn ang="0">
                      <a:pos x="1068" y="788"/>
                    </a:cxn>
                    <a:cxn ang="0">
                      <a:pos x="1034" y="802"/>
                    </a:cxn>
                    <a:cxn ang="0">
                      <a:pos x="1024" y="846"/>
                    </a:cxn>
                    <a:cxn ang="0">
                      <a:pos x="690" y="370"/>
                    </a:cxn>
                    <a:cxn ang="0">
                      <a:pos x="118" y="0"/>
                    </a:cxn>
                    <a:cxn ang="0">
                      <a:pos x="32" y="18"/>
                    </a:cxn>
                    <a:cxn ang="0">
                      <a:pos x="2" y="64"/>
                    </a:cxn>
                    <a:cxn ang="0">
                      <a:pos x="108" y="686"/>
                    </a:cxn>
                    <a:cxn ang="0">
                      <a:pos x="348" y="952"/>
                    </a:cxn>
                    <a:cxn ang="0">
                      <a:pos x="504" y="1020"/>
                    </a:cxn>
                    <a:cxn ang="0">
                      <a:pos x="346" y="1198"/>
                    </a:cxn>
                    <a:cxn ang="0">
                      <a:pos x="330" y="1284"/>
                    </a:cxn>
                    <a:cxn ang="0">
                      <a:pos x="372" y="1442"/>
                    </a:cxn>
                    <a:cxn ang="0">
                      <a:pos x="406" y="1476"/>
                    </a:cxn>
                    <a:cxn ang="0">
                      <a:pos x="436" y="1500"/>
                    </a:cxn>
                    <a:cxn ang="0">
                      <a:pos x="478" y="1550"/>
                    </a:cxn>
                    <a:cxn ang="0">
                      <a:pos x="516" y="1562"/>
                    </a:cxn>
                    <a:cxn ang="0">
                      <a:pos x="558" y="1608"/>
                    </a:cxn>
                    <a:cxn ang="0">
                      <a:pos x="622" y="1636"/>
                    </a:cxn>
                    <a:cxn ang="0">
                      <a:pos x="708" y="1676"/>
                    </a:cxn>
                    <a:cxn ang="0">
                      <a:pos x="742" y="1660"/>
                    </a:cxn>
                    <a:cxn ang="0">
                      <a:pos x="836" y="1606"/>
                    </a:cxn>
                    <a:cxn ang="0">
                      <a:pos x="892" y="1528"/>
                    </a:cxn>
                    <a:cxn ang="0">
                      <a:pos x="1012" y="1188"/>
                    </a:cxn>
                    <a:cxn ang="0">
                      <a:pos x="1016" y="1342"/>
                    </a:cxn>
                    <a:cxn ang="0">
                      <a:pos x="1018" y="1494"/>
                    </a:cxn>
                    <a:cxn ang="0">
                      <a:pos x="1120" y="1598"/>
                    </a:cxn>
                    <a:cxn ang="0">
                      <a:pos x="1146" y="1430"/>
                    </a:cxn>
                    <a:cxn ang="0">
                      <a:pos x="1128" y="1158"/>
                    </a:cxn>
                    <a:cxn ang="0">
                      <a:pos x="1150" y="1176"/>
                    </a:cxn>
                    <a:cxn ang="0">
                      <a:pos x="1274" y="1528"/>
                    </a:cxn>
                    <a:cxn ang="0">
                      <a:pos x="1370" y="1646"/>
                    </a:cxn>
                    <a:cxn ang="0">
                      <a:pos x="1424" y="1660"/>
                    </a:cxn>
                    <a:cxn ang="0">
                      <a:pos x="1458" y="1676"/>
                    </a:cxn>
                    <a:cxn ang="0">
                      <a:pos x="1544" y="1636"/>
                    </a:cxn>
                    <a:cxn ang="0">
                      <a:pos x="1608" y="1608"/>
                    </a:cxn>
                    <a:cxn ang="0">
                      <a:pos x="1650" y="1562"/>
                    </a:cxn>
                    <a:cxn ang="0">
                      <a:pos x="1688" y="1550"/>
                    </a:cxn>
                    <a:cxn ang="0">
                      <a:pos x="1730" y="1500"/>
                    </a:cxn>
                    <a:cxn ang="0">
                      <a:pos x="1760" y="1476"/>
                    </a:cxn>
                    <a:cxn ang="0">
                      <a:pos x="1794" y="1442"/>
                    </a:cxn>
                    <a:cxn ang="0">
                      <a:pos x="1836" y="1284"/>
                    </a:cxn>
                    <a:cxn ang="0">
                      <a:pos x="1820" y="1198"/>
                    </a:cxn>
                    <a:cxn ang="0">
                      <a:pos x="1662" y="1020"/>
                    </a:cxn>
                    <a:cxn ang="0">
                      <a:pos x="1882" y="942"/>
                    </a:cxn>
                    <a:cxn ang="0">
                      <a:pos x="2086" y="544"/>
                    </a:cxn>
                    <a:cxn ang="0">
                      <a:pos x="1076" y="792"/>
                    </a:cxn>
                  </a:cxnLst>
                  <a:rect l="0" t="0" r="r" b="b"/>
                  <a:pathLst>
                    <a:path w="2164" h="1680">
                      <a:moveTo>
                        <a:pt x="2162" y="70"/>
                      </a:moveTo>
                      <a:lnTo>
                        <a:pt x="2162" y="70"/>
                      </a:lnTo>
                      <a:lnTo>
                        <a:pt x="2164" y="64"/>
                      </a:lnTo>
                      <a:lnTo>
                        <a:pt x="2164" y="60"/>
                      </a:lnTo>
                      <a:lnTo>
                        <a:pt x="2164" y="52"/>
                      </a:lnTo>
                      <a:lnTo>
                        <a:pt x="2160" y="44"/>
                      </a:lnTo>
                      <a:lnTo>
                        <a:pt x="2156" y="36"/>
                      </a:lnTo>
                      <a:lnTo>
                        <a:pt x="2146" y="28"/>
                      </a:lnTo>
                      <a:lnTo>
                        <a:pt x="2134" y="18"/>
                      </a:lnTo>
                      <a:lnTo>
                        <a:pt x="2134" y="18"/>
                      </a:lnTo>
                      <a:lnTo>
                        <a:pt x="2118" y="12"/>
                      </a:lnTo>
                      <a:lnTo>
                        <a:pt x="2102" y="6"/>
                      </a:lnTo>
                      <a:lnTo>
                        <a:pt x="2086" y="4"/>
                      </a:lnTo>
                      <a:lnTo>
                        <a:pt x="2072" y="2"/>
                      </a:lnTo>
                      <a:lnTo>
                        <a:pt x="2048" y="0"/>
                      </a:lnTo>
                      <a:lnTo>
                        <a:pt x="2038" y="0"/>
                      </a:lnTo>
                      <a:lnTo>
                        <a:pt x="1904" y="40"/>
                      </a:lnTo>
                      <a:lnTo>
                        <a:pt x="1752" y="118"/>
                      </a:lnTo>
                      <a:lnTo>
                        <a:pt x="1598" y="244"/>
                      </a:lnTo>
                      <a:lnTo>
                        <a:pt x="1476" y="370"/>
                      </a:lnTo>
                      <a:lnTo>
                        <a:pt x="1312" y="580"/>
                      </a:lnTo>
                      <a:lnTo>
                        <a:pt x="1216" y="732"/>
                      </a:lnTo>
                      <a:lnTo>
                        <a:pt x="1160" y="836"/>
                      </a:lnTo>
                      <a:lnTo>
                        <a:pt x="1142" y="870"/>
                      </a:lnTo>
                      <a:lnTo>
                        <a:pt x="1142" y="870"/>
                      </a:lnTo>
                      <a:lnTo>
                        <a:pt x="1142" y="860"/>
                      </a:lnTo>
                      <a:lnTo>
                        <a:pt x="1142" y="860"/>
                      </a:lnTo>
                      <a:lnTo>
                        <a:pt x="1142" y="856"/>
                      </a:lnTo>
                      <a:lnTo>
                        <a:pt x="1138" y="848"/>
                      </a:lnTo>
                      <a:lnTo>
                        <a:pt x="1126" y="832"/>
                      </a:lnTo>
                      <a:lnTo>
                        <a:pt x="1126" y="832"/>
                      </a:lnTo>
                      <a:lnTo>
                        <a:pt x="1132" y="822"/>
                      </a:lnTo>
                      <a:lnTo>
                        <a:pt x="1134" y="812"/>
                      </a:lnTo>
                      <a:lnTo>
                        <a:pt x="1134" y="812"/>
                      </a:lnTo>
                      <a:lnTo>
                        <a:pt x="1132" y="802"/>
                      </a:lnTo>
                      <a:lnTo>
                        <a:pt x="1126" y="794"/>
                      </a:lnTo>
                      <a:lnTo>
                        <a:pt x="1118" y="788"/>
                      </a:lnTo>
                      <a:lnTo>
                        <a:pt x="1108" y="786"/>
                      </a:lnTo>
                      <a:lnTo>
                        <a:pt x="1108" y="786"/>
                      </a:lnTo>
                      <a:lnTo>
                        <a:pt x="1104" y="786"/>
                      </a:lnTo>
                      <a:lnTo>
                        <a:pt x="1108" y="780"/>
                      </a:lnTo>
                      <a:lnTo>
                        <a:pt x="1100" y="780"/>
                      </a:lnTo>
                      <a:lnTo>
                        <a:pt x="1094" y="780"/>
                      </a:lnTo>
                      <a:lnTo>
                        <a:pt x="1094" y="780"/>
                      </a:lnTo>
                      <a:lnTo>
                        <a:pt x="1086" y="774"/>
                      </a:lnTo>
                      <a:lnTo>
                        <a:pt x="1086" y="776"/>
                      </a:lnTo>
                      <a:lnTo>
                        <a:pt x="1084" y="774"/>
                      </a:lnTo>
                      <a:lnTo>
                        <a:pt x="1080" y="778"/>
                      </a:lnTo>
                      <a:lnTo>
                        <a:pt x="1074" y="776"/>
                      </a:lnTo>
                      <a:lnTo>
                        <a:pt x="1074" y="780"/>
                      </a:lnTo>
                      <a:lnTo>
                        <a:pt x="1068" y="780"/>
                      </a:lnTo>
                      <a:lnTo>
                        <a:pt x="1064" y="780"/>
                      </a:lnTo>
                      <a:lnTo>
                        <a:pt x="1068" y="788"/>
                      </a:lnTo>
                      <a:lnTo>
                        <a:pt x="1068" y="788"/>
                      </a:lnTo>
                      <a:lnTo>
                        <a:pt x="1068" y="788"/>
                      </a:lnTo>
                      <a:lnTo>
                        <a:pt x="1058" y="786"/>
                      </a:lnTo>
                      <a:lnTo>
                        <a:pt x="1058" y="786"/>
                      </a:lnTo>
                      <a:lnTo>
                        <a:pt x="1048" y="788"/>
                      </a:lnTo>
                      <a:lnTo>
                        <a:pt x="1040" y="794"/>
                      </a:lnTo>
                      <a:lnTo>
                        <a:pt x="1034" y="802"/>
                      </a:lnTo>
                      <a:lnTo>
                        <a:pt x="1032" y="812"/>
                      </a:lnTo>
                      <a:lnTo>
                        <a:pt x="1032" y="812"/>
                      </a:lnTo>
                      <a:lnTo>
                        <a:pt x="1034" y="820"/>
                      </a:lnTo>
                      <a:lnTo>
                        <a:pt x="1036" y="828"/>
                      </a:lnTo>
                      <a:lnTo>
                        <a:pt x="1036" y="828"/>
                      </a:lnTo>
                      <a:lnTo>
                        <a:pt x="1024" y="846"/>
                      </a:lnTo>
                      <a:lnTo>
                        <a:pt x="1020" y="854"/>
                      </a:lnTo>
                      <a:lnTo>
                        <a:pt x="1018" y="860"/>
                      </a:lnTo>
                      <a:lnTo>
                        <a:pt x="1006" y="836"/>
                      </a:lnTo>
                      <a:lnTo>
                        <a:pt x="950" y="732"/>
                      </a:lnTo>
                      <a:lnTo>
                        <a:pt x="854" y="580"/>
                      </a:lnTo>
                      <a:lnTo>
                        <a:pt x="690" y="370"/>
                      </a:lnTo>
                      <a:lnTo>
                        <a:pt x="568" y="244"/>
                      </a:lnTo>
                      <a:lnTo>
                        <a:pt x="412" y="118"/>
                      </a:lnTo>
                      <a:lnTo>
                        <a:pt x="262" y="40"/>
                      </a:lnTo>
                      <a:lnTo>
                        <a:pt x="128" y="0"/>
                      </a:lnTo>
                      <a:lnTo>
                        <a:pt x="128" y="0"/>
                      </a:lnTo>
                      <a:lnTo>
                        <a:pt x="118" y="0"/>
                      </a:lnTo>
                      <a:lnTo>
                        <a:pt x="94" y="2"/>
                      </a:lnTo>
                      <a:lnTo>
                        <a:pt x="80" y="4"/>
                      </a:lnTo>
                      <a:lnTo>
                        <a:pt x="64" y="6"/>
                      </a:lnTo>
                      <a:lnTo>
                        <a:pt x="48" y="12"/>
                      </a:lnTo>
                      <a:lnTo>
                        <a:pt x="32" y="18"/>
                      </a:lnTo>
                      <a:lnTo>
                        <a:pt x="32" y="18"/>
                      </a:lnTo>
                      <a:lnTo>
                        <a:pt x="20" y="28"/>
                      </a:lnTo>
                      <a:lnTo>
                        <a:pt x="10" y="36"/>
                      </a:lnTo>
                      <a:lnTo>
                        <a:pt x="6" y="44"/>
                      </a:lnTo>
                      <a:lnTo>
                        <a:pt x="2" y="52"/>
                      </a:lnTo>
                      <a:lnTo>
                        <a:pt x="2" y="60"/>
                      </a:lnTo>
                      <a:lnTo>
                        <a:pt x="2" y="64"/>
                      </a:lnTo>
                      <a:lnTo>
                        <a:pt x="4" y="70"/>
                      </a:lnTo>
                      <a:lnTo>
                        <a:pt x="0" y="114"/>
                      </a:lnTo>
                      <a:lnTo>
                        <a:pt x="12" y="226"/>
                      </a:lnTo>
                      <a:lnTo>
                        <a:pt x="58" y="452"/>
                      </a:lnTo>
                      <a:lnTo>
                        <a:pt x="80" y="544"/>
                      </a:lnTo>
                      <a:lnTo>
                        <a:pt x="108" y="686"/>
                      </a:lnTo>
                      <a:lnTo>
                        <a:pt x="122" y="734"/>
                      </a:lnTo>
                      <a:lnTo>
                        <a:pt x="154" y="810"/>
                      </a:lnTo>
                      <a:lnTo>
                        <a:pt x="196" y="876"/>
                      </a:lnTo>
                      <a:lnTo>
                        <a:pt x="240" y="918"/>
                      </a:lnTo>
                      <a:lnTo>
                        <a:pt x="284" y="942"/>
                      </a:lnTo>
                      <a:lnTo>
                        <a:pt x="348" y="952"/>
                      </a:lnTo>
                      <a:lnTo>
                        <a:pt x="410" y="960"/>
                      </a:lnTo>
                      <a:lnTo>
                        <a:pt x="622" y="978"/>
                      </a:lnTo>
                      <a:lnTo>
                        <a:pt x="622" y="978"/>
                      </a:lnTo>
                      <a:lnTo>
                        <a:pt x="580" y="992"/>
                      </a:lnTo>
                      <a:lnTo>
                        <a:pt x="538" y="1006"/>
                      </a:lnTo>
                      <a:lnTo>
                        <a:pt x="504" y="1020"/>
                      </a:lnTo>
                      <a:lnTo>
                        <a:pt x="486" y="1028"/>
                      </a:lnTo>
                      <a:lnTo>
                        <a:pt x="486" y="1028"/>
                      </a:lnTo>
                      <a:lnTo>
                        <a:pt x="444" y="1066"/>
                      </a:lnTo>
                      <a:lnTo>
                        <a:pt x="410" y="1098"/>
                      </a:lnTo>
                      <a:lnTo>
                        <a:pt x="346" y="1198"/>
                      </a:lnTo>
                      <a:lnTo>
                        <a:pt x="346" y="1198"/>
                      </a:lnTo>
                      <a:lnTo>
                        <a:pt x="338" y="1222"/>
                      </a:lnTo>
                      <a:lnTo>
                        <a:pt x="330" y="1242"/>
                      </a:lnTo>
                      <a:lnTo>
                        <a:pt x="326" y="1256"/>
                      </a:lnTo>
                      <a:lnTo>
                        <a:pt x="326" y="1256"/>
                      </a:lnTo>
                      <a:lnTo>
                        <a:pt x="326" y="1270"/>
                      </a:lnTo>
                      <a:lnTo>
                        <a:pt x="330" y="1284"/>
                      </a:lnTo>
                      <a:lnTo>
                        <a:pt x="334" y="1302"/>
                      </a:lnTo>
                      <a:lnTo>
                        <a:pt x="334" y="1346"/>
                      </a:lnTo>
                      <a:lnTo>
                        <a:pt x="358" y="1386"/>
                      </a:lnTo>
                      <a:lnTo>
                        <a:pt x="370" y="1438"/>
                      </a:lnTo>
                      <a:lnTo>
                        <a:pt x="370" y="1438"/>
                      </a:lnTo>
                      <a:lnTo>
                        <a:pt x="372" y="1442"/>
                      </a:lnTo>
                      <a:lnTo>
                        <a:pt x="376" y="1454"/>
                      </a:lnTo>
                      <a:lnTo>
                        <a:pt x="380" y="1460"/>
                      </a:lnTo>
                      <a:lnTo>
                        <a:pt x="386" y="1466"/>
                      </a:lnTo>
                      <a:lnTo>
                        <a:pt x="396" y="1472"/>
                      </a:lnTo>
                      <a:lnTo>
                        <a:pt x="406" y="1476"/>
                      </a:lnTo>
                      <a:lnTo>
                        <a:pt x="406" y="1476"/>
                      </a:lnTo>
                      <a:lnTo>
                        <a:pt x="418" y="1480"/>
                      </a:lnTo>
                      <a:lnTo>
                        <a:pt x="424" y="1484"/>
                      </a:lnTo>
                      <a:lnTo>
                        <a:pt x="430" y="1488"/>
                      </a:lnTo>
                      <a:lnTo>
                        <a:pt x="434" y="1492"/>
                      </a:lnTo>
                      <a:lnTo>
                        <a:pt x="436" y="1498"/>
                      </a:lnTo>
                      <a:lnTo>
                        <a:pt x="436" y="1500"/>
                      </a:lnTo>
                      <a:lnTo>
                        <a:pt x="436" y="1500"/>
                      </a:lnTo>
                      <a:lnTo>
                        <a:pt x="444" y="1514"/>
                      </a:lnTo>
                      <a:lnTo>
                        <a:pt x="458" y="1534"/>
                      </a:lnTo>
                      <a:lnTo>
                        <a:pt x="458" y="1534"/>
                      </a:lnTo>
                      <a:lnTo>
                        <a:pt x="466" y="1540"/>
                      </a:lnTo>
                      <a:lnTo>
                        <a:pt x="478" y="1550"/>
                      </a:lnTo>
                      <a:lnTo>
                        <a:pt x="490" y="1556"/>
                      </a:lnTo>
                      <a:lnTo>
                        <a:pt x="498" y="1558"/>
                      </a:lnTo>
                      <a:lnTo>
                        <a:pt x="504" y="1558"/>
                      </a:lnTo>
                      <a:lnTo>
                        <a:pt x="504" y="1558"/>
                      </a:lnTo>
                      <a:lnTo>
                        <a:pt x="510" y="1558"/>
                      </a:lnTo>
                      <a:lnTo>
                        <a:pt x="516" y="1562"/>
                      </a:lnTo>
                      <a:lnTo>
                        <a:pt x="528" y="1572"/>
                      </a:lnTo>
                      <a:lnTo>
                        <a:pt x="536" y="1582"/>
                      </a:lnTo>
                      <a:lnTo>
                        <a:pt x="540" y="1588"/>
                      </a:lnTo>
                      <a:lnTo>
                        <a:pt x="540" y="1588"/>
                      </a:lnTo>
                      <a:lnTo>
                        <a:pt x="548" y="1598"/>
                      </a:lnTo>
                      <a:lnTo>
                        <a:pt x="558" y="1608"/>
                      </a:lnTo>
                      <a:lnTo>
                        <a:pt x="564" y="1612"/>
                      </a:lnTo>
                      <a:lnTo>
                        <a:pt x="570" y="1614"/>
                      </a:lnTo>
                      <a:lnTo>
                        <a:pt x="570" y="1614"/>
                      </a:lnTo>
                      <a:lnTo>
                        <a:pt x="586" y="1618"/>
                      </a:lnTo>
                      <a:lnTo>
                        <a:pt x="602" y="1626"/>
                      </a:lnTo>
                      <a:lnTo>
                        <a:pt x="622" y="1636"/>
                      </a:lnTo>
                      <a:lnTo>
                        <a:pt x="648" y="1656"/>
                      </a:lnTo>
                      <a:lnTo>
                        <a:pt x="676" y="1678"/>
                      </a:lnTo>
                      <a:lnTo>
                        <a:pt x="676" y="1678"/>
                      </a:lnTo>
                      <a:lnTo>
                        <a:pt x="682" y="1678"/>
                      </a:lnTo>
                      <a:lnTo>
                        <a:pt x="694" y="1680"/>
                      </a:lnTo>
                      <a:lnTo>
                        <a:pt x="708" y="1676"/>
                      </a:lnTo>
                      <a:lnTo>
                        <a:pt x="716" y="1674"/>
                      </a:lnTo>
                      <a:lnTo>
                        <a:pt x="724" y="1670"/>
                      </a:lnTo>
                      <a:lnTo>
                        <a:pt x="724" y="1670"/>
                      </a:lnTo>
                      <a:lnTo>
                        <a:pt x="730" y="1664"/>
                      </a:lnTo>
                      <a:lnTo>
                        <a:pt x="736" y="1662"/>
                      </a:lnTo>
                      <a:lnTo>
                        <a:pt x="742" y="1660"/>
                      </a:lnTo>
                      <a:lnTo>
                        <a:pt x="746" y="1660"/>
                      </a:lnTo>
                      <a:lnTo>
                        <a:pt x="754" y="1664"/>
                      </a:lnTo>
                      <a:lnTo>
                        <a:pt x="756" y="1664"/>
                      </a:lnTo>
                      <a:lnTo>
                        <a:pt x="772" y="1662"/>
                      </a:lnTo>
                      <a:lnTo>
                        <a:pt x="796" y="1646"/>
                      </a:lnTo>
                      <a:lnTo>
                        <a:pt x="836" y="1606"/>
                      </a:lnTo>
                      <a:lnTo>
                        <a:pt x="836" y="1606"/>
                      </a:lnTo>
                      <a:lnTo>
                        <a:pt x="840" y="1602"/>
                      </a:lnTo>
                      <a:lnTo>
                        <a:pt x="852" y="1588"/>
                      </a:lnTo>
                      <a:lnTo>
                        <a:pt x="870" y="1564"/>
                      </a:lnTo>
                      <a:lnTo>
                        <a:pt x="892" y="1528"/>
                      </a:lnTo>
                      <a:lnTo>
                        <a:pt x="892" y="1528"/>
                      </a:lnTo>
                      <a:lnTo>
                        <a:pt x="914" y="1478"/>
                      </a:lnTo>
                      <a:lnTo>
                        <a:pt x="938" y="1424"/>
                      </a:lnTo>
                      <a:lnTo>
                        <a:pt x="964" y="1362"/>
                      </a:lnTo>
                      <a:lnTo>
                        <a:pt x="964" y="1362"/>
                      </a:lnTo>
                      <a:lnTo>
                        <a:pt x="988" y="1268"/>
                      </a:lnTo>
                      <a:lnTo>
                        <a:pt x="1012" y="1188"/>
                      </a:lnTo>
                      <a:lnTo>
                        <a:pt x="1034" y="1116"/>
                      </a:lnTo>
                      <a:lnTo>
                        <a:pt x="1032" y="1158"/>
                      </a:lnTo>
                      <a:lnTo>
                        <a:pt x="1024" y="1232"/>
                      </a:lnTo>
                      <a:lnTo>
                        <a:pt x="1026" y="1256"/>
                      </a:lnTo>
                      <a:lnTo>
                        <a:pt x="1016" y="1290"/>
                      </a:lnTo>
                      <a:lnTo>
                        <a:pt x="1016" y="1342"/>
                      </a:lnTo>
                      <a:lnTo>
                        <a:pt x="1016" y="1356"/>
                      </a:lnTo>
                      <a:lnTo>
                        <a:pt x="1016" y="1430"/>
                      </a:lnTo>
                      <a:lnTo>
                        <a:pt x="1026" y="1436"/>
                      </a:lnTo>
                      <a:lnTo>
                        <a:pt x="1026" y="1446"/>
                      </a:lnTo>
                      <a:lnTo>
                        <a:pt x="1016" y="1458"/>
                      </a:lnTo>
                      <a:lnTo>
                        <a:pt x="1018" y="1494"/>
                      </a:lnTo>
                      <a:lnTo>
                        <a:pt x="1018" y="1552"/>
                      </a:lnTo>
                      <a:lnTo>
                        <a:pt x="1040" y="1598"/>
                      </a:lnTo>
                      <a:lnTo>
                        <a:pt x="1076" y="1628"/>
                      </a:lnTo>
                      <a:lnTo>
                        <a:pt x="1080" y="1596"/>
                      </a:lnTo>
                      <a:lnTo>
                        <a:pt x="1084" y="1628"/>
                      </a:lnTo>
                      <a:lnTo>
                        <a:pt x="1120" y="1598"/>
                      </a:lnTo>
                      <a:lnTo>
                        <a:pt x="1142" y="1552"/>
                      </a:lnTo>
                      <a:lnTo>
                        <a:pt x="1142" y="1494"/>
                      </a:lnTo>
                      <a:lnTo>
                        <a:pt x="1146" y="1458"/>
                      </a:lnTo>
                      <a:lnTo>
                        <a:pt x="1134" y="1446"/>
                      </a:lnTo>
                      <a:lnTo>
                        <a:pt x="1134" y="1436"/>
                      </a:lnTo>
                      <a:lnTo>
                        <a:pt x="1146" y="1430"/>
                      </a:lnTo>
                      <a:lnTo>
                        <a:pt x="1146" y="1356"/>
                      </a:lnTo>
                      <a:lnTo>
                        <a:pt x="1146" y="1342"/>
                      </a:lnTo>
                      <a:lnTo>
                        <a:pt x="1146" y="1290"/>
                      </a:lnTo>
                      <a:lnTo>
                        <a:pt x="1134" y="1256"/>
                      </a:lnTo>
                      <a:lnTo>
                        <a:pt x="1136" y="1232"/>
                      </a:lnTo>
                      <a:lnTo>
                        <a:pt x="1128" y="1158"/>
                      </a:lnTo>
                      <a:lnTo>
                        <a:pt x="1126" y="1116"/>
                      </a:lnTo>
                      <a:lnTo>
                        <a:pt x="1126" y="1116"/>
                      </a:lnTo>
                      <a:lnTo>
                        <a:pt x="1126" y="1106"/>
                      </a:lnTo>
                      <a:lnTo>
                        <a:pt x="1126" y="1106"/>
                      </a:lnTo>
                      <a:lnTo>
                        <a:pt x="1138" y="1136"/>
                      </a:lnTo>
                      <a:lnTo>
                        <a:pt x="1150" y="1176"/>
                      </a:lnTo>
                      <a:lnTo>
                        <a:pt x="1174" y="1260"/>
                      </a:lnTo>
                      <a:lnTo>
                        <a:pt x="1202" y="1362"/>
                      </a:lnTo>
                      <a:lnTo>
                        <a:pt x="1202" y="1362"/>
                      </a:lnTo>
                      <a:lnTo>
                        <a:pt x="1228" y="1424"/>
                      </a:lnTo>
                      <a:lnTo>
                        <a:pt x="1250" y="1478"/>
                      </a:lnTo>
                      <a:lnTo>
                        <a:pt x="1274" y="1528"/>
                      </a:lnTo>
                      <a:lnTo>
                        <a:pt x="1274" y="1528"/>
                      </a:lnTo>
                      <a:lnTo>
                        <a:pt x="1296" y="1564"/>
                      </a:lnTo>
                      <a:lnTo>
                        <a:pt x="1312" y="1588"/>
                      </a:lnTo>
                      <a:lnTo>
                        <a:pt x="1326" y="1602"/>
                      </a:lnTo>
                      <a:lnTo>
                        <a:pt x="1330" y="1606"/>
                      </a:lnTo>
                      <a:lnTo>
                        <a:pt x="1370" y="1646"/>
                      </a:lnTo>
                      <a:lnTo>
                        <a:pt x="1394" y="1662"/>
                      </a:lnTo>
                      <a:lnTo>
                        <a:pt x="1410" y="1664"/>
                      </a:lnTo>
                      <a:lnTo>
                        <a:pt x="1410" y="1664"/>
                      </a:lnTo>
                      <a:lnTo>
                        <a:pt x="1412" y="1664"/>
                      </a:lnTo>
                      <a:lnTo>
                        <a:pt x="1420" y="1660"/>
                      </a:lnTo>
                      <a:lnTo>
                        <a:pt x="1424" y="1660"/>
                      </a:lnTo>
                      <a:lnTo>
                        <a:pt x="1430" y="1662"/>
                      </a:lnTo>
                      <a:lnTo>
                        <a:pt x="1436" y="1664"/>
                      </a:lnTo>
                      <a:lnTo>
                        <a:pt x="1442" y="1670"/>
                      </a:lnTo>
                      <a:lnTo>
                        <a:pt x="1442" y="1670"/>
                      </a:lnTo>
                      <a:lnTo>
                        <a:pt x="1450" y="1674"/>
                      </a:lnTo>
                      <a:lnTo>
                        <a:pt x="1458" y="1676"/>
                      </a:lnTo>
                      <a:lnTo>
                        <a:pt x="1472" y="1680"/>
                      </a:lnTo>
                      <a:lnTo>
                        <a:pt x="1484" y="1678"/>
                      </a:lnTo>
                      <a:lnTo>
                        <a:pt x="1490" y="1678"/>
                      </a:lnTo>
                      <a:lnTo>
                        <a:pt x="1518" y="1656"/>
                      </a:lnTo>
                      <a:lnTo>
                        <a:pt x="1544" y="1636"/>
                      </a:lnTo>
                      <a:lnTo>
                        <a:pt x="1544" y="1636"/>
                      </a:lnTo>
                      <a:lnTo>
                        <a:pt x="1564" y="1626"/>
                      </a:lnTo>
                      <a:lnTo>
                        <a:pt x="1580" y="1618"/>
                      </a:lnTo>
                      <a:lnTo>
                        <a:pt x="1596" y="1614"/>
                      </a:lnTo>
                      <a:lnTo>
                        <a:pt x="1596" y="1614"/>
                      </a:lnTo>
                      <a:lnTo>
                        <a:pt x="1602" y="1612"/>
                      </a:lnTo>
                      <a:lnTo>
                        <a:pt x="1608" y="1608"/>
                      </a:lnTo>
                      <a:lnTo>
                        <a:pt x="1618" y="1598"/>
                      </a:lnTo>
                      <a:lnTo>
                        <a:pt x="1626" y="1588"/>
                      </a:lnTo>
                      <a:lnTo>
                        <a:pt x="1626" y="1588"/>
                      </a:lnTo>
                      <a:lnTo>
                        <a:pt x="1630" y="1582"/>
                      </a:lnTo>
                      <a:lnTo>
                        <a:pt x="1638" y="1572"/>
                      </a:lnTo>
                      <a:lnTo>
                        <a:pt x="1650" y="1562"/>
                      </a:lnTo>
                      <a:lnTo>
                        <a:pt x="1656" y="1558"/>
                      </a:lnTo>
                      <a:lnTo>
                        <a:pt x="1662" y="1558"/>
                      </a:lnTo>
                      <a:lnTo>
                        <a:pt x="1662" y="1558"/>
                      </a:lnTo>
                      <a:lnTo>
                        <a:pt x="1668" y="1558"/>
                      </a:lnTo>
                      <a:lnTo>
                        <a:pt x="1674" y="1556"/>
                      </a:lnTo>
                      <a:lnTo>
                        <a:pt x="1688" y="1550"/>
                      </a:lnTo>
                      <a:lnTo>
                        <a:pt x="1700" y="1540"/>
                      </a:lnTo>
                      <a:lnTo>
                        <a:pt x="1708" y="1534"/>
                      </a:lnTo>
                      <a:lnTo>
                        <a:pt x="1708" y="1534"/>
                      </a:lnTo>
                      <a:lnTo>
                        <a:pt x="1722" y="1514"/>
                      </a:lnTo>
                      <a:lnTo>
                        <a:pt x="1730" y="1500"/>
                      </a:lnTo>
                      <a:lnTo>
                        <a:pt x="1730" y="1500"/>
                      </a:lnTo>
                      <a:lnTo>
                        <a:pt x="1730" y="1498"/>
                      </a:lnTo>
                      <a:lnTo>
                        <a:pt x="1732" y="1492"/>
                      </a:lnTo>
                      <a:lnTo>
                        <a:pt x="1736" y="1488"/>
                      </a:lnTo>
                      <a:lnTo>
                        <a:pt x="1740" y="1484"/>
                      </a:lnTo>
                      <a:lnTo>
                        <a:pt x="1748" y="1480"/>
                      </a:lnTo>
                      <a:lnTo>
                        <a:pt x="1760" y="1476"/>
                      </a:lnTo>
                      <a:lnTo>
                        <a:pt x="1760" y="1476"/>
                      </a:lnTo>
                      <a:lnTo>
                        <a:pt x="1770" y="1472"/>
                      </a:lnTo>
                      <a:lnTo>
                        <a:pt x="1780" y="1466"/>
                      </a:lnTo>
                      <a:lnTo>
                        <a:pt x="1786" y="1460"/>
                      </a:lnTo>
                      <a:lnTo>
                        <a:pt x="1790" y="1454"/>
                      </a:lnTo>
                      <a:lnTo>
                        <a:pt x="1794" y="1442"/>
                      </a:lnTo>
                      <a:lnTo>
                        <a:pt x="1794" y="1438"/>
                      </a:lnTo>
                      <a:lnTo>
                        <a:pt x="1808" y="1386"/>
                      </a:lnTo>
                      <a:lnTo>
                        <a:pt x="1832" y="1346"/>
                      </a:lnTo>
                      <a:lnTo>
                        <a:pt x="1832" y="1302"/>
                      </a:lnTo>
                      <a:lnTo>
                        <a:pt x="1832" y="1302"/>
                      </a:lnTo>
                      <a:lnTo>
                        <a:pt x="1836" y="1284"/>
                      </a:lnTo>
                      <a:lnTo>
                        <a:pt x="1840" y="1270"/>
                      </a:lnTo>
                      <a:lnTo>
                        <a:pt x="1840" y="1256"/>
                      </a:lnTo>
                      <a:lnTo>
                        <a:pt x="1840" y="1256"/>
                      </a:lnTo>
                      <a:lnTo>
                        <a:pt x="1836" y="1242"/>
                      </a:lnTo>
                      <a:lnTo>
                        <a:pt x="1828" y="1222"/>
                      </a:lnTo>
                      <a:lnTo>
                        <a:pt x="1820" y="1198"/>
                      </a:lnTo>
                      <a:lnTo>
                        <a:pt x="1756" y="1098"/>
                      </a:lnTo>
                      <a:lnTo>
                        <a:pt x="1756" y="1098"/>
                      </a:lnTo>
                      <a:lnTo>
                        <a:pt x="1722" y="1066"/>
                      </a:lnTo>
                      <a:lnTo>
                        <a:pt x="1680" y="1028"/>
                      </a:lnTo>
                      <a:lnTo>
                        <a:pt x="1680" y="1028"/>
                      </a:lnTo>
                      <a:lnTo>
                        <a:pt x="1662" y="1020"/>
                      </a:lnTo>
                      <a:lnTo>
                        <a:pt x="1628" y="1006"/>
                      </a:lnTo>
                      <a:lnTo>
                        <a:pt x="1586" y="992"/>
                      </a:lnTo>
                      <a:lnTo>
                        <a:pt x="1544" y="978"/>
                      </a:lnTo>
                      <a:lnTo>
                        <a:pt x="1756" y="960"/>
                      </a:lnTo>
                      <a:lnTo>
                        <a:pt x="1818" y="952"/>
                      </a:lnTo>
                      <a:lnTo>
                        <a:pt x="1882" y="942"/>
                      </a:lnTo>
                      <a:lnTo>
                        <a:pt x="1926" y="918"/>
                      </a:lnTo>
                      <a:lnTo>
                        <a:pt x="1970" y="876"/>
                      </a:lnTo>
                      <a:lnTo>
                        <a:pt x="2012" y="810"/>
                      </a:lnTo>
                      <a:lnTo>
                        <a:pt x="2044" y="734"/>
                      </a:lnTo>
                      <a:lnTo>
                        <a:pt x="2058" y="686"/>
                      </a:lnTo>
                      <a:lnTo>
                        <a:pt x="2086" y="544"/>
                      </a:lnTo>
                      <a:lnTo>
                        <a:pt x="2108" y="452"/>
                      </a:lnTo>
                      <a:lnTo>
                        <a:pt x="2154" y="226"/>
                      </a:lnTo>
                      <a:lnTo>
                        <a:pt x="2164" y="114"/>
                      </a:lnTo>
                      <a:lnTo>
                        <a:pt x="2162" y="70"/>
                      </a:lnTo>
                      <a:close/>
                      <a:moveTo>
                        <a:pt x="1076" y="792"/>
                      </a:moveTo>
                      <a:lnTo>
                        <a:pt x="1076" y="792"/>
                      </a:lnTo>
                      <a:lnTo>
                        <a:pt x="1076" y="790"/>
                      </a:lnTo>
                      <a:lnTo>
                        <a:pt x="1076" y="790"/>
                      </a:lnTo>
                      <a:lnTo>
                        <a:pt x="1076" y="792"/>
                      </a:lnTo>
                      <a:close/>
                    </a:path>
                  </a:pathLst>
                </a:custGeom>
                <a:grpFill/>
                <a:ln w="9525">
                  <a:noFill/>
                  <a:round/>
                  <a:headEnd/>
                  <a:tailEnd/>
                </a:ln>
                <a:effectLst>
                  <a:glow rad="177800">
                    <a:schemeClr val="bg2">
                      <a:lumMod val="60000"/>
                      <a:lumOff val="40000"/>
                      <a:alpha val="11000"/>
                    </a:schemeClr>
                  </a:glow>
                  <a:softEdge rad="25400"/>
                </a:effectLst>
              </p:spPr>
              <p:txBody>
                <a:bodyPr vert="horz" wrap="square" lIns="91440" tIns="45720" rIns="91440" bIns="45720" numCol="1" anchor="t" anchorCtr="0" compatLnSpc="1">
                  <a:prstTxWarp prst="textNoShape">
                    <a:avLst/>
                  </a:prstTxWarp>
                </a:bodyPr>
                <a:lstStyle/>
                <a:p>
                  <a:endParaRPr lang="en-US"/>
                </a:p>
              </p:txBody>
            </p:sp>
          </p:grpSp>
          <p:grpSp>
            <p:nvGrpSpPr>
              <p:cNvPr id="229" name="Group 182"/>
              <p:cNvGrpSpPr>
                <a:grpSpLocks noChangeAspect="1"/>
              </p:cNvGrpSpPr>
              <p:nvPr/>
            </p:nvGrpSpPr>
            <p:grpSpPr>
              <a:xfrm rot="19493664">
                <a:off x="7783359" y="5358489"/>
                <a:ext cx="1188480" cy="974662"/>
                <a:chOff x="381000" y="304800"/>
                <a:chExt cx="3317876" cy="2720975"/>
              </a:xfrm>
              <a:solidFill>
                <a:schemeClr val="bg2">
                  <a:lumMod val="60000"/>
                  <a:lumOff val="40000"/>
                  <a:alpha val="1000"/>
                </a:schemeClr>
              </a:solidFill>
            </p:grpSpPr>
            <p:sp>
              <p:nvSpPr>
                <p:cNvPr id="230" name="Freeform 79"/>
                <p:cNvSpPr>
                  <a:spLocks/>
                </p:cNvSpPr>
                <p:nvPr/>
              </p:nvSpPr>
              <p:spPr bwMode="auto">
                <a:xfrm>
                  <a:off x="1660525" y="654050"/>
                  <a:ext cx="368300" cy="546100"/>
                </a:xfrm>
                <a:custGeom>
                  <a:avLst/>
                  <a:gdLst/>
                  <a:ahLst/>
                  <a:cxnLst>
                    <a:cxn ang="0">
                      <a:pos x="230" y="344"/>
                    </a:cxn>
                    <a:cxn ang="0">
                      <a:pos x="230" y="344"/>
                    </a:cxn>
                    <a:cxn ang="0">
                      <a:pos x="232" y="344"/>
                    </a:cxn>
                    <a:cxn ang="0">
                      <a:pos x="232" y="342"/>
                    </a:cxn>
                    <a:cxn ang="0">
                      <a:pos x="232" y="342"/>
                    </a:cxn>
                    <a:cxn ang="0">
                      <a:pos x="224" y="328"/>
                    </a:cxn>
                    <a:cxn ang="0">
                      <a:pos x="48" y="50"/>
                    </a:cxn>
                    <a:cxn ang="0">
                      <a:pos x="48" y="50"/>
                    </a:cxn>
                    <a:cxn ang="0">
                      <a:pos x="30" y="24"/>
                    </a:cxn>
                    <a:cxn ang="0">
                      <a:pos x="30" y="24"/>
                    </a:cxn>
                    <a:cxn ang="0">
                      <a:pos x="22" y="12"/>
                    </a:cxn>
                    <a:cxn ang="0">
                      <a:pos x="10" y="2"/>
                    </a:cxn>
                    <a:cxn ang="0">
                      <a:pos x="10" y="2"/>
                    </a:cxn>
                    <a:cxn ang="0">
                      <a:pos x="6" y="0"/>
                    </a:cxn>
                    <a:cxn ang="0">
                      <a:pos x="2" y="0"/>
                    </a:cxn>
                    <a:cxn ang="0">
                      <a:pos x="0" y="0"/>
                    </a:cxn>
                    <a:cxn ang="0">
                      <a:pos x="0" y="4"/>
                    </a:cxn>
                    <a:cxn ang="0">
                      <a:pos x="0" y="4"/>
                    </a:cxn>
                    <a:cxn ang="0">
                      <a:pos x="4" y="14"/>
                    </a:cxn>
                    <a:cxn ang="0">
                      <a:pos x="10" y="22"/>
                    </a:cxn>
                    <a:cxn ang="0">
                      <a:pos x="10" y="22"/>
                    </a:cxn>
                    <a:cxn ang="0">
                      <a:pos x="18" y="30"/>
                    </a:cxn>
                    <a:cxn ang="0">
                      <a:pos x="26" y="42"/>
                    </a:cxn>
                    <a:cxn ang="0">
                      <a:pos x="218" y="332"/>
                    </a:cxn>
                    <a:cxn ang="0">
                      <a:pos x="218" y="332"/>
                    </a:cxn>
                    <a:cxn ang="0">
                      <a:pos x="226" y="340"/>
                    </a:cxn>
                    <a:cxn ang="0">
                      <a:pos x="230" y="344"/>
                    </a:cxn>
                    <a:cxn ang="0">
                      <a:pos x="230" y="344"/>
                    </a:cxn>
                  </a:cxnLst>
                  <a:rect l="0" t="0" r="r" b="b"/>
                  <a:pathLst>
                    <a:path w="232" h="344">
                      <a:moveTo>
                        <a:pt x="230" y="344"/>
                      </a:moveTo>
                      <a:lnTo>
                        <a:pt x="230" y="344"/>
                      </a:lnTo>
                      <a:lnTo>
                        <a:pt x="232" y="344"/>
                      </a:lnTo>
                      <a:lnTo>
                        <a:pt x="232" y="342"/>
                      </a:lnTo>
                      <a:lnTo>
                        <a:pt x="232" y="342"/>
                      </a:lnTo>
                      <a:lnTo>
                        <a:pt x="224" y="328"/>
                      </a:lnTo>
                      <a:lnTo>
                        <a:pt x="48" y="50"/>
                      </a:lnTo>
                      <a:lnTo>
                        <a:pt x="48" y="50"/>
                      </a:lnTo>
                      <a:lnTo>
                        <a:pt x="30" y="24"/>
                      </a:lnTo>
                      <a:lnTo>
                        <a:pt x="30" y="24"/>
                      </a:lnTo>
                      <a:lnTo>
                        <a:pt x="22" y="12"/>
                      </a:lnTo>
                      <a:lnTo>
                        <a:pt x="10" y="2"/>
                      </a:lnTo>
                      <a:lnTo>
                        <a:pt x="10" y="2"/>
                      </a:lnTo>
                      <a:lnTo>
                        <a:pt x="6" y="0"/>
                      </a:lnTo>
                      <a:lnTo>
                        <a:pt x="2" y="0"/>
                      </a:lnTo>
                      <a:lnTo>
                        <a:pt x="0" y="0"/>
                      </a:lnTo>
                      <a:lnTo>
                        <a:pt x="0" y="4"/>
                      </a:lnTo>
                      <a:lnTo>
                        <a:pt x="0" y="4"/>
                      </a:lnTo>
                      <a:lnTo>
                        <a:pt x="4" y="14"/>
                      </a:lnTo>
                      <a:lnTo>
                        <a:pt x="10" y="22"/>
                      </a:lnTo>
                      <a:lnTo>
                        <a:pt x="10" y="22"/>
                      </a:lnTo>
                      <a:lnTo>
                        <a:pt x="18" y="30"/>
                      </a:lnTo>
                      <a:lnTo>
                        <a:pt x="26" y="42"/>
                      </a:lnTo>
                      <a:lnTo>
                        <a:pt x="218" y="332"/>
                      </a:lnTo>
                      <a:lnTo>
                        <a:pt x="218" y="332"/>
                      </a:lnTo>
                      <a:lnTo>
                        <a:pt x="226" y="340"/>
                      </a:lnTo>
                      <a:lnTo>
                        <a:pt x="230" y="344"/>
                      </a:lnTo>
                      <a:lnTo>
                        <a:pt x="23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80"/>
                <p:cNvSpPr>
                  <a:spLocks/>
                </p:cNvSpPr>
                <p:nvPr/>
              </p:nvSpPr>
              <p:spPr bwMode="auto">
                <a:xfrm>
                  <a:off x="2032000" y="121602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81"/>
                <p:cNvSpPr>
                  <a:spLocks/>
                </p:cNvSpPr>
                <p:nvPr/>
              </p:nvSpPr>
              <p:spPr bwMode="auto">
                <a:xfrm>
                  <a:off x="2057401" y="654050"/>
                  <a:ext cx="368300" cy="546100"/>
                </a:xfrm>
                <a:custGeom>
                  <a:avLst/>
                  <a:gdLst/>
                  <a:ahLst/>
                  <a:cxnLst>
                    <a:cxn ang="0">
                      <a:pos x="2" y="344"/>
                    </a:cxn>
                    <a:cxn ang="0">
                      <a:pos x="2" y="344"/>
                    </a:cxn>
                    <a:cxn ang="0">
                      <a:pos x="6" y="340"/>
                    </a:cxn>
                    <a:cxn ang="0">
                      <a:pos x="14" y="332"/>
                    </a:cxn>
                    <a:cxn ang="0">
                      <a:pos x="206" y="42"/>
                    </a:cxn>
                    <a:cxn ang="0">
                      <a:pos x="206" y="42"/>
                    </a:cxn>
                    <a:cxn ang="0">
                      <a:pos x="214" y="30"/>
                    </a:cxn>
                    <a:cxn ang="0">
                      <a:pos x="222" y="22"/>
                    </a:cxn>
                    <a:cxn ang="0">
                      <a:pos x="222" y="22"/>
                    </a:cxn>
                    <a:cxn ang="0">
                      <a:pos x="228" y="14"/>
                    </a:cxn>
                    <a:cxn ang="0">
                      <a:pos x="232" y="4"/>
                    </a:cxn>
                    <a:cxn ang="0">
                      <a:pos x="232" y="4"/>
                    </a:cxn>
                    <a:cxn ang="0">
                      <a:pos x="232" y="0"/>
                    </a:cxn>
                    <a:cxn ang="0">
                      <a:pos x="230" y="0"/>
                    </a:cxn>
                    <a:cxn ang="0">
                      <a:pos x="226" y="0"/>
                    </a:cxn>
                    <a:cxn ang="0">
                      <a:pos x="222" y="2"/>
                    </a:cxn>
                    <a:cxn ang="0">
                      <a:pos x="222" y="2"/>
                    </a:cxn>
                    <a:cxn ang="0">
                      <a:pos x="210" y="12"/>
                    </a:cxn>
                    <a:cxn ang="0">
                      <a:pos x="202" y="24"/>
                    </a:cxn>
                    <a:cxn ang="0">
                      <a:pos x="202" y="24"/>
                    </a:cxn>
                    <a:cxn ang="0">
                      <a:pos x="184" y="50"/>
                    </a:cxn>
                    <a:cxn ang="0">
                      <a:pos x="8" y="328"/>
                    </a:cxn>
                    <a:cxn ang="0">
                      <a:pos x="8" y="328"/>
                    </a:cxn>
                    <a:cxn ang="0">
                      <a:pos x="0" y="342"/>
                    </a:cxn>
                    <a:cxn ang="0">
                      <a:pos x="0" y="342"/>
                    </a:cxn>
                    <a:cxn ang="0">
                      <a:pos x="0" y="344"/>
                    </a:cxn>
                    <a:cxn ang="0">
                      <a:pos x="0" y="344"/>
                    </a:cxn>
                    <a:cxn ang="0">
                      <a:pos x="2" y="344"/>
                    </a:cxn>
                    <a:cxn ang="0">
                      <a:pos x="2" y="344"/>
                    </a:cxn>
                  </a:cxnLst>
                  <a:rect l="0" t="0" r="r" b="b"/>
                  <a:pathLst>
                    <a:path w="232" h="344">
                      <a:moveTo>
                        <a:pt x="2" y="344"/>
                      </a:moveTo>
                      <a:lnTo>
                        <a:pt x="2" y="344"/>
                      </a:lnTo>
                      <a:lnTo>
                        <a:pt x="6" y="340"/>
                      </a:lnTo>
                      <a:lnTo>
                        <a:pt x="14" y="332"/>
                      </a:lnTo>
                      <a:lnTo>
                        <a:pt x="206" y="42"/>
                      </a:lnTo>
                      <a:lnTo>
                        <a:pt x="206" y="42"/>
                      </a:lnTo>
                      <a:lnTo>
                        <a:pt x="214" y="30"/>
                      </a:lnTo>
                      <a:lnTo>
                        <a:pt x="222" y="22"/>
                      </a:lnTo>
                      <a:lnTo>
                        <a:pt x="222" y="22"/>
                      </a:lnTo>
                      <a:lnTo>
                        <a:pt x="228" y="14"/>
                      </a:lnTo>
                      <a:lnTo>
                        <a:pt x="232" y="4"/>
                      </a:lnTo>
                      <a:lnTo>
                        <a:pt x="232" y="4"/>
                      </a:lnTo>
                      <a:lnTo>
                        <a:pt x="232" y="0"/>
                      </a:lnTo>
                      <a:lnTo>
                        <a:pt x="230" y="0"/>
                      </a:lnTo>
                      <a:lnTo>
                        <a:pt x="226" y="0"/>
                      </a:lnTo>
                      <a:lnTo>
                        <a:pt x="222" y="2"/>
                      </a:lnTo>
                      <a:lnTo>
                        <a:pt x="222" y="2"/>
                      </a:lnTo>
                      <a:lnTo>
                        <a:pt x="210" y="12"/>
                      </a:lnTo>
                      <a:lnTo>
                        <a:pt x="202" y="24"/>
                      </a:lnTo>
                      <a:lnTo>
                        <a:pt x="202" y="24"/>
                      </a:lnTo>
                      <a:lnTo>
                        <a:pt x="184" y="50"/>
                      </a:lnTo>
                      <a:lnTo>
                        <a:pt x="8" y="328"/>
                      </a:lnTo>
                      <a:lnTo>
                        <a:pt x="8" y="328"/>
                      </a:lnTo>
                      <a:lnTo>
                        <a:pt x="0" y="342"/>
                      </a:lnTo>
                      <a:lnTo>
                        <a:pt x="0" y="342"/>
                      </a:lnTo>
                      <a:lnTo>
                        <a:pt x="0" y="344"/>
                      </a:lnTo>
                      <a:lnTo>
                        <a:pt x="0" y="344"/>
                      </a:lnTo>
                      <a:lnTo>
                        <a:pt x="2" y="344"/>
                      </a:lnTo>
                      <a:lnTo>
                        <a:pt x="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82"/>
                <p:cNvSpPr>
                  <a:spLocks noEditPoints="1"/>
                </p:cNvSpPr>
                <p:nvPr/>
              </p:nvSpPr>
              <p:spPr bwMode="auto">
                <a:xfrm>
                  <a:off x="381000" y="304800"/>
                  <a:ext cx="3317876" cy="2720975"/>
                </a:xfrm>
                <a:custGeom>
                  <a:avLst/>
                  <a:gdLst/>
                  <a:ahLst/>
                  <a:cxnLst>
                    <a:cxn ang="0">
                      <a:pos x="1784" y="18"/>
                    </a:cxn>
                    <a:cxn ang="0">
                      <a:pos x="1368" y="254"/>
                    </a:cxn>
                    <a:cxn ang="0">
                      <a:pos x="1096" y="632"/>
                    </a:cxn>
                    <a:cxn ang="0">
                      <a:pos x="1066" y="570"/>
                    </a:cxn>
                    <a:cxn ang="0">
                      <a:pos x="1044" y="562"/>
                    </a:cxn>
                    <a:cxn ang="0">
                      <a:pos x="1016" y="572"/>
                    </a:cxn>
                    <a:cxn ang="0">
                      <a:pos x="992" y="628"/>
                    </a:cxn>
                    <a:cxn ang="0">
                      <a:pos x="680" y="216"/>
                    </a:cxn>
                    <a:cxn ang="0">
                      <a:pos x="268" y="10"/>
                    </a:cxn>
                    <a:cxn ang="0">
                      <a:pos x="34" y="198"/>
                    </a:cxn>
                    <a:cxn ang="0">
                      <a:pos x="86" y="264"/>
                    </a:cxn>
                    <a:cxn ang="0">
                      <a:pos x="156" y="340"/>
                    </a:cxn>
                    <a:cxn ang="0">
                      <a:pos x="198" y="442"/>
                    </a:cxn>
                    <a:cxn ang="0">
                      <a:pos x="224" y="492"/>
                    </a:cxn>
                    <a:cxn ang="0">
                      <a:pos x="240" y="572"/>
                    </a:cxn>
                    <a:cxn ang="0">
                      <a:pos x="272" y="640"/>
                    </a:cxn>
                    <a:cxn ang="0">
                      <a:pos x="378" y="740"/>
                    </a:cxn>
                    <a:cxn ang="0">
                      <a:pos x="470" y="858"/>
                    </a:cxn>
                    <a:cxn ang="0">
                      <a:pos x="342" y="1124"/>
                    </a:cxn>
                    <a:cxn ang="0">
                      <a:pos x="376" y="1176"/>
                    </a:cxn>
                    <a:cxn ang="0">
                      <a:pos x="406" y="1268"/>
                    </a:cxn>
                    <a:cxn ang="0">
                      <a:pos x="458" y="1316"/>
                    </a:cxn>
                    <a:cxn ang="0">
                      <a:pos x="502" y="1380"/>
                    </a:cxn>
                    <a:cxn ang="0">
                      <a:pos x="536" y="1422"/>
                    </a:cxn>
                    <a:cxn ang="0">
                      <a:pos x="460" y="1554"/>
                    </a:cxn>
                    <a:cxn ang="0">
                      <a:pos x="414" y="1686"/>
                    </a:cxn>
                    <a:cxn ang="0">
                      <a:pos x="486" y="1704"/>
                    </a:cxn>
                    <a:cxn ang="0">
                      <a:pos x="586" y="1526"/>
                    </a:cxn>
                    <a:cxn ang="0">
                      <a:pos x="662" y="1528"/>
                    </a:cxn>
                    <a:cxn ang="0">
                      <a:pos x="700" y="1528"/>
                    </a:cxn>
                    <a:cxn ang="0">
                      <a:pos x="768" y="1532"/>
                    </a:cxn>
                    <a:cxn ang="0">
                      <a:pos x="816" y="1452"/>
                    </a:cxn>
                    <a:cxn ang="0">
                      <a:pos x="978" y="928"/>
                    </a:cxn>
                    <a:cxn ang="0">
                      <a:pos x="996" y="942"/>
                    </a:cxn>
                    <a:cxn ang="0">
                      <a:pos x="992" y="1208"/>
                    </a:cxn>
                    <a:cxn ang="0">
                      <a:pos x="1088" y="1112"/>
                    </a:cxn>
                    <a:cxn ang="0">
                      <a:pos x="1088" y="854"/>
                    </a:cxn>
                    <a:cxn ang="0">
                      <a:pos x="1138" y="1056"/>
                    </a:cxn>
                    <a:cxn ang="0">
                      <a:pos x="1284" y="1500"/>
                    </a:cxn>
                    <a:cxn ang="0">
                      <a:pos x="1334" y="1528"/>
                    </a:cxn>
                    <a:cxn ang="0">
                      <a:pos x="1406" y="1536"/>
                    </a:cxn>
                    <a:cxn ang="0">
                      <a:pos x="1458" y="1516"/>
                    </a:cxn>
                    <a:cxn ang="0">
                      <a:pos x="1542" y="1592"/>
                    </a:cxn>
                    <a:cxn ang="0">
                      <a:pos x="1626" y="1714"/>
                    </a:cxn>
                    <a:cxn ang="0">
                      <a:pos x="1680" y="1650"/>
                    </a:cxn>
                    <a:cxn ang="0">
                      <a:pos x="1618" y="1546"/>
                    </a:cxn>
                    <a:cxn ang="0">
                      <a:pos x="1560" y="1404"/>
                    </a:cxn>
                    <a:cxn ang="0">
                      <a:pos x="1616" y="1378"/>
                    </a:cxn>
                    <a:cxn ang="0">
                      <a:pos x="1634" y="1294"/>
                    </a:cxn>
                    <a:cxn ang="0">
                      <a:pos x="1706" y="1248"/>
                    </a:cxn>
                    <a:cxn ang="0">
                      <a:pos x="1726" y="1166"/>
                    </a:cxn>
                    <a:cxn ang="0">
                      <a:pos x="1702" y="1004"/>
                    </a:cxn>
                    <a:cxn ang="0">
                      <a:pos x="1528" y="790"/>
                    </a:cxn>
                    <a:cxn ang="0">
                      <a:pos x="1758" y="718"/>
                    </a:cxn>
                    <a:cxn ang="0">
                      <a:pos x="1830" y="612"/>
                    </a:cxn>
                    <a:cxn ang="0">
                      <a:pos x="1868" y="536"/>
                    </a:cxn>
                    <a:cxn ang="0">
                      <a:pos x="1876" y="472"/>
                    </a:cxn>
                    <a:cxn ang="0">
                      <a:pos x="1898" y="394"/>
                    </a:cxn>
                    <a:cxn ang="0">
                      <a:pos x="1964" y="304"/>
                    </a:cxn>
                    <a:cxn ang="0">
                      <a:pos x="2020" y="236"/>
                    </a:cxn>
                    <a:cxn ang="0">
                      <a:pos x="1040" y="574"/>
                    </a:cxn>
                  </a:cxnLst>
                  <a:rect l="0" t="0" r="r" b="b"/>
                  <a:pathLst>
                    <a:path w="2090" h="1714">
                      <a:moveTo>
                        <a:pt x="2088" y="78"/>
                      </a:moveTo>
                      <a:lnTo>
                        <a:pt x="2070" y="44"/>
                      </a:lnTo>
                      <a:lnTo>
                        <a:pt x="2028" y="16"/>
                      </a:lnTo>
                      <a:lnTo>
                        <a:pt x="1964" y="4"/>
                      </a:lnTo>
                      <a:lnTo>
                        <a:pt x="1896" y="0"/>
                      </a:lnTo>
                      <a:lnTo>
                        <a:pt x="1896" y="0"/>
                      </a:lnTo>
                      <a:lnTo>
                        <a:pt x="1876" y="2"/>
                      </a:lnTo>
                      <a:lnTo>
                        <a:pt x="1852" y="4"/>
                      </a:lnTo>
                      <a:lnTo>
                        <a:pt x="1822" y="10"/>
                      </a:lnTo>
                      <a:lnTo>
                        <a:pt x="1784" y="18"/>
                      </a:lnTo>
                      <a:lnTo>
                        <a:pt x="1740" y="30"/>
                      </a:lnTo>
                      <a:lnTo>
                        <a:pt x="1694" y="46"/>
                      </a:lnTo>
                      <a:lnTo>
                        <a:pt x="1642" y="66"/>
                      </a:lnTo>
                      <a:lnTo>
                        <a:pt x="1642" y="66"/>
                      </a:lnTo>
                      <a:lnTo>
                        <a:pt x="1592" y="92"/>
                      </a:lnTo>
                      <a:lnTo>
                        <a:pt x="1544" y="118"/>
                      </a:lnTo>
                      <a:lnTo>
                        <a:pt x="1498" y="148"/>
                      </a:lnTo>
                      <a:lnTo>
                        <a:pt x="1454" y="180"/>
                      </a:lnTo>
                      <a:lnTo>
                        <a:pt x="1410" y="216"/>
                      </a:lnTo>
                      <a:lnTo>
                        <a:pt x="1368" y="254"/>
                      </a:lnTo>
                      <a:lnTo>
                        <a:pt x="1328" y="296"/>
                      </a:lnTo>
                      <a:lnTo>
                        <a:pt x="1286" y="342"/>
                      </a:lnTo>
                      <a:lnTo>
                        <a:pt x="1286" y="342"/>
                      </a:lnTo>
                      <a:lnTo>
                        <a:pt x="1254" y="380"/>
                      </a:lnTo>
                      <a:lnTo>
                        <a:pt x="1224" y="420"/>
                      </a:lnTo>
                      <a:lnTo>
                        <a:pt x="1196" y="462"/>
                      </a:lnTo>
                      <a:lnTo>
                        <a:pt x="1170" y="504"/>
                      </a:lnTo>
                      <a:lnTo>
                        <a:pt x="1124" y="578"/>
                      </a:lnTo>
                      <a:lnTo>
                        <a:pt x="1096" y="632"/>
                      </a:lnTo>
                      <a:lnTo>
                        <a:pt x="1096" y="632"/>
                      </a:lnTo>
                      <a:lnTo>
                        <a:pt x="1092" y="622"/>
                      </a:lnTo>
                      <a:lnTo>
                        <a:pt x="1082" y="608"/>
                      </a:lnTo>
                      <a:lnTo>
                        <a:pt x="1082" y="608"/>
                      </a:lnTo>
                      <a:lnTo>
                        <a:pt x="1086" y="600"/>
                      </a:lnTo>
                      <a:lnTo>
                        <a:pt x="1088" y="592"/>
                      </a:lnTo>
                      <a:lnTo>
                        <a:pt x="1088" y="592"/>
                      </a:lnTo>
                      <a:lnTo>
                        <a:pt x="1086" y="584"/>
                      </a:lnTo>
                      <a:lnTo>
                        <a:pt x="1082" y="576"/>
                      </a:lnTo>
                      <a:lnTo>
                        <a:pt x="1074" y="572"/>
                      </a:lnTo>
                      <a:lnTo>
                        <a:pt x="1066" y="570"/>
                      </a:lnTo>
                      <a:lnTo>
                        <a:pt x="1066" y="570"/>
                      </a:lnTo>
                      <a:lnTo>
                        <a:pt x="1064" y="570"/>
                      </a:lnTo>
                      <a:lnTo>
                        <a:pt x="1066" y="564"/>
                      </a:lnTo>
                      <a:lnTo>
                        <a:pt x="1060" y="564"/>
                      </a:lnTo>
                      <a:lnTo>
                        <a:pt x="1056" y="564"/>
                      </a:lnTo>
                      <a:lnTo>
                        <a:pt x="1056" y="564"/>
                      </a:lnTo>
                      <a:lnTo>
                        <a:pt x="1050" y="558"/>
                      </a:lnTo>
                      <a:lnTo>
                        <a:pt x="1048" y="560"/>
                      </a:lnTo>
                      <a:lnTo>
                        <a:pt x="1048" y="558"/>
                      </a:lnTo>
                      <a:lnTo>
                        <a:pt x="1044" y="562"/>
                      </a:lnTo>
                      <a:lnTo>
                        <a:pt x="1038" y="560"/>
                      </a:lnTo>
                      <a:lnTo>
                        <a:pt x="1038" y="564"/>
                      </a:lnTo>
                      <a:lnTo>
                        <a:pt x="1034" y="564"/>
                      </a:lnTo>
                      <a:lnTo>
                        <a:pt x="1030" y="564"/>
                      </a:lnTo>
                      <a:lnTo>
                        <a:pt x="1034" y="572"/>
                      </a:lnTo>
                      <a:lnTo>
                        <a:pt x="1034" y="572"/>
                      </a:lnTo>
                      <a:lnTo>
                        <a:pt x="1034" y="572"/>
                      </a:lnTo>
                      <a:lnTo>
                        <a:pt x="1026" y="570"/>
                      </a:lnTo>
                      <a:lnTo>
                        <a:pt x="1026" y="570"/>
                      </a:lnTo>
                      <a:lnTo>
                        <a:pt x="1016" y="572"/>
                      </a:lnTo>
                      <a:lnTo>
                        <a:pt x="1010" y="576"/>
                      </a:lnTo>
                      <a:lnTo>
                        <a:pt x="1004" y="584"/>
                      </a:lnTo>
                      <a:lnTo>
                        <a:pt x="1004" y="592"/>
                      </a:lnTo>
                      <a:lnTo>
                        <a:pt x="1004" y="592"/>
                      </a:lnTo>
                      <a:lnTo>
                        <a:pt x="1004" y="598"/>
                      </a:lnTo>
                      <a:lnTo>
                        <a:pt x="1008" y="604"/>
                      </a:lnTo>
                      <a:lnTo>
                        <a:pt x="1008" y="604"/>
                      </a:lnTo>
                      <a:lnTo>
                        <a:pt x="998" y="618"/>
                      </a:lnTo>
                      <a:lnTo>
                        <a:pt x="992" y="628"/>
                      </a:lnTo>
                      <a:lnTo>
                        <a:pt x="992" y="628"/>
                      </a:lnTo>
                      <a:lnTo>
                        <a:pt x="962" y="574"/>
                      </a:lnTo>
                      <a:lnTo>
                        <a:pt x="918" y="500"/>
                      </a:lnTo>
                      <a:lnTo>
                        <a:pt x="892" y="460"/>
                      </a:lnTo>
                      <a:lnTo>
                        <a:pt x="864" y="420"/>
                      </a:lnTo>
                      <a:lnTo>
                        <a:pt x="834" y="378"/>
                      </a:lnTo>
                      <a:lnTo>
                        <a:pt x="802" y="342"/>
                      </a:lnTo>
                      <a:lnTo>
                        <a:pt x="802" y="342"/>
                      </a:lnTo>
                      <a:lnTo>
                        <a:pt x="762" y="296"/>
                      </a:lnTo>
                      <a:lnTo>
                        <a:pt x="720" y="254"/>
                      </a:lnTo>
                      <a:lnTo>
                        <a:pt x="680" y="216"/>
                      </a:lnTo>
                      <a:lnTo>
                        <a:pt x="636" y="180"/>
                      </a:lnTo>
                      <a:lnTo>
                        <a:pt x="592" y="148"/>
                      </a:lnTo>
                      <a:lnTo>
                        <a:pt x="546" y="118"/>
                      </a:lnTo>
                      <a:lnTo>
                        <a:pt x="498" y="92"/>
                      </a:lnTo>
                      <a:lnTo>
                        <a:pt x="448" y="66"/>
                      </a:lnTo>
                      <a:lnTo>
                        <a:pt x="448" y="66"/>
                      </a:lnTo>
                      <a:lnTo>
                        <a:pt x="396" y="46"/>
                      </a:lnTo>
                      <a:lnTo>
                        <a:pt x="348" y="30"/>
                      </a:lnTo>
                      <a:lnTo>
                        <a:pt x="306" y="18"/>
                      </a:lnTo>
                      <a:lnTo>
                        <a:pt x="268" y="10"/>
                      </a:lnTo>
                      <a:lnTo>
                        <a:pt x="238" y="4"/>
                      </a:lnTo>
                      <a:lnTo>
                        <a:pt x="214" y="2"/>
                      </a:lnTo>
                      <a:lnTo>
                        <a:pt x="194" y="0"/>
                      </a:lnTo>
                      <a:lnTo>
                        <a:pt x="126" y="4"/>
                      </a:lnTo>
                      <a:lnTo>
                        <a:pt x="62" y="16"/>
                      </a:lnTo>
                      <a:lnTo>
                        <a:pt x="20" y="44"/>
                      </a:lnTo>
                      <a:lnTo>
                        <a:pt x="2" y="78"/>
                      </a:lnTo>
                      <a:lnTo>
                        <a:pt x="0" y="112"/>
                      </a:lnTo>
                      <a:lnTo>
                        <a:pt x="12" y="154"/>
                      </a:lnTo>
                      <a:lnTo>
                        <a:pt x="34" y="198"/>
                      </a:lnTo>
                      <a:lnTo>
                        <a:pt x="34" y="198"/>
                      </a:lnTo>
                      <a:lnTo>
                        <a:pt x="44" y="214"/>
                      </a:lnTo>
                      <a:lnTo>
                        <a:pt x="56" y="226"/>
                      </a:lnTo>
                      <a:lnTo>
                        <a:pt x="60" y="232"/>
                      </a:lnTo>
                      <a:lnTo>
                        <a:pt x="66" y="234"/>
                      </a:lnTo>
                      <a:lnTo>
                        <a:pt x="66" y="234"/>
                      </a:lnTo>
                      <a:lnTo>
                        <a:pt x="70" y="236"/>
                      </a:lnTo>
                      <a:lnTo>
                        <a:pt x="74" y="240"/>
                      </a:lnTo>
                      <a:lnTo>
                        <a:pt x="80" y="252"/>
                      </a:lnTo>
                      <a:lnTo>
                        <a:pt x="86" y="264"/>
                      </a:lnTo>
                      <a:lnTo>
                        <a:pt x="86" y="264"/>
                      </a:lnTo>
                      <a:lnTo>
                        <a:pt x="94" y="278"/>
                      </a:lnTo>
                      <a:lnTo>
                        <a:pt x="104" y="290"/>
                      </a:lnTo>
                      <a:lnTo>
                        <a:pt x="112" y="296"/>
                      </a:lnTo>
                      <a:lnTo>
                        <a:pt x="118" y="300"/>
                      </a:lnTo>
                      <a:lnTo>
                        <a:pt x="118" y="300"/>
                      </a:lnTo>
                      <a:lnTo>
                        <a:pt x="126" y="304"/>
                      </a:lnTo>
                      <a:lnTo>
                        <a:pt x="132" y="310"/>
                      </a:lnTo>
                      <a:lnTo>
                        <a:pt x="146" y="324"/>
                      </a:lnTo>
                      <a:lnTo>
                        <a:pt x="156" y="340"/>
                      </a:lnTo>
                      <a:lnTo>
                        <a:pt x="160" y="350"/>
                      </a:lnTo>
                      <a:lnTo>
                        <a:pt x="160" y="350"/>
                      </a:lnTo>
                      <a:lnTo>
                        <a:pt x="160" y="354"/>
                      </a:lnTo>
                      <a:lnTo>
                        <a:pt x="164" y="360"/>
                      </a:lnTo>
                      <a:lnTo>
                        <a:pt x="176" y="374"/>
                      </a:lnTo>
                      <a:lnTo>
                        <a:pt x="192" y="394"/>
                      </a:lnTo>
                      <a:lnTo>
                        <a:pt x="192" y="394"/>
                      </a:lnTo>
                      <a:lnTo>
                        <a:pt x="198" y="416"/>
                      </a:lnTo>
                      <a:lnTo>
                        <a:pt x="200" y="434"/>
                      </a:lnTo>
                      <a:lnTo>
                        <a:pt x="198" y="442"/>
                      </a:lnTo>
                      <a:lnTo>
                        <a:pt x="196" y="446"/>
                      </a:lnTo>
                      <a:lnTo>
                        <a:pt x="196" y="446"/>
                      </a:lnTo>
                      <a:lnTo>
                        <a:pt x="194" y="450"/>
                      </a:lnTo>
                      <a:lnTo>
                        <a:pt x="196" y="454"/>
                      </a:lnTo>
                      <a:lnTo>
                        <a:pt x="202" y="462"/>
                      </a:lnTo>
                      <a:lnTo>
                        <a:pt x="214" y="472"/>
                      </a:lnTo>
                      <a:lnTo>
                        <a:pt x="214" y="472"/>
                      </a:lnTo>
                      <a:lnTo>
                        <a:pt x="216" y="476"/>
                      </a:lnTo>
                      <a:lnTo>
                        <a:pt x="222" y="486"/>
                      </a:lnTo>
                      <a:lnTo>
                        <a:pt x="224" y="492"/>
                      </a:lnTo>
                      <a:lnTo>
                        <a:pt x="226" y="498"/>
                      </a:lnTo>
                      <a:lnTo>
                        <a:pt x="226" y="506"/>
                      </a:lnTo>
                      <a:lnTo>
                        <a:pt x="222" y="512"/>
                      </a:lnTo>
                      <a:lnTo>
                        <a:pt x="222" y="512"/>
                      </a:lnTo>
                      <a:lnTo>
                        <a:pt x="220" y="518"/>
                      </a:lnTo>
                      <a:lnTo>
                        <a:pt x="220" y="526"/>
                      </a:lnTo>
                      <a:lnTo>
                        <a:pt x="222" y="536"/>
                      </a:lnTo>
                      <a:lnTo>
                        <a:pt x="226" y="546"/>
                      </a:lnTo>
                      <a:lnTo>
                        <a:pt x="236" y="564"/>
                      </a:lnTo>
                      <a:lnTo>
                        <a:pt x="240" y="572"/>
                      </a:lnTo>
                      <a:lnTo>
                        <a:pt x="244" y="574"/>
                      </a:lnTo>
                      <a:lnTo>
                        <a:pt x="244" y="574"/>
                      </a:lnTo>
                      <a:lnTo>
                        <a:pt x="248" y="578"/>
                      </a:lnTo>
                      <a:lnTo>
                        <a:pt x="250" y="582"/>
                      </a:lnTo>
                      <a:lnTo>
                        <a:pt x="256" y="594"/>
                      </a:lnTo>
                      <a:lnTo>
                        <a:pt x="260" y="612"/>
                      </a:lnTo>
                      <a:lnTo>
                        <a:pt x="260" y="612"/>
                      </a:lnTo>
                      <a:lnTo>
                        <a:pt x="260" y="614"/>
                      </a:lnTo>
                      <a:lnTo>
                        <a:pt x="264" y="624"/>
                      </a:lnTo>
                      <a:lnTo>
                        <a:pt x="272" y="640"/>
                      </a:lnTo>
                      <a:lnTo>
                        <a:pt x="288" y="660"/>
                      </a:lnTo>
                      <a:lnTo>
                        <a:pt x="288" y="660"/>
                      </a:lnTo>
                      <a:lnTo>
                        <a:pt x="304" y="680"/>
                      </a:lnTo>
                      <a:lnTo>
                        <a:pt x="314" y="694"/>
                      </a:lnTo>
                      <a:lnTo>
                        <a:pt x="328" y="714"/>
                      </a:lnTo>
                      <a:lnTo>
                        <a:pt x="328" y="714"/>
                      </a:lnTo>
                      <a:lnTo>
                        <a:pt x="332" y="718"/>
                      </a:lnTo>
                      <a:lnTo>
                        <a:pt x="338" y="724"/>
                      </a:lnTo>
                      <a:lnTo>
                        <a:pt x="356" y="732"/>
                      </a:lnTo>
                      <a:lnTo>
                        <a:pt x="378" y="740"/>
                      </a:lnTo>
                      <a:lnTo>
                        <a:pt x="430" y="746"/>
                      </a:lnTo>
                      <a:lnTo>
                        <a:pt x="484" y="746"/>
                      </a:lnTo>
                      <a:lnTo>
                        <a:pt x="534" y="746"/>
                      </a:lnTo>
                      <a:lnTo>
                        <a:pt x="604" y="752"/>
                      </a:lnTo>
                      <a:lnTo>
                        <a:pt x="622" y="754"/>
                      </a:lnTo>
                      <a:lnTo>
                        <a:pt x="622" y="754"/>
                      </a:lnTo>
                      <a:lnTo>
                        <a:pt x="562" y="790"/>
                      </a:lnTo>
                      <a:lnTo>
                        <a:pt x="518" y="820"/>
                      </a:lnTo>
                      <a:lnTo>
                        <a:pt x="488" y="842"/>
                      </a:lnTo>
                      <a:lnTo>
                        <a:pt x="470" y="858"/>
                      </a:lnTo>
                      <a:lnTo>
                        <a:pt x="462" y="868"/>
                      </a:lnTo>
                      <a:lnTo>
                        <a:pt x="458" y="874"/>
                      </a:lnTo>
                      <a:lnTo>
                        <a:pt x="458" y="876"/>
                      </a:lnTo>
                      <a:lnTo>
                        <a:pt x="458" y="878"/>
                      </a:lnTo>
                      <a:lnTo>
                        <a:pt x="384" y="988"/>
                      </a:lnTo>
                      <a:lnTo>
                        <a:pt x="388" y="1004"/>
                      </a:lnTo>
                      <a:lnTo>
                        <a:pt x="384" y="1022"/>
                      </a:lnTo>
                      <a:lnTo>
                        <a:pt x="366" y="1052"/>
                      </a:lnTo>
                      <a:lnTo>
                        <a:pt x="354" y="1078"/>
                      </a:lnTo>
                      <a:lnTo>
                        <a:pt x="342" y="1124"/>
                      </a:lnTo>
                      <a:lnTo>
                        <a:pt x="342" y="1124"/>
                      </a:lnTo>
                      <a:lnTo>
                        <a:pt x="342" y="1130"/>
                      </a:lnTo>
                      <a:lnTo>
                        <a:pt x="344" y="1142"/>
                      </a:lnTo>
                      <a:lnTo>
                        <a:pt x="348" y="1148"/>
                      </a:lnTo>
                      <a:lnTo>
                        <a:pt x="350" y="1156"/>
                      </a:lnTo>
                      <a:lnTo>
                        <a:pt x="356" y="1162"/>
                      </a:lnTo>
                      <a:lnTo>
                        <a:pt x="364" y="1166"/>
                      </a:lnTo>
                      <a:lnTo>
                        <a:pt x="364" y="1166"/>
                      </a:lnTo>
                      <a:lnTo>
                        <a:pt x="372" y="1170"/>
                      </a:lnTo>
                      <a:lnTo>
                        <a:pt x="376" y="1176"/>
                      </a:lnTo>
                      <a:lnTo>
                        <a:pt x="380" y="1184"/>
                      </a:lnTo>
                      <a:lnTo>
                        <a:pt x="382" y="1192"/>
                      </a:lnTo>
                      <a:lnTo>
                        <a:pt x="380" y="1206"/>
                      </a:lnTo>
                      <a:lnTo>
                        <a:pt x="380" y="1212"/>
                      </a:lnTo>
                      <a:lnTo>
                        <a:pt x="382" y="1244"/>
                      </a:lnTo>
                      <a:lnTo>
                        <a:pt x="382" y="1244"/>
                      </a:lnTo>
                      <a:lnTo>
                        <a:pt x="384" y="1248"/>
                      </a:lnTo>
                      <a:lnTo>
                        <a:pt x="392" y="1258"/>
                      </a:lnTo>
                      <a:lnTo>
                        <a:pt x="398" y="1264"/>
                      </a:lnTo>
                      <a:lnTo>
                        <a:pt x="406" y="1268"/>
                      </a:lnTo>
                      <a:lnTo>
                        <a:pt x="416" y="1272"/>
                      </a:lnTo>
                      <a:lnTo>
                        <a:pt x="428" y="1272"/>
                      </a:lnTo>
                      <a:lnTo>
                        <a:pt x="428" y="1272"/>
                      </a:lnTo>
                      <a:lnTo>
                        <a:pt x="440" y="1274"/>
                      </a:lnTo>
                      <a:lnTo>
                        <a:pt x="448" y="1280"/>
                      </a:lnTo>
                      <a:lnTo>
                        <a:pt x="452" y="1286"/>
                      </a:lnTo>
                      <a:lnTo>
                        <a:pt x="456" y="1294"/>
                      </a:lnTo>
                      <a:lnTo>
                        <a:pt x="458" y="1310"/>
                      </a:lnTo>
                      <a:lnTo>
                        <a:pt x="458" y="1316"/>
                      </a:lnTo>
                      <a:lnTo>
                        <a:pt x="458" y="1316"/>
                      </a:lnTo>
                      <a:lnTo>
                        <a:pt x="456" y="1338"/>
                      </a:lnTo>
                      <a:lnTo>
                        <a:pt x="458" y="1354"/>
                      </a:lnTo>
                      <a:lnTo>
                        <a:pt x="458" y="1360"/>
                      </a:lnTo>
                      <a:lnTo>
                        <a:pt x="460" y="1364"/>
                      </a:lnTo>
                      <a:lnTo>
                        <a:pt x="460" y="1364"/>
                      </a:lnTo>
                      <a:lnTo>
                        <a:pt x="468" y="1374"/>
                      </a:lnTo>
                      <a:lnTo>
                        <a:pt x="474" y="1378"/>
                      </a:lnTo>
                      <a:lnTo>
                        <a:pt x="486" y="1380"/>
                      </a:lnTo>
                      <a:lnTo>
                        <a:pt x="486" y="1380"/>
                      </a:lnTo>
                      <a:lnTo>
                        <a:pt x="502" y="1380"/>
                      </a:lnTo>
                      <a:lnTo>
                        <a:pt x="514" y="1384"/>
                      </a:lnTo>
                      <a:lnTo>
                        <a:pt x="522" y="1390"/>
                      </a:lnTo>
                      <a:lnTo>
                        <a:pt x="526" y="1394"/>
                      </a:lnTo>
                      <a:lnTo>
                        <a:pt x="526" y="1396"/>
                      </a:lnTo>
                      <a:lnTo>
                        <a:pt x="526" y="1396"/>
                      </a:lnTo>
                      <a:lnTo>
                        <a:pt x="526" y="1400"/>
                      </a:lnTo>
                      <a:lnTo>
                        <a:pt x="530" y="1404"/>
                      </a:lnTo>
                      <a:lnTo>
                        <a:pt x="532" y="1408"/>
                      </a:lnTo>
                      <a:lnTo>
                        <a:pt x="534" y="1414"/>
                      </a:lnTo>
                      <a:lnTo>
                        <a:pt x="536" y="1422"/>
                      </a:lnTo>
                      <a:lnTo>
                        <a:pt x="536" y="1432"/>
                      </a:lnTo>
                      <a:lnTo>
                        <a:pt x="532" y="1446"/>
                      </a:lnTo>
                      <a:lnTo>
                        <a:pt x="524" y="1462"/>
                      </a:lnTo>
                      <a:lnTo>
                        <a:pt x="524" y="1462"/>
                      </a:lnTo>
                      <a:lnTo>
                        <a:pt x="492" y="1522"/>
                      </a:lnTo>
                      <a:lnTo>
                        <a:pt x="478" y="1540"/>
                      </a:lnTo>
                      <a:lnTo>
                        <a:pt x="472" y="1546"/>
                      </a:lnTo>
                      <a:lnTo>
                        <a:pt x="466" y="1550"/>
                      </a:lnTo>
                      <a:lnTo>
                        <a:pt x="466" y="1550"/>
                      </a:lnTo>
                      <a:lnTo>
                        <a:pt x="460" y="1554"/>
                      </a:lnTo>
                      <a:lnTo>
                        <a:pt x="454" y="1560"/>
                      </a:lnTo>
                      <a:lnTo>
                        <a:pt x="440" y="1578"/>
                      </a:lnTo>
                      <a:lnTo>
                        <a:pt x="424" y="1604"/>
                      </a:lnTo>
                      <a:lnTo>
                        <a:pt x="424" y="1604"/>
                      </a:lnTo>
                      <a:lnTo>
                        <a:pt x="420" y="1614"/>
                      </a:lnTo>
                      <a:lnTo>
                        <a:pt x="412" y="1636"/>
                      </a:lnTo>
                      <a:lnTo>
                        <a:pt x="410" y="1650"/>
                      </a:lnTo>
                      <a:lnTo>
                        <a:pt x="408" y="1666"/>
                      </a:lnTo>
                      <a:lnTo>
                        <a:pt x="410" y="1680"/>
                      </a:lnTo>
                      <a:lnTo>
                        <a:pt x="414" y="1686"/>
                      </a:lnTo>
                      <a:lnTo>
                        <a:pt x="416" y="1692"/>
                      </a:lnTo>
                      <a:lnTo>
                        <a:pt x="416" y="1692"/>
                      </a:lnTo>
                      <a:lnTo>
                        <a:pt x="426" y="1702"/>
                      </a:lnTo>
                      <a:lnTo>
                        <a:pt x="438" y="1710"/>
                      </a:lnTo>
                      <a:lnTo>
                        <a:pt x="450" y="1714"/>
                      </a:lnTo>
                      <a:lnTo>
                        <a:pt x="456" y="1714"/>
                      </a:lnTo>
                      <a:lnTo>
                        <a:pt x="464" y="1714"/>
                      </a:lnTo>
                      <a:lnTo>
                        <a:pt x="470" y="1712"/>
                      </a:lnTo>
                      <a:lnTo>
                        <a:pt x="478" y="1710"/>
                      </a:lnTo>
                      <a:lnTo>
                        <a:pt x="486" y="1704"/>
                      </a:lnTo>
                      <a:lnTo>
                        <a:pt x="492" y="1698"/>
                      </a:lnTo>
                      <a:lnTo>
                        <a:pt x="500" y="1690"/>
                      </a:lnTo>
                      <a:lnTo>
                        <a:pt x="508" y="1678"/>
                      </a:lnTo>
                      <a:lnTo>
                        <a:pt x="514" y="1666"/>
                      </a:lnTo>
                      <a:lnTo>
                        <a:pt x="522" y="1650"/>
                      </a:lnTo>
                      <a:lnTo>
                        <a:pt x="522" y="1650"/>
                      </a:lnTo>
                      <a:lnTo>
                        <a:pt x="548" y="1592"/>
                      </a:lnTo>
                      <a:lnTo>
                        <a:pt x="568" y="1554"/>
                      </a:lnTo>
                      <a:lnTo>
                        <a:pt x="582" y="1532"/>
                      </a:lnTo>
                      <a:lnTo>
                        <a:pt x="586" y="1526"/>
                      </a:lnTo>
                      <a:lnTo>
                        <a:pt x="586" y="1526"/>
                      </a:lnTo>
                      <a:lnTo>
                        <a:pt x="590" y="1522"/>
                      </a:lnTo>
                      <a:lnTo>
                        <a:pt x="594" y="1518"/>
                      </a:lnTo>
                      <a:lnTo>
                        <a:pt x="600" y="1516"/>
                      </a:lnTo>
                      <a:lnTo>
                        <a:pt x="608" y="1514"/>
                      </a:lnTo>
                      <a:lnTo>
                        <a:pt x="620" y="1514"/>
                      </a:lnTo>
                      <a:lnTo>
                        <a:pt x="632" y="1516"/>
                      </a:lnTo>
                      <a:lnTo>
                        <a:pt x="648" y="1520"/>
                      </a:lnTo>
                      <a:lnTo>
                        <a:pt x="648" y="1520"/>
                      </a:lnTo>
                      <a:lnTo>
                        <a:pt x="662" y="1528"/>
                      </a:lnTo>
                      <a:lnTo>
                        <a:pt x="668" y="1532"/>
                      </a:lnTo>
                      <a:lnTo>
                        <a:pt x="670" y="1536"/>
                      </a:lnTo>
                      <a:lnTo>
                        <a:pt x="668" y="1536"/>
                      </a:lnTo>
                      <a:lnTo>
                        <a:pt x="664" y="1538"/>
                      </a:lnTo>
                      <a:lnTo>
                        <a:pt x="670" y="1538"/>
                      </a:lnTo>
                      <a:lnTo>
                        <a:pt x="670" y="1538"/>
                      </a:lnTo>
                      <a:lnTo>
                        <a:pt x="682" y="1536"/>
                      </a:lnTo>
                      <a:lnTo>
                        <a:pt x="692" y="1532"/>
                      </a:lnTo>
                      <a:lnTo>
                        <a:pt x="700" y="1528"/>
                      </a:lnTo>
                      <a:lnTo>
                        <a:pt x="700" y="1528"/>
                      </a:lnTo>
                      <a:lnTo>
                        <a:pt x="708" y="1522"/>
                      </a:lnTo>
                      <a:lnTo>
                        <a:pt x="716" y="1518"/>
                      </a:lnTo>
                      <a:lnTo>
                        <a:pt x="724" y="1516"/>
                      </a:lnTo>
                      <a:lnTo>
                        <a:pt x="724" y="1516"/>
                      </a:lnTo>
                      <a:lnTo>
                        <a:pt x="734" y="1518"/>
                      </a:lnTo>
                      <a:lnTo>
                        <a:pt x="744" y="1522"/>
                      </a:lnTo>
                      <a:lnTo>
                        <a:pt x="754" y="1528"/>
                      </a:lnTo>
                      <a:lnTo>
                        <a:pt x="754" y="1528"/>
                      </a:lnTo>
                      <a:lnTo>
                        <a:pt x="758" y="1530"/>
                      </a:lnTo>
                      <a:lnTo>
                        <a:pt x="768" y="1532"/>
                      </a:lnTo>
                      <a:lnTo>
                        <a:pt x="774" y="1532"/>
                      </a:lnTo>
                      <a:lnTo>
                        <a:pt x="780" y="1532"/>
                      </a:lnTo>
                      <a:lnTo>
                        <a:pt x="786" y="1528"/>
                      </a:lnTo>
                      <a:lnTo>
                        <a:pt x="794" y="1520"/>
                      </a:lnTo>
                      <a:lnTo>
                        <a:pt x="794" y="1520"/>
                      </a:lnTo>
                      <a:lnTo>
                        <a:pt x="800" y="1512"/>
                      </a:lnTo>
                      <a:lnTo>
                        <a:pt x="806" y="1500"/>
                      </a:lnTo>
                      <a:lnTo>
                        <a:pt x="812" y="1478"/>
                      </a:lnTo>
                      <a:lnTo>
                        <a:pt x="816" y="1458"/>
                      </a:lnTo>
                      <a:lnTo>
                        <a:pt x="816" y="1452"/>
                      </a:lnTo>
                      <a:lnTo>
                        <a:pt x="840" y="1406"/>
                      </a:lnTo>
                      <a:lnTo>
                        <a:pt x="844" y="1388"/>
                      </a:lnTo>
                      <a:lnTo>
                        <a:pt x="870" y="1386"/>
                      </a:lnTo>
                      <a:lnTo>
                        <a:pt x="894" y="1318"/>
                      </a:lnTo>
                      <a:lnTo>
                        <a:pt x="922" y="1204"/>
                      </a:lnTo>
                      <a:lnTo>
                        <a:pt x="952" y="1056"/>
                      </a:lnTo>
                      <a:lnTo>
                        <a:pt x="970" y="942"/>
                      </a:lnTo>
                      <a:lnTo>
                        <a:pt x="970" y="942"/>
                      </a:lnTo>
                      <a:lnTo>
                        <a:pt x="974" y="940"/>
                      </a:lnTo>
                      <a:lnTo>
                        <a:pt x="978" y="928"/>
                      </a:lnTo>
                      <a:lnTo>
                        <a:pt x="984" y="908"/>
                      </a:lnTo>
                      <a:lnTo>
                        <a:pt x="986" y="894"/>
                      </a:lnTo>
                      <a:lnTo>
                        <a:pt x="988" y="880"/>
                      </a:lnTo>
                      <a:lnTo>
                        <a:pt x="988" y="880"/>
                      </a:lnTo>
                      <a:lnTo>
                        <a:pt x="990" y="866"/>
                      </a:lnTo>
                      <a:lnTo>
                        <a:pt x="994" y="858"/>
                      </a:lnTo>
                      <a:lnTo>
                        <a:pt x="1000" y="856"/>
                      </a:lnTo>
                      <a:lnTo>
                        <a:pt x="1004" y="854"/>
                      </a:lnTo>
                      <a:lnTo>
                        <a:pt x="1004" y="880"/>
                      </a:lnTo>
                      <a:lnTo>
                        <a:pt x="996" y="942"/>
                      </a:lnTo>
                      <a:lnTo>
                        <a:pt x="998" y="962"/>
                      </a:lnTo>
                      <a:lnTo>
                        <a:pt x="990" y="990"/>
                      </a:lnTo>
                      <a:lnTo>
                        <a:pt x="990" y="1034"/>
                      </a:lnTo>
                      <a:lnTo>
                        <a:pt x="990" y="1046"/>
                      </a:lnTo>
                      <a:lnTo>
                        <a:pt x="990" y="1108"/>
                      </a:lnTo>
                      <a:lnTo>
                        <a:pt x="998" y="1112"/>
                      </a:lnTo>
                      <a:lnTo>
                        <a:pt x="998" y="1122"/>
                      </a:lnTo>
                      <a:lnTo>
                        <a:pt x="990" y="1130"/>
                      </a:lnTo>
                      <a:lnTo>
                        <a:pt x="992" y="1160"/>
                      </a:lnTo>
                      <a:lnTo>
                        <a:pt x="992" y="1208"/>
                      </a:lnTo>
                      <a:lnTo>
                        <a:pt x="1010" y="1248"/>
                      </a:lnTo>
                      <a:lnTo>
                        <a:pt x="1040" y="1274"/>
                      </a:lnTo>
                      <a:lnTo>
                        <a:pt x="1044" y="1246"/>
                      </a:lnTo>
                      <a:lnTo>
                        <a:pt x="1048" y="1274"/>
                      </a:lnTo>
                      <a:lnTo>
                        <a:pt x="1078" y="1248"/>
                      </a:lnTo>
                      <a:lnTo>
                        <a:pt x="1096" y="1208"/>
                      </a:lnTo>
                      <a:lnTo>
                        <a:pt x="1096" y="1160"/>
                      </a:lnTo>
                      <a:lnTo>
                        <a:pt x="1098" y="1130"/>
                      </a:lnTo>
                      <a:lnTo>
                        <a:pt x="1088" y="1122"/>
                      </a:lnTo>
                      <a:lnTo>
                        <a:pt x="1088" y="1112"/>
                      </a:lnTo>
                      <a:lnTo>
                        <a:pt x="1098" y="1108"/>
                      </a:lnTo>
                      <a:lnTo>
                        <a:pt x="1098" y="1046"/>
                      </a:lnTo>
                      <a:lnTo>
                        <a:pt x="1098" y="1034"/>
                      </a:lnTo>
                      <a:lnTo>
                        <a:pt x="1098" y="990"/>
                      </a:lnTo>
                      <a:lnTo>
                        <a:pt x="1088" y="962"/>
                      </a:lnTo>
                      <a:lnTo>
                        <a:pt x="1090" y="942"/>
                      </a:lnTo>
                      <a:lnTo>
                        <a:pt x="1084" y="880"/>
                      </a:lnTo>
                      <a:lnTo>
                        <a:pt x="1082" y="856"/>
                      </a:lnTo>
                      <a:lnTo>
                        <a:pt x="1082" y="856"/>
                      </a:lnTo>
                      <a:lnTo>
                        <a:pt x="1088" y="854"/>
                      </a:lnTo>
                      <a:lnTo>
                        <a:pt x="1094" y="858"/>
                      </a:lnTo>
                      <a:lnTo>
                        <a:pt x="1100" y="866"/>
                      </a:lnTo>
                      <a:lnTo>
                        <a:pt x="1102" y="880"/>
                      </a:lnTo>
                      <a:lnTo>
                        <a:pt x="1102" y="880"/>
                      </a:lnTo>
                      <a:lnTo>
                        <a:pt x="1102" y="894"/>
                      </a:lnTo>
                      <a:lnTo>
                        <a:pt x="1106" y="908"/>
                      </a:lnTo>
                      <a:lnTo>
                        <a:pt x="1112" y="928"/>
                      </a:lnTo>
                      <a:lnTo>
                        <a:pt x="1116" y="940"/>
                      </a:lnTo>
                      <a:lnTo>
                        <a:pt x="1120" y="942"/>
                      </a:lnTo>
                      <a:lnTo>
                        <a:pt x="1138" y="1056"/>
                      </a:lnTo>
                      <a:lnTo>
                        <a:pt x="1168" y="1204"/>
                      </a:lnTo>
                      <a:lnTo>
                        <a:pt x="1196" y="1318"/>
                      </a:lnTo>
                      <a:lnTo>
                        <a:pt x="1220" y="1386"/>
                      </a:lnTo>
                      <a:lnTo>
                        <a:pt x="1246" y="1388"/>
                      </a:lnTo>
                      <a:lnTo>
                        <a:pt x="1250" y="1406"/>
                      </a:lnTo>
                      <a:lnTo>
                        <a:pt x="1274" y="1452"/>
                      </a:lnTo>
                      <a:lnTo>
                        <a:pt x="1274" y="1452"/>
                      </a:lnTo>
                      <a:lnTo>
                        <a:pt x="1274" y="1458"/>
                      </a:lnTo>
                      <a:lnTo>
                        <a:pt x="1278" y="1478"/>
                      </a:lnTo>
                      <a:lnTo>
                        <a:pt x="1284" y="1500"/>
                      </a:lnTo>
                      <a:lnTo>
                        <a:pt x="1290" y="1512"/>
                      </a:lnTo>
                      <a:lnTo>
                        <a:pt x="1296" y="1520"/>
                      </a:lnTo>
                      <a:lnTo>
                        <a:pt x="1296" y="1520"/>
                      </a:lnTo>
                      <a:lnTo>
                        <a:pt x="1304" y="1528"/>
                      </a:lnTo>
                      <a:lnTo>
                        <a:pt x="1310" y="1532"/>
                      </a:lnTo>
                      <a:lnTo>
                        <a:pt x="1316" y="1532"/>
                      </a:lnTo>
                      <a:lnTo>
                        <a:pt x="1322" y="1532"/>
                      </a:lnTo>
                      <a:lnTo>
                        <a:pt x="1332" y="1530"/>
                      </a:lnTo>
                      <a:lnTo>
                        <a:pt x="1334" y="1528"/>
                      </a:lnTo>
                      <a:lnTo>
                        <a:pt x="1334" y="1528"/>
                      </a:lnTo>
                      <a:lnTo>
                        <a:pt x="1346" y="1522"/>
                      </a:lnTo>
                      <a:lnTo>
                        <a:pt x="1356" y="1518"/>
                      </a:lnTo>
                      <a:lnTo>
                        <a:pt x="1366" y="1516"/>
                      </a:lnTo>
                      <a:lnTo>
                        <a:pt x="1366" y="1516"/>
                      </a:lnTo>
                      <a:lnTo>
                        <a:pt x="1374" y="1518"/>
                      </a:lnTo>
                      <a:lnTo>
                        <a:pt x="1382" y="1522"/>
                      </a:lnTo>
                      <a:lnTo>
                        <a:pt x="1390" y="1528"/>
                      </a:lnTo>
                      <a:lnTo>
                        <a:pt x="1390" y="1528"/>
                      </a:lnTo>
                      <a:lnTo>
                        <a:pt x="1398" y="1532"/>
                      </a:lnTo>
                      <a:lnTo>
                        <a:pt x="1406" y="1536"/>
                      </a:lnTo>
                      <a:lnTo>
                        <a:pt x="1420" y="1538"/>
                      </a:lnTo>
                      <a:lnTo>
                        <a:pt x="1420" y="1538"/>
                      </a:lnTo>
                      <a:lnTo>
                        <a:pt x="1426" y="1538"/>
                      </a:lnTo>
                      <a:lnTo>
                        <a:pt x="1422" y="1536"/>
                      </a:lnTo>
                      <a:lnTo>
                        <a:pt x="1420" y="1536"/>
                      </a:lnTo>
                      <a:lnTo>
                        <a:pt x="1422" y="1532"/>
                      </a:lnTo>
                      <a:lnTo>
                        <a:pt x="1428" y="1528"/>
                      </a:lnTo>
                      <a:lnTo>
                        <a:pt x="1442" y="1520"/>
                      </a:lnTo>
                      <a:lnTo>
                        <a:pt x="1442" y="1520"/>
                      </a:lnTo>
                      <a:lnTo>
                        <a:pt x="1458" y="1516"/>
                      </a:lnTo>
                      <a:lnTo>
                        <a:pt x="1470" y="1514"/>
                      </a:lnTo>
                      <a:lnTo>
                        <a:pt x="1482" y="1514"/>
                      </a:lnTo>
                      <a:lnTo>
                        <a:pt x="1490" y="1516"/>
                      </a:lnTo>
                      <a:lnTo>
                        <a:pt x="1496" y="1518"/>
                      </a:lnTo>
                      <a:lnTo>
                        <a:pt x="1500" y="1522"/>
                      </a:lnTo>
                      <a:lnTo>
                        <a:pt x="1502" y="1526"/>
                      </a:lnTo>
                      <a:lnTo>
                        <a:pt x="1502" y="1526"/>
                      </a:lnTo>
                      <a:lnTo>
                        <a:pt x="1508" y="1532"/>
                      </a:lnTo>
                      <a:lnTo>
                        <a:pt x="1522" y="1554"/>
                      </a:lnTo>
                      <a:lnTo>
                        <a:pt x="1542" y="1592"/>
                      </a:lnTo>
                      <a:lnTo>
                        <a:pt x="1568" y="1650"/>
                      </a:lnTo>
                      <a:lnTo>
                        <a:pt x="1568" y="1650"/>
                      </a:lnTo>
                      <a:lnTo>
                        <a:pt x="1576" y="1666"/>
                      </a:lnTo>
                      <a:lnTo>
                        <a:pt x="1582" y="1678"/>
                      </a:lnTo>
                      <a:lnTo>
                        <a:pt x="1590" y="1690"/>
                      </a:lnTo>
                      <a:lnTo>
                        <a:pt x="1598" y="1698"/>
                      </a:lnTo>
                      <a:lnTo>
                        <a:pt x="1604" y="1704"/>
                      </a:lnTo>
                      <a:lnTo>
                        <a:pt x="1612" y="1710"/>
                      </a:lnTo>
                      <a:lnTo>
                        <a:pt x="1620" y="1712"/>
                      </a:lnTo>
                      <a:lnTo>
                        <a:pt x="1626" y="1714"/>
                      </a:lnTo>
                      <a:lnTo>
                        <a:pt x="1634" y="1714"/>
                      </a:lnTo>
                      <a:lnTo>
                        <a:pt x="1640" y="1714"/>
                      </a:lnTo>
                      <a:lnTo>
                        <a:pt x="1652" y="1710"/>
                      </a:lnTo>
                      <a:lnTo>
                        <a:pt x="1664" y="1702"/>
                      </a:lnTo>
                      <a:lnTo>
                        <a:pt x="1672" y="1692"/>
                      </a:lnTo>
                      <a:lnTo>
                        <a:pt x="1672" y="1692"/>
                      </a:lnTo>
                      <a:lnTo>
                        <a:pt x="1676" y="1686"/>
                      </a:lnTo>
                      <a:lnTo>
                        <a:pt x="1678" y="1680"/>
                      </a:lnTo>
                      <a:lnTo>
                        <a:pt x="1682" y="1666"/>
                      </a:lnTo>
                      <a:lnTo>
                        <a:pt x="1680" y="1650"/>
                      </a:lnTo>
                      <a:lnTo>
                        <a:pt x="1678" y="1636"/>
                      </a:lnTo>
                      <a:lnTo>
                        <a:pt x="1670" y="1614"/>
                      </a:lnTo>
                      <a:lnTo>
                        <a:pt x="1666" y="1604"/>
                      </a:lnTo>
                      <a:lnTo>
                        <a:pt x="1666" y="1604"/>
                      </a:lnTo>
                      <a:lnTo>
                        <a:pt x="1650" y="1578"/>
                      </a:lnTo>
                      <a:lnTo>
                        <a:pt x="1636" y="1560"/>
                      </a:lnTo>
                      <a:lnTo>
                        <a:pt x="1630" y="1554"/>
                      </a:lnTo>
                      <a:lnTo>
                        <a:pt x="1622" y="1550"/>
                      </a:lnTo>
                      <a:lnTo>
                        <a:pt x="1622" y="1550"/>
                      </a:lnTo>
                      <a:lnTo>
                        <a:pt x="1618" y="1546"/>
                      </a:lnTo>
                      <a:lnTo>
                        <a:pt x="1612" y="1540"/>
                      </a:lnTo>
                      <a:lnTo>
                        <a:pt x="1598" y="1522"/>
                      </a:lnTo>
                      <a:lnTo>
                        <a:pt x="1566" y="1462"/>
                      </a:lnTo>
                      <a:lnTo>
                        <a:pt x="1566" y="1462"/>
                      </a:lnTo>
                      <a:lnTo>
                        <a:pt x="1558" y="1446"/>
                      </a:lnTo>
                      <a:lnTo>
                        <a:pt x="1554" y="1432"/>
                      </a:lnTo>
                      <a:lnTo>
                        <a:pt x="1554" y="1422"/>
                      </a:lnTo>
                      <a:lnTo>
                        <a:pt x="1556" y="1414"/>
                      </a:lnTo>
                      <a:lnTo>
                        <a:pt x="1558" y="1408"/>
                      </a:lnTo>
                      <a:lnTo>
                        <a:pt x="1560" y="1404"/>
                      </a:lnTo>
                      <a:lnTo>
                        <a:pt x="1562" y="1400"/>
                      </a:lnTo>
                      <a:lnTo>
                        <a:pt x="1564" y="1396"/>
                      </a:lnTo>
                      <a:lnTo>
                        <a:pt x="1564" y="1396"/>
                      </a:lnTo>
                      <a:lnTo>
                        <a:pt x="1564" y="1394"/>
                      </a:lnTo>
                      <a:lnTo>
                        <a:pt x="1566" y="1390"/>
                      </a:lnTo>
                      <a:lnTo>
                        <a:pt x="1576" y="1384"/>
                      </a:lnTo>
                      <a:lnTo>
                        <a:pt x="1588" y="1380"/>
                      </a:lnTo>
                      <a:lnTo>
                        <a:pt x="1604" y="1380"/>
                      </a:lnTo>
                      <a:lnTo>
                        <a:pt x="1604" y="1380"/>
                      </a:lnTo>
                      <a:lnTo>
                        <a:pt x="1616" y="1378"/>
                      </a:lnTo>
                      <a:lnTo>
                        <a:pt x="1622" y="1374"/>
                      </a:lnTo>
                      <a:lnTo>
                        <a:pt x="1630" y="1364"/>
                      </a:lnTo>
                      <a:lnTo>
                        <a:pt x="1630" y="1364"/>
                      </a:lnTo>
                      <a:lnTo>
                        <a:pt x="1632" y="1360"/>
                      </a:lnTo>
                      <a:lnTo>
                        <a:pt x="1632" y="1354"/>
                      </a:lnTo>
                      <a:lnTo>
                        <a:pt x="1632" y="1338"/>
                      </a:lnTo>
                      <a:lnTo>
                        <a:pt x="1632" y="1316"/>
                      </a:lnTo>
                      <a:lnTo>
                        <a:pt x="1632" y="1316"/>
                      </a:lnTo>
                      <a:lnTo>
                        <a:pt x="1632" y="1310"/>
                      </a:lnTo>
                      <a:lnTo>
                        <a:pt x="1634" y="1294"/>
                      </a:lnTo>
                      <a:lnTo>
                        <a:pt x="1638" y="1286"/>
                      </a:lnTo>
                      <a:lnTo>
                        <a:pt x="1642" y="1280"/>
                      </a:lnTo>
                      <a:lnTo>
                        <a:pt x="1650" y="1274"/>
                      </a:lnTo>
                      <a:lnTo>
                        <a:pt x="1662" y="1272"/>
                      </a:lnTo>
                      <a:lnTo>
                        <a:pt x="1662" y="1272"/>
                      </a:lnTo>
                      <a:lnTo>
                        <a:pt x="1674" y="1272"/>
                      </a:lnTo>
                      <a:lnTo>
                        <a:pt x="1684" y="1268"/>
                      </a:lnTo>
                      <a:lnTo>
                        <a:pt x="1692" y="1264"/>
                      </a:lnTo>
                      <a:lnTo>
                        <a:pt x="1698" y="1258"/>
                      </a:lnTo>
                      <a:lnTo>
                        <a:pt x="1706" y="1248"/>
                      </a:lnTo>
                      <a:lnTo>
                        <a:pt x="1708" y="1244"/>
                      </a:lnTo>
                      <a:lnTo>
                        <a:pt x="1710" y="1212"/>
                      </a:lnTo>
                      <a:lnTo>
                        <a:pt x="1710" y="1212"/>
                      </a:lnTo>
                      <a:lnTo>
                        <a:pt x="1710" y="1206"/>
                      </a:lnTo>
                      <a:lnTo>
                        <a:pt x="1708" y="1192"/>
                      </a:lnTo>
                      <a:lnTo>
                        <a:pt x="1710" y="1184"/>
                      </a:lnTo>
                      <a:lnTo>
                        <a:pt x="1712" y="1176"/>
                      </a:lnTo>
                      <a:lnTo>
                        <a:pt x="1718" y="1170"/>
                      </a:lnTo>
                      <a:lnTo>
                        <a:pt x="1726" y="1166"/>
                      </a:lnTo>
                      <a:lnTo>
                        <a:pt x="1726" y="1166"/>
                      </a:lnTo>
                      <a:lnTo>
                        <a:pt x="1734" y="1162"/>
                      </a:lnTo>
                      <a:lnTo>
                        <a:pt x="1738" y="1156"/>
                      </a:lnTo>
                      <a:lnTo>
                        <a:pt x="1742" y="1148"/>
                      </a:lnTo>
                      <a:lnTo>
                        <a:pt x="1746" y="1142"/>
                      </a:lnTo>
                      <a:lnTo>
                        <a:pt x="1748" y="1130"/>
                      </a:lnTo>
                      <a:lnTo>
                        <a:pt x="1748" y="1124"/>
                      </a:lnTo>
                      <a:lnTo>
                        <a:pt x="1736" y="1078"/>
                      </a:lnTo>
                      <a:lnTo>
                        <a:pt x="1724" y="1052"/>
                      </a:lnTo>
                      <a:lnTo>
                        <a:pt x="1706" y="1022"/>
                      </a:lnTo>
                      <a:lnTo>
                        <a:pt x="1702" y="1004"/>
                      </a:lnTo>
                      <a:lnTo>
                        <a:pt x="1706" y="988"/>
                      </a:lnTo>
                      <a:lnTo>
                        <a:pt x="1632" y="878"/>
                      </a:lnTo>
                      <a:lnTo>
                        <a:pt x="1632" y="878"/>
                      </a:lnTo>
                      <a:lnTo>
                        <a:pt x="1632" y="876"/>
                      </a:lnTo>
                      <a:lnTo>
                        <a:pt x="1632" y="874"/>
                      </a:lnTo>
                      <a:lnTo>
                        <a:pt x="1628" y="868"/>
                      </a:lnTo>
                      <a:lnTo>
                        <a:pt x="1620" y="858"/>
                      </a:lnTo>
                      <a:lnTo>
                        <a:pt x="1600" y="842"/>
                      </a:lnTo>
                      <a:lnTo>
                        <a:pt x="1572" y="820"/>
                      </a:lnTo>
                      <a:lnTo>
                        <a:pt x="1528" y="790"/>
                      </a:lnTo>
                      <a:lnTo>
                        <a:pt x="1466" y="754"/>
                      </a:lnTo>
                      <a:lnTo>
                        <a:pt x="1486" y="752"/>
                      </a:lnTo>
                      <a:lnTo>
                        <a:pt x="1556" y="746"/>
                      </a:lnTo>
                      <a:lnTo>
                        <a:pt x="1606" y="746"/>
                      </a:lnTo>
                      <a:lnTo>
                        <a:pt x="1660" y="746"/>
                      </a:lnTo>
                      <a:lnTo>
                        <a:pt x="1712" y="740"/>
                      </a:lnTo>
                      <a:lnTo>
                        <a:pt x="1712" y="740"/>
                      </a:lnTo>
                      <a:lnTo>
                        <a:pt x="1734" y="732"/>
                      </a:lnTo>
                      <a:lnTo>
                        <a:pt x="1750" y="724"/>
                      </a:lnTo>
                      <a:lnTo>
                        <a:pt x="1758" y="718"/>
                      </a:lnTo>
                      <a:lnTo>
                        <a:pt x="1762" y="714"/>
                      </a:lnTo>
                      <a:lnTo>
                        <a:pt x="1762" y="714"/>
                      </a:lnTo>
                      <a:lnTo>
                        <a:pt x="1776" y="694"/>
                      </a:lnTo>
                      <a:lnTo>
                        <a:pt x="1786" y="680"/>
                      </a:lnTo>
                      <a:lnTo>
                        <a:pt x="1802" y="660"/>
                      </a:lnTo>
                      <a:lnTo>
                        <a:pt x="1802" y="660"/>
                      </a:lnTo>
                      <a:lnTo>
                        <a:pt x="1818" y="640"/>
                      </a:lnTo>
                      <a:lnTo>
                        <a:pt x="1826" y="624"/>
                      </a:lnTo>
                      <a:lnTo>
                        <a:pt x="1830" y="614"/>
                      </a:lnTo>
                      <a:lnTo>
                        <a:pt x="1830" y="612"/>
                      </a:lnTo>
                      <a:lnTo>
                        <a:pt x="1830" y="612"/>
                      </a:lnTo>
                      <a:lnTo>
                        <a:pt x="1834" y="594"/>
                      </a:lnTo>
                      <a:lnTo>
                        <a:pt x="1840" y="582"/>
                      </a:lnTo>
                      <a:lnTo>
                        <a:pt x="1842" y="578"/>
                      </a:lnTo>
                      <a:lnTo>
                        <a:pt x="1846" y="574"/>
                      </a:lnTo>
                      <a:lnTo>
                        <a:pt x="1846" y="574"/>
                      </a:lnTo>
                      <a:lnTo>
                        <a:pt x="1850" y="572"/>
                      </a:lnTo>
                      <a:lnTo>
                        <a:pt x="1854" y="564"/>
                      </a:lnTo>
                      <a:lnTo>
                        <a:pt x="1864" y="546"/>
                      </a:lnTo>
                      <a:lnTo>
                        <a:pt x="1868" y="536"/>
                      </a:lnTo>
                      <a:lnTo>
                        <a:pt x="1870" y="526"/>
                      </a:lnTo>
                      <a:lnTo>
                        <a:pt x="1870" y="518"/>
                      </a:lnTo>
                      <a:lnTo>
                        <a:pt x="1868" y="512"/>
                      </a:lnTo>
                      <a:lnTo>
                        <a:pt x="1868" y="512"/>
                      </a:lnTo>
                      <a:lnTo>
                        <a:pt x="1864" y="506"/>
                      </a:lnTo>
                      <a:lnTo>
                        <a:pt x="1864" y="498"/>
                      </a:lnTo>
                      <a:lnTo>
                        <a:pt x="1866" y="492"/>
                      </a:lnTo>
                      <a:lnTo>
                        <a:pt x="1868" y="486"/>
                      </a:lnTo>
                      <a:lnTo>
                        <a:pt x="1872" y="476"/>
                      </a:lnTo>
                      <a:lnTo>
                        <a:pt x="1876" y="472"/>
                      </a:lnTo>
                      <a:lnTo>
                        <a:pt x="1876" y="472"/>
                      </a:lnTo>
                      <a:lnTo>
                        <a:pt x="1888" y="462"/>
                      </a:lnTo>
                      <a:lnTo>
                        <a:pt x="1894" y="454"/>
                      </a:lnTo>
                      <a:lnTo>
                        <a:pt x="1894" y="450"/>
                      </a:lnTo>
                      <a:lnTo>
                        <a:pt x="1894" y="446"/>
                      </a:lnTo>
                      <a:lnTo>
                        <a:pt x="1894" y="446"/>
                      </a:lnTo>
                      <a:lnTo>
                        <a:pt x="1890" y="442"/>
                      </a:lnTo>
                      <a:lnTo>
                        <a:pt x="1890" y="434"/>
                      </a:lnTo>
                      <a:lnTo>
                        <a:pt x="1892" y="416"/>
                      </a:lnTo>
                      <a:lnTo>
                        <a:pt x="1898" y="394"/>
                      </a:lnTo>
                      <a:lnTo>
                        <a:pt x="1898" y="394"/>
                      </a:lnTo>
                      <a:lnTo>
                        <a:pt x="1914" y="374"/>
                      </a:lnTo>
                      <a:lnTo>
                        <a:pt x="1926" y="360"/>
                      </a:lnTo>
                      <a:lnTo>
                        <a:pt x="1928" y="354"/>
                      </a:lnTo>
                      <a:lnTo>
                        <a:pt x="1930" y="350"/>
                      </a:lnTo>
                      <a:lnTo>
                        <a:pt x="1930" y="350"/>
                      </a:lnTo>
                      <a:lnTo>
                        <a:pt x="1934" y="340"/>
                      </a:lnTo>
                      <a:lnTo>
                        <a:pt x="1944" y="324"/>
                      </a:lnTo>
                      <a:lnTo>
                        <a:pt x="1956" y="310"/>
                      </a:lnTo>
                      <a:lnTo>
                        <a:pt x="1964" y="304"/>
                      </a:lnTo>
                      <a:lnTo>
                        <a:pt x="1972" y="300"/>
                      </a:lnTo>
                      <a:lnTo>
                        <a:pt x="1972" y="300"/>
                      </a:lnTo>
                      <a:lnTo>
                        <a:pt x="1978" y="296"/>
                      </a:lnTo>
                      <a:lnTo>
                        <a:pt x="1986" y="290"/>
                      </a:lnTo>
                      <a:lnTo>
                        <a:pt x="1996" y="278"/>
                      </a:lnTo>
                      <a:lnTo>
                        <a:pt x="2004" y="264"/>
                      </a:lnTo>
                      <a:lnTo>
                        <a:pt x="2004" y="264"/>
                      </a:lnTo>
                      <a:lnTo>
                        <a:pt x="2010" y="252"/>
                      </a:lnTo>
                      <a:lnTo>
                        <a:pt x="2016" y="240"/>
                      </a:lnTo>
                      <a:lnTo>
                        <a:pt x="2020" y="236"/>
                      </a:lnTo>
                      <a:lnTo>
                        <a:pt x="2024" y="234"/>
                      </a:lnTo>
                      <a:lnTo>
                        <a:pt x="2024" y="234"/>
                      </a:lnTo>
                      <a:lnTo>
                        <a:pt x="2030" y="232"/>
                      </a:lnTo>
                      <a:lnTo>
                        <a:pt x="2034" y="226"/>
                      </a:lnTo>
                      <a:lnTo>
                        <a:pt x="2046" y="214"/>
                      </a:lnTo>
                      <a:lnTo>
                        <a:pt x="2056" y="198"/>
                      </a:lnTo>
                      <a:lnTo>
                        <a:pt x="2078" y="154"/>
                      </a:lnTo>
                      <a:lnTo>
                        <a:pt x="2090" y="112"/>
                      </a:lnTo>
                      <a:lnTo>
                        <a:pt x="2088" y="78"/>
                      </a:lnTo>
                      <a:close/>
                      <a:moveTo>
                        <a:pt x="1040" y="574"/>
                      </a:moveTo>
                      <a:lnTo>
                        <a:pt x="1040" y="574"/>
                      </a:lnTo>
                      <a:lnTo>
                        <a:pt x="1040" y="574"/>
                      </a:lnTo>
                      <a:lnTo>
                        <a:pt x="1040" y="574"/>
                      </a:lnTo>
                      <a:lnTo>
                        <a:pt x="1040" y="574"/>
                      </a:lnTo>
                      <a:close/>
                    </a:path>
                  </a:pathLst>
                </a:custGeom>
                <a:grpFill/>
                <a:ln w="9525">
                  <a:noFill/>
                  <a:round/>
                  <a:headEnd/>
                  <a:tailEnd/>
                </a:ln>
                <a:effectLst>
                  <a:glow rad="177800">
                    <a:schemeClr val="bg2">
                      <a:lumMod val="60000"/>
                      <a:lumOff val="40000"/>
                      <a:alpha val="11000"/>
                    </a:schemeClr>
                  </a:glow>
                  <a:softEdge rad="25400"/>
                </a:effectLst>
              </p:spPr>
              <p:txBody>
                <a:bodyPr vert="horz" wrap="square" lIns="91440" tIns="45720" rIns="91440" bIns="45720" numCol="1" anchor="t" anchorCtr="0" compatLnSpc="1">
                  <a:prstTxWarp prst="textNoShape">
                    <a:avLst/>
                  </a:prstTxWarp>
                </a:bodyPr>
                <a:lstStyle/>
                <a:p>
                  <a:endParaRPr lang="en-US"/>
                </a:p>
              </p:txBody>
            </p:sp>
          </p:grpSp>
        </p:grpSp>
        <p:grpSp>
          <p:nvGrpSpPr>
            <p:cNvPr id="137" name="Group 669"/>
            <p:cNvGrpSpPr/>
            <p:nvPr/>
          </p:nvGrpSpPr>
          <p:grpSpPr>
            <a:xfrm>
              <a:off x="-9" y="242195"/>
              <a:ext cx="9144001" cy="6615827"/>
              <a:chOff x="-9" y="242195"/>
              <a:chExt cx="9144001" cy="6615827"/>
            </a:xfrm>
          </p:grpSpPr>
          <p:grpSp>
            <p:nvGrpSpPr>
              <p:cNvPr id="179" name="Group 32"/>
              <p:cNvGrpSpPr>
                <a:grpSpLocks noChangeAspect="1"/>
              </p:cNvGrpSpPr>
              <p:nvPr/>
            </p:nvGrpSpPr>
            <p:grpSpPr>
              <a:xfrm rot="20059765">
                <a:off x="214282" y="242195"/>
                <a:ext cx="1611192" cy="1321331"/>
                <a:chOff x="492450" y="105224"/>
                <a:chExt cx="2967986" cy="2434032"/>
              </a:xfrm>
              <a:solidFill>
                <a:schemeClr val="bg2">
                  <a:lumMod val="60000"/>
                  <a:lumOff val="40000"/>
                  <a:alpha val="8000"/>
                </a:schemeClr>
              </a:solidFill>
            </p:grpSpPr>
            <p:sp>
              <p:nvSpPr>
                <p:cNvPr id="220" name="Freeform 79"/>
                <p:cNvSpPr>
                  <a:spLocks/>
                </p:cNvSpPr>
                <p:nvPr/>
              </p:nvSpPr>
              <p:spPr bwMode="auto">
                <a:xfrm>
                  <a:off x="1660525" y="654050"/>
                  <a:ext cx="368300" cy="546100"/>
                </a:xfrm>
                <a:custGeom>
                  <a:avLst/>
                  <a:gdLst/>
                  <a:ahLst/>
                  <a:cxnLst>
                    <a:cxn ang="0">
                      <a:pos x="230" y="344"/>
                    </a:cxn>
                    <a:cxn ang="0">
                      <a:pos x="230" y="344"/>
                    </a:cxn>
                    <a:cxn ang="0">
                      <a:pos x="232" y="344"/>
                    </a:cxn>
                    <a:cxn ang="0">
                      <a:pos x="232" y="342"/>
                    </a:cxn>
                    <a:cxn ang="0">
                      <a:pos x="232" y="342"/>
                    </a:cxn>
                    <a:cxn ang="0">
                      <a:pos x="224" y="328"/>
                    </a:cxn>
                    <a:cxn ang="0">
                      <a:pos x="48" y="50"/>
                    </a:cxn>
                    <a:cxn ang="0">
                      <a:pos x="48" y="50"/>
                    </a:cxn>
                    <a:cxn ang="0">
                      <a:pos x="30" y="24"/>
                    </a:cxn>
                    <a:cxn ang="0">
                      <a:pos x="30" y="24"/>
                    </a:cxn>
                    <a:cxn ang="0">
                      <a:pos x="22" y="12"/>
                    </a:cxn>
                    <a:cxn ang="0">
                      <a:pos x="10" y="2"/>
                    </a:cxn>
                    <a:cxn ang="0">
                      <a:pos x="10" y="2"/>
                    </a:cxn>
                    <a:cxn ang="0">
                      <a:pos x="6" y="0"/>
                    </a:cxn>
                    <a:cxn ang="0">
                      <a:pos x="2" y="0"/>
                    </a:cxn>
                    <a:cxn ang="0">
                      <a:pos x="0" y="0"/>
                    </a:cxn>
                    <a:cxn ang="0">
                      <a:pos x="0" y="4"/>
                    </a:cxn>
                    <a:cxn ang="0">
                      <a:pos x="0" y="4"/>
                    </a:cxn>
                    <a:cxn ang="0">
                      <a:pos x="4" y="14"/>
                    </a:cxn>
                    <a:cxn ang="0">
                      <a:pos x="10" y="22"/>
                    </a:cxn>
                    <a:cxn ang="0">
                      <a:pos x="10" y="22"/>
                    </a:cxn>
                    <a:cxn ang="0">
                      <a:pos x="18" y="30"/>
                    </a:cxn>
                    <a:cxn ang="0">
                      <a:pos x="26" y="42"/>
                    </a:cxn>
                    <a:cxn ang="0">
                      <a:pos x="218" y="332"/>
                    </a:cxn>
                    <a:cxn ang="0">
                      <a:pos x="218" y="332"/>
                    </a:cxn>
                    <a:cxn ang="0">
                      <a:pos x="226" y="340"/>
                    </a:cxn>
                    <a:cxn ang="0">
                      <a:pos x="230" y="344"/>
                    </a:cxn>
                    <a:cxn ang="0">
                      <a:pos x="230" y="344"/>
                    </a:cxn>
                  </a:cxnLst>
                  <a:rect l="0" t="0" r="r" b="b"/>
                  <a:pathLst>
                    <a:path w="232" h="344">
                      <a:moveTo>
                        <a:pt x="230" y="344"/>
                      </a:moveTo>
                      <a:lnTo>
                        <a:pt x="230" y="344"/>
                      </a:lnTo>
                      <a:lnTo>
                        <a:pt x="232" y="344"/>
                      </a:lnTo>
                      <a:lnTo>
                        <a:pt x="232" y="342"/>
                      </a:lnTo>
                      <a:lnTo>
                        <a:pt x="232" y="342"/>
                      </a:lnTo>
                      <a:lnTo>
                        <a:pt x="224" y="328"/>
                      </a:lnTo>
                      <a:lnTo>
                        <a:pt x="48" y="50"/>
                      </a:lnTo>
                      <a:lnTo>
                        <a:pt x="48" y="50"/>
                      </a:lnTo>
                      <a:lnTo>
                        <a:pt x="30" y="24"/>
                      </a:lnTo>
                      <a:lnTo>
                        <a:pt x="30" y="24"/>
                      </a:lnTo>
                      <a:lnTo>
                        <a:pt x="22" y="12"/>
                      </a:lnTo>
                      <a:lnTo>
                        <a:pt x="10" y="2"/>
                      </a:lnTo>
                      <a:lnTo>
                        <a:pt x="10" y="2"/>
                      </a:lnTo>
                      <a:lnTo>
                        <a:pt x="6" y="0"/>
                      </a:lnTo>
                      <a:lnTo>
                        <a:pt x="2" y="0"/>
                      </a:lnTo>
                      <a:lnTo>
                        <a:pt x="0" y="0"/>
                      </a:lnTo>
                      <a:lnTo>
                        <a:pt x="0" y="4"/>
                      </a:lnTo>
                      <a:lnTo>
                        <a:pt x="0" y="4"/>
                      </a:lnTo>
                      <a:lnTo>
                        <a:pt x="4" y="14"/>
                      </a:lnTo>
                      <a:lnTo>
                        <a:pt x="10" y="22"/>
                      </a:lnTo>
                      <a:lnTo>
                        <a:pt x="10" y="22"/>
                      </a:lnTo>
                      <a:lnTo>
                        <a:pt x="18" y="30"/>
                      </a:lnTo>
                      <a:lnTo>
                        <a:pt x="26" y="42"/>
                      </a:lnTo>
                      <a:lnTo>
                        <a:pt x="218" y="332"/>
                      </a:lnTo>
                      <a:lnTo>
                        <a:pt x="218" y="332"/>
                      </a:lnTo>
                      <a:lnTo>
                        <a:pt x="226" y="340"/>
                      </a:lnTo>
                      <a:lnTo>
                        <a:pt x="230" y="344"/>
                      </a:lnTo>
                      <a:lnTo>
                        <a:pt x="23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80"/>
                <p:cNvSpPr>
                  <a:spLocks/>
                </p:cNvSpPr>
                <p:nvPr/>
              </p:nvSpPr>
              <p:spPr bwMode="auto">
                <a:xfrm>
                  <a:off x="2032000" y="121602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81"/>
                <p:cNvSpPr>
                  <a:spLocks/>
                </p:cNvSpPr>
                <p:nvPr/>
              </p:nvSpPr>
              <p:spPr bwMode="auto">
                <a:xfrm>
                  <a:off x="2057401" y="654050"/>
                  <a:ext cx="368300" cy="546100"/>
                </a:xfrm>
                <a:custGeom>
                  <a:avLst/>
                  <a:gdLst/>
                  <a:ahLst/>
                  <a:cxnLst>
                    <a:cxn ang="0">
                      <a:pos x="2" y="344"/>
                    </a:cxn>
                    <a:cxn ang="0">
                      <a:pos x="2" y="344"/>
                    </a:cxn>
                    <a:cxn ang="0">
                      <a:pos x="6" y="340"/>
                    </a:cxn>
                    <a:cxn ang="0">
                      <a:pos x="14" y="332"/>
                    </a:cxn>
                    <a:cxn ang="0">
                      <a:pos x="206" y="42"/>
                    </a:cxn>
                    <a:cxn ang="0">
                      <a:pos x="206" y="42"/>
                    </a:cxn>
                    <a:cxn ang="0">
                      <a:pos x="214" y="30"/>
                    </a:cxn>
                    <a:cxn ang="0">
                      <a:pos x="222" y="22"/>
                    </a:cxn>
                    <a:cxn ang="0">
                      <a:pos x="222" y="22"/>
                    </a:cxn>
                    <a:cxn ang="0">
                      <a:pos x="228" y="14"/>
                    </a:cxn>
                    <a:cxn ang="0">
                      <a:pos x="232" y="4"/>
                    </a:cxn>
                    <a:cxn ang="0">
                      <a:pos x="232" y="4"/>
                    </a:cxn>
                    <a:cxn ang="0">
                      <a:pos x="232" y="0"/>
                    </a:cxn>
                    <a:cxn ang="0">
                      <a:pos x="230" y="0"/>
                    </a:cxn>
                    <a:cxn ang="0">
                      <a:pos x="226" y="0"/>
                    </a:cxn>
                    <a:cxn ang="0">
                      <a:pos x="222" y="2"/>
                    </a:cxn>
                    <a:cxn ang="0">
                      <a:pos x="222" y="2"/>
                    </a:cxn>
                    <a:cxn ang="0">
                      <a:pos x="210" y="12"/>
                    </a:cxn>
                    <a:cxn ang="0">
                      <a:pos x="202" y="24"/>
                    </a:cxn>
                    <a:cxn ang="0">
                      <a:pos x="202" y="24"/>
                    </a:cxn>
                    <a:cxn ang="0">
                      <a:pos x="184" y="50"/>
                    </a:cxn>
                    <a:cxn ang="0">
                      <a:pos x="8" y="328"/>
                    </a:cxn>
                    <a:cxn ang="0">
                      <a:pos x="8" y="328"/>
                    </a:cxn>
                    <a:cxn ang="0">
                      <a:pos x="0" y="342"/>
                    </a:cxn>
                    <a:cxn ang="0">
                      <a:pos x="0" y="342"/>
                    </a:cxn>
                    <a:cxn ang="0">
                      <a:pos x="0" y="344"/>
                    </a:cxn>
                    <a:cxn ang="0">
                      <a:pos x="0" y="344"/>
                    </a:cxn>
                    <a:cxn ang="0">
                      <a:pos x="2" y="344"/>
                    </a:cxn>
                    <a:cxn ang="0">
                      <a:pos x="2" y="344"/>
                    </a:cxn>
                  </a:cxnLst>
                  <a:rect l="0" t="0" r="r" b="b"/>
                  <a:pathLst>
                    <a:path w="232" h="344">
                      <a:moveTo>
                        <a:pt x="2" y="344"/>
                      </a:moveTo>
                      <a:lnTo>
                        <a:pt x="2" y="344"/>
                      </a:lnTo>
                      <a:lnTo>
                        <a:pt x="6" y="340"/>
                      </a:lnTo>
                      <a:lnTo>
                        <a:pt x="14" y="332"/>
                      </a:lnTo>
                      <a:lnTo>
                        <a:pt x="206" y="42"/>
                      </a:lnTo>
                      <a:lnTo>
                        <a:pt x="206" y="42"/>
                      </a:lnTo>
                      <a:lnTo>
                        <a:pt x="214" y="30"/>
                      </a:lnTo>
                      <a:lnTo>
                        <a:pt x="222" y="22"/>
                      </a:lnTo>
                      <a:lnTo>
                        <a:pt x="222" y="22"/>
                      </a:lnTo>
                      <a:lnTo>
                        <a:pt x="228" y="14"/>
                      </a:lnTo>
                      <a:lnTo>
                        <a:pt x="232" y="4"/>
                      </a:lnTo>
                      <a:lnTo>
                        <a:pt x="232" y="4"/>
                      </a:lnTo>
                      <a:lnTo>
                        <a:pt x="232" y="0"/>
                      </a:lnTo>
                      <a:lnTo>
                        <a:pt x="230" y="0"/>
                      </a:lnTo>
                      <a:lnTo>
                        <a:pt x="226" y="0"/>
                      </a:lnTo>
                      <a:lnTo>
                        <a:pt x="222" y="2"/>
                      </a:lnTo>
                      <a:lnTo>
                        <a:pt x="222" y="2"/>
                      </a:lnTo>
                      <a:lnTo>
                        <a:pt x="210" y="12"/>
                      </a:lnTo>
                      <a:lnTo>
                        <a:pt x="202" y="24"/>
                      </a:lnTo>
                      <a:lnTo>
                        <a:pt x="202" y="24"/>
                      </a:lnTo>
                      <a:lnTo>
                        <a:pt x="184" y="50"/>
                      </a:lnTo>
                      <a:lnTo>
                        <a:pt x="8" y="328"/>
                      </a:lnTo>
                      <a:lnTo>
                        <a:pt x="8" y="328"/>
                      </a:lnTo>
                      <a:lnTo>
                        <a:pt x="0" y="342"/>
                      </a:lnTo>
                      <a:lnTo>
                        <a:pt x="0" y="342"/>
                      </a:lnTo>
                      <a:lnTo>
                        <a:pt x="0" y="344"/>
                      </a:lnTo>
                      <a:lnTo>
                        <a:pt x="0" y="344"/>
                      </a:lnTo>
                      <a:lnTo>
                        <a:pt x="2" y="344"/>
                      </a:lnTo>
                      <a:lnTo>
                        <a:pt x="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82"/>
                <p:cNvSpPr>
                  <a:spLocks noEditPoints="1"/>
                </p:cNvSpPr>
                <p:nvPr/>
              </p:nvSpPr>
              <p:spPr bwMode="auto">
                <a:xfrm rot="650724">
                  <a:off x="492450" y="105224"/>
                  <a:ext cx="2967986" cy="2434032"/>
                </a:xfrm>
                <a:custGeom>
                  <a:avLst/>
                  <a:gdLst/>
                  <a:ahLst/>
                  <a:cxnLst>
                    <a:cxn ang="0">
                      <a:pos x="1784" y="18"/>
                    </a:cxn>
                    <a:cxn ang="0">
                      <a:pos x="1368" y="254"/>
                    </a:cxn>
                    <a:cxn ang="0">
                      <a:pos x="1096" y="632"/>
                    </a:cxn>
                    <a:cxn ang="0">
                      <a:pos x="1066" y="570"/>
                    </a:cxn>
                    <a:cxn ang="0">
                      <a:pos x="1044" y="562"/>
                    </a:cxn>
                    <a:cxn ang="0">
                      <a:pos x="1016" y="572"/>
                    </a:cxn>
                    <a:cxn ang="0">
                      <a:pos x="992" y="628"/>
                    </a:cxn>
                    <a:cxn ang="0">
                      <a:pos x="680" y="216"/>
                    </a:cxn>
                    <a:cxn ang="0">
                      <a:pos x="268" y="10"/>
                    </a:cxn>
                    <a:cxn ang="0">
                      <a:pos x="34" y="198"/>
                    </a:cxn>
                    <a:cxn ang="0">
                      <a:pos x="86" y="264"/>
                    </a:cxn>
                    <a:cxn ang="0">
                      <a:pos x="156" y="340"/>
                    </a:cxn>
                    <a:cxn ang="0">
                      <a:pos x="198" y="442"/>
                    </a:cxn>
                    <a:cxn ang="0">
                      <a:pos x="224" y="492"/>
                    </a:cxn>
                    <a:cxn ang="0">
                      <a:pos x="240" y="572"/>
                    </a:cxn>
                    <a:cxn ang="0">
                      <a:pos x="272" y="640"/>
                    </a:cxn>
                    <a:cxn ang="0">
                      <a:pos x="378" y="740"/>
                    </a:cxn>
                    <a:cxn ang="0">
                      <a:pos x="470" y="858"/>
                    </a:cxn>
                    <a:cxn ang="0">
                      <a:pos x="342" y="1124"/>
                    </a:cxn>
                    <a:cxn ang="0">
                      <a:pos x="376" y="1176"/>
                    </a:cxn>
                    <a:cxn ang="0">
                      <a:pos x="406" y="1268"/>
                    </a:cxn>
                    <a:cxn ang="0">
                      <a:pos x="458" y="1316"/>
                    </a:cxn>
                    <a:cxn ang="0">
                      <a:pos x="502" y="1380"/>
                    </a:cxn>
                    <a:cxn ang="0">
                      <a:pos x="536" y="1422"/>
                    </a:cxn>
                    <a:cxn ang="0">
                      <a:pos x="460" y="1554"/>
                    </a:cxn>
                    <a:cxn ang="0">
                      <a:pos x="414" y="1686"/>
                    </a:cxn>
                    <a:cxn ang="0">
                      <a:pos x="486" y="1704"/>
                    </a:cxn>
                    <a:cxn ang="0">
                      <a:pos x="586" y="1526"/>
                    </a:cxn>
                    <a:cxn ang="0">
                      <a:pos x="662" y="1528"/>
                    </a:cxn>
                    <a:cxn ang="0">
                      <a:pos x="700" y="1528"/>
                    </a:cxn>
                    <a:cxn ang="0">
                      <a:pos x="768" y="1532"/>
                    </a:cxn>
                    <a:cxn ang="0">
                      <a:pos x="816" y="1452"/>
                    </a:cxn>
                    <a:cxn ang="0">
                      <a:pos x="978" y="928"/>
                    </a:cxn>
                    <a:cxn ang="0">
                      <a:pos x="996" y="942"/>
                    </a:cxn>
                    <a:cxn ang="0">
                      <a:pos x="992" y="1208"/>
                    </a:cxn>
                    <a:cxn ang="0">
                      <a:pos x="1088" y="1112"/>
                    </a:cxn>
                    <a:cxn ang="0">
                      <a:pos x="1088" y="854"/>
                    </a:cxn>
                    <a:cxn ang="0">
                      <a:pos x="1138" y="1056"/>
                    </a:cxn>
                    <a:cxn ang="0">
                      <a:pos x="1284" y="1500"/>
                    </a:cxn>
                    <a:cxn ang="0">
                      <a:pos x="1334" y="1528"/>
                    </a:cxn>
                    <a:cxn ang="0">
                      <a:pos x="1406" y="1536"/>
                    </a:cxn>
                    <a:cxn ang="0">
                      <a:pos x="1458" y="1516"/>
                    </a:cxn>
                    <a:cxn ang="0">
                      <a:pos x="1542" y="1592"/>
                    </a:cxn>
                    <a:cxn ang="0">
                      <a:pos x="1626" y="1714"/>
                    </a:cxn>
                    <a:cxn ang="0">
                      <a:pos x="1680" y="1650"/>
                    </a:cxn>
                    <a:cxn ang="0">
                      <a:pos x="1618" y="1546"/>
                    </a:cxn>
                    <a:cxn ang="0">
                      <a:pos x="1560" y="1404"/>
                    </a:cxn>
                    <a:cxn ang="0">
                      <a:pos x="1616" y="1378"/>
                    </a:cxn>
                    <a:cxn ang="0">
                      <a:pos x="1634" y="1294"/>
                    </a:cxn>
                    <a:cxn ang="0">
                      <a:pos x="1706" y="1248"/>
                    </a:cxn>
                    <a:cxn ang="0">
                      <a:pos x="1726" y="1166"/>
                    </a:cxn>
                    <a:cxn ang="0">
                      <a:pos x="1702" y="1004"/>
                    </a:cxn>
                    <a:cxn ang="0">
                      <a:pos x="1528" y="790"/>
                    </a:cxn>
                    <a:cxn ang="0">
                      <a:pos x="1758" y="718"/>
                    </a:cxn>
                    <a:cxn ang="0">
                      <a:pos x="1830" y="612"/>
                    </a:cxn>
                    <a:cxn ang="0">
                      <a:pos x="1868" y="536"/>
                    </a:cxn>
                    <a:cxn ang="0">
                      <a:pos x="1876" y="472"/>
                    </a:cxn>
                    <a:cxn ang="0">
                      <a:pos x="1898" y="394"/>
                    </a:cxn>
                    <a:cxn ang="0">
                      <a:pos x="1964" y="304"/>
                    </a:cxn>
                    <a:cxn ang="0">
                      <a:pos x="2020" y="236"/>
                    </a:cxn>
                    <a:cxn ang="0">
                      <a:pos x="1040" y="574"/>
                    </a:cxn>
                  </a:cxnLst>
                  <a:rect l="0" t="0" r="r" b="b"/>
                  <a:pathLst>
                    <a:path w="2090" h="1714">
                      <a:moveTo>
                        <a:pt x="2088" y="78"/>
                      </a:moveTo>
                      <a:lnTo>
                        <a:pt x="2070" y="44"/>
                      </a:lnTo>
                      <a:lnTo>
                        <a:pt x="2028" y="16"/>
                      </a:lnTo>
                      <a:lnTo>
                        <a:pt x="1964" y="4"/>
                      </a:lnTo>
                      <a:lnTo>
                        <a:pt x="1896" y="0"/>
                      </a:lnTo>
                      <a:lnTo>
                        <a:pt x="1896" y="0"/>
                      </a:lnTo>
                      <a:lnTo>
                        <a:pt x="1876" y="2"/>
                      </a:lnTo>
                      <a:lnTo>
                        <a:pt x="1852" y="4"/>
                      </a:lnTo>
                      <a:lnTo>
                        <a:pt x="1822" y="10"/>
                      </a:lnTo>
                      <a:lnTo>
                        <a:pt x="1784" y="18"/>
                      </a:lnTo>
                      <a:lnTo>
                        <a:pt x="1740" y="30"/>
                      </a:lnTo>
                      <a:lnTo>
                        <a:pt x="1694" y="46"/>
                      </a:lnTo>
                      <a:lnTo>
                        <a:pt x="1642" y="66"/>
                      </a:lnTo>
                      <a:lnTo>
                        <a:pt x="1642" y="66"/>
                      </a:lnTo>
                      <a:lnTo>
                        <a:pt x="1592" y="92"/>
                      </a:lnTo>
                      <a:lnTo>
                        <a:pt x="1544" y="118"/>
                      </a:lnTo>
                      <a:lnTo>
                        <a:pt x="1498" y="148"/>
                      </a:lnTo>
                      <a:lnTo>
                        <a:pt x="1454" y="180"/>
                      </a:lnTo>
                      <a:lnTo>
                        <a:pt x="1410" y="216"/>
                      </a:lnTo>
                      <a:lnTo>
                        <a:pt x="1368" y="254"/>
                      </a:lnTo>
                      <a:lnTo>
                        <a:pt x="1328" y="296"/>
                      </a:lnTo>
                      <a:lnTo>
                        <a:pt x="1286" y="342"/>
                      </a:lnTo>
                      <a:lnTo>
                        <a:pt x="1286" y="342"/>
                      </a:lnTo>
                      <a:lnTo>
                        <a:pt x="1254" y="380"/>
                      </a:lnTo>
                      <a:lnTo>
                        <a:pt x="1224" y="420"/>
                      </a:lnTo>
                      <a:lnTo>
                        <a:pt x="1196" y="462"/>
                      </a:lnTo>
                      <a:lnTo>
                        <a:pt x="1170" y="504"/>
                      </a:lnTo>
                      <a:lnTo>
                        <a:pt x="1124" y="578"/>
                      </a:lnTo>
                      <a:lnTo>
                        <a:pt x="1096" y="632"/>
                      </a:lnTo>
                      <a:lnTo>
                        <a:pt x="1096" y="632"/>
                      </a:lnTo>
                      <a:lnTo>
                        <a:pt x="1092" y="622"/>
                      </a:lnTo>
                      <a:lnTo>
                        <a:pt x="1082" y="608"/>
                      </a:lnTo>
                      <a:lnTo>
                        <a:pt x="1082" y="608"/>
                      </a:lnTo>
                      <a:lnTo>
                        <a:pt x="1086" y="600"/>
                      </a:lnTo>
                      <a:lnTo>
                        <a:pt x="1088" y="592"/>
                      </a:lnTo>
                      <a:lnTo>
                        <a:pt x="1088" y="592"/>
                      </a:lnTo>
                      <a:lnTo>
                        <a:pt x="1086" y="584"/>
                      </a:lnTo>
                      <a:lnTo>
                        <a:pt x="1082" y="576"/>
                      </a:lnTo>
                      <a:lnTo>
                        <a:pt x="1074" y="572"/>
                      </a:lnTo>
                      <a:lnTo>
                        <a:pt x="1066" y="570"/>
                      </a:lnTo>
                      <a:lnTo>
                        <a:pt x="1066" y="570"/>
                      </a:lnTo>
                      <a:lnTo>
                        <a:pt x="1064" y="570"/>
                      </a:lnTo>
                      <a:lnTo>
                        <a:pt x="1066" y="564"/>
                      </a:lnTo>
                      <a:lnTo>
                        <a:pt x="1060" y="564"/>
                      </a:lnTo>
                      <a:lnTo>
                        <a:pt x="1056" y="564"/>
                      </a:lnTo>
                      <a:lnTo>
                        <a:pt x="1056" y="564"/>
                      </a:lnTo>
                      <a:lnTo>
                        <a:pt x="1050" y="558"/>
                      </a:lnTo>
                      <a:lnTo>
                        <a:pt x="1048" y="560"/>
                      </a:lnTo>
                      <a:lnTo>
                        <a:pt x="1048" y="558"/>
                      </a:lnTo>
                      <a:lnTo>
                        <a:pt x="1044" y="562"/>
                      </a:lnTo>
                      <a:lnTo>
                        <a:pt x="1038" y="560"/>
                      </a:lnTo>
                      <a:lnTo>
                        <a:pt x="1038" y="564"/>
                      </a:lnTo>
                      <a:lnTo>
                        <a:pt x="1034" y="564"/>
                      </a:lnTo>
                      <a:lnTo>
                        <a:pt x="1030" y="564"/>
                      </a:lnTo>
                      <a:lnTo>
                        <a:pt x="1034" y="572"/>
                      </a:lnTo>
                      <a:lnTo>
                        <a:pt x="1034" y="572"/>
                      </a:lnTo>
                      <a:lnTo>
                        <a:pt x="1034" y="572"/>
                      </a:lnTo>
                      <a:lnTo>
                        <a:pt x="1026" y="570"/>
                      </a:lnTo>
                      <a:lnTo>
                        <a:pt x="1026" y="570"/>
                      </a:lnTo>
                      <a:lnTo>
                        <a:pt x="1016" y="572"/>
                      </a:lnTo>
                      <a:lnTo>
                        <a:pt x="1010" y="576"/>
                      </a:lnTo>
                      <a:lnTo>
                        <a:pt x="1004" y="584"/>
                      </a:lnTo>
                      <a:lnTo>
                        <a:pt x="1004" y="592"/>
                      </a:lnTo>
                      <a:lnTo>
                        <a:pt x="1004" y="592"/>
                      </a:lnTo>
                      <a:lnTo>
                        <a:pt x="1004" y="598"/>
                      </a:lnTo>
                      <a:lnTo>
                        <a:pt x="1008" y="604"/>
                      </a:lnTo>
                      <a:lnTo>
                        <a:pt x="1008" y="604"/>
                      </a:lnTo>
                      <a:lnTo>
                        <a:pt x="998" y="618"/>
                      </a:lnTo>
                      <a:lnTo>
                        <a:pt x="992" y="628"/>
                      </a:lnTo>
                      <a:lnTo>
                        <a:pt x="992" y="628"/>
                      </a:lnTo>
                      <a:lnTo>
                        <a:pt x="962" y="574"/>
                      </a:lnTo>
                      <a:lnTo>
                        <a:pt x="918" y="500"/>
                      </a:lnTo>
                      <a:lnTo>
                        <a:pt x="892" y="460"/>
                      </a:lnTo>
                      <a:lnTo>
                        <a:pt x="864" y="420"/>
                      </a:lnTo>
                      <a:lnTo>
                        <a:pt x="834" y="378"/>
                      </a:lnTo>
                      <a:lnTo>
                        <a:pt x="802" y="342"/>
                      </a:lnTo>
                      <a:lnTo>
                        <a:pt x="802" y="342"/>
                      </a:lnTo>
                      <a:lnTo>
                        <a:pt x="762" y="296"/>
                      </a:lnTo>
                      <a:lnTo>
                        <a:pt x="720" y="254"/>
                      </a:lnTo>
                      <a:lnTo>
                        <a:pt x="680" y="216"/>
                      </a:lnTo>
                      <a:lnTo>
                        <a:pt x="636" y="180"/>
                      </a:lnTo>
                      <a:lnTo>
                        <a:pt x="592" y="148"/>
                      </a:lnTo>
                      <a:lnTo>
                        <a:pt x="546" y="118"/>
                      </a:lnTo>
                      <a:lnTo>
                        <a:pt x="498" y="92"/>
                      </a:lnTo>
                      <a:lnTo>
                        <a:pt x="448" y="66"/>
                      </a:lnTo>
                      <a:lnTo>
                        <a:pt x="448" y="66"/>
                      </a:lnTo>
                      <a:lnTo>
                        <a:pt x="396" y="46"/>
                      </a:lnTo>
                      <a:lnTo>
                        <a:pt x="348" y="30"/>
                      </a:lnTo>
                      <a:lnTo>
                        <a:pt x="306" y="18"/>
                      </a:lnTo>
                      <a:lnTo>
                        <a:pt x="268" y="10"/>
                      </a:lnTo>
                      <a:lnTo>
                        <a:pt x="238" y="4"/>
                      </a:lnTo>
                      <a:lnTo>
                        <a:pt x="214" y="2"/>
                      </a:lnTo>
                      <a:lnTo>
                        <a:pt x="194" y="0"/>
                      </a:lnTo>
                      <a:lnTo>
                        <a:pt x="126" y="4"/>
                      </a:lnTo>
                      <a:lnTo>
                        <a:pt x="62" y="16"/>
                      </a:lnTo>
                      <a:lnTo>
                        <a:pt x="20" y="44"/>
                      </a:lnTo>
                      <a:lnTo>
                        <a:pt x="2" y="78"/>
                      </a:lnTo>
                      <a:lnTo>
                        <a:pt x="0" y="112"/>
                      </a:lnTo>
                      <a:lnTo>
                        <a:pt x="12" y="154"/>
                      </a:lnTo>
                      <a:lnTo>
                        <a:pt x="34" y="198"/>
                      </a:lnTo>
                      <a:lnTo>
                        <a:pt x="34" y="198"/>
                      </a:lnTo>
                      <a:lnTo>
                        <a:pt x="44" y="214"/>
                      </a:lnTo>
                      <a:lnTo>
                        <a:pt x="56" y="226"/>
                      </a:lnTo>
                      <a:lnTo>
                        <a:pt x="60" y="232"/>
                      </a:lnTo>
                      <a:lnTo>
                        <a:pt x="66" y="234"/>
                      </a:lnTo>
                      <a:lnTo>
                        <a:pt x="66" y="234"/>
                      </a:lnTo>
                      <a:lnTo>
                        <a:pt x="70" y="236"/>
                      </a:lnTo>
                      <a:lnTo>
                        <a:pt x="74" y="240"/>
                      </a:lnTo>
                      <a:lnTo>
                        <a:pt x="80" y="252"/>
                      </a:lnTo>
                      <a:lnTo>
                        <a:pt x="86" y="264"/>
                      </a:lnTo>
                      <a:lnTo>
                        <a:pt x="86" y="264"/>
                      </a:lnTo>
                      <a:lnTo>
                        <a:pt x="94" y="278"/>
                      </a:lnTo>
                      <a:lnTo>
                        <a:pt x="104" y="290"/>
                      </a:lnTo>
                      <a:lnTo>
                        <a:pt x="112" y="296"/>
                      </a:lnTo>
                      <a:lnTo>
                        <a:pt x="118" y="300"/>
                      </a:lnTo>
                      <a:lnTo>
                        <a:pt x="118" y="300"/>
                      </a:lnTo>
                      <a:lnTo>
                        <a:pt x="126" y="304"/>
                      </a:lnTo>
                      <a:lnTo>
                        <a:pt x="132" y="310"/>
                      </a:lnTo>
                      <a:lnTo>
                        <a:pt x="146" y="324"/>
                      </a:lnTo>
                      <a:lnTo>
                        <a:pt x="156" y="340"/>
                      </a:lnTo>
                      <a:lnTo>
                        <a:pt x="160" y="350"/>
                      </a:lnTo>
                      <a:lnTo>
                        <a:pt x="160" y="350"/>
                      </a:lnTo>
                      <a:lnTo>
                        <a:pt x="160" y="354"/>
                      </a:lnTo>
                      <a:lnTo>
                        <a:pt x="164" y="360"/>
                      </a:lnTo>
                      <a:lnTo>
                        <a:pt x="176" y="374"/>
                      </a:lnTo>
                      <a:lnTo>
                        <a:pt x="192" y="394"/>
                      </a:lnTo>
                      <a:lnTo>
                        <a:pt x="192" y="394"/>
                      </a:lnTo>
                      <a:lnTo>
                        <a:pt x="198" y="416"/>
                      </a:lnTo>
                      <a:lnTo>
                        <a:pt x="200" y="434"/>
                      </a:lnTo>
                      <a:lnTo>
                        <a:pt x="198" y="442"/>
                      </a:lnTo>
                      <a:lnTo>
                        <a:pt x="196" y="446"/>
                      </a:lnTo>
                      <a:lnTo>
                        <a:pt x="196" y="446"/>
                      </a:lnTo>
                      <a:lnTo>
                        <a:pt x="194" y="450"/>
                      </a:lnTo>
                      <a:lnTo>
                        <a:pt x="196" y="454"/>
                      </a:lnTo>
                      <a:lnTo>
                        <a:pt x="202" y="462"/>
                      </a:lnTo>
                      <a:lnTo>
                        <a:pt x="214" y="472"/>
                      </a:lnTo>
                      <a:lnTo>
                        <a:pt x="214" y="472"/>
                      </a:lnTo>
                      <a:lnTo>
                        <a:pt x="216" y="476"/>
                      </a:lnTo>
                      <a:lnTo>
                        <a:pt x="222" y="486"/>
                      </a:lnTo>
                      <a:lnTo>
                        <a:pt x="224" y="492"/>
                      </a:lnTo>
                      <a:lnTo>
                        <a:pt x="226" y="498"/>
                      </a:lnTo>
                      <a:lnTo>
                        <a:pt x="226" y="506"/>
                      </a:lnTo>
                      <a:lnTo>
                        <a:pt x="222" y="512"/>
                      </a:lnTo>
                      <a:lnTo>
                        <a:pt x="222" y="512"/>
                      </a:lnTo>
                      <a:lnTo>
                        <a:pt x="220" y="518"/>
                      </a:lnTo>
                      <a:lnTo>
                        <a:pt x="220" y="526"/>
                      </a:lnTo>
                      <a:lnTo>
                        <a:pt x="222" y="536"/>
                      </a:lnTo>
                      <a:lnTo>
                        <a:pt x="226" y="546"/>
                      </a:lnTo>
                      <a:lnTo>
                        <a:pt x="236" y="564"/>
                      </a:lnTo>
                      <a:lnTo>
                        <a:pt x="240" y="572"/>
                      </a:lnTo>
                      <a:lnTo>
                        <a:pt x="244" y="574"/>
                      </a:lnTo>
                      <a:lnTo>
                        <a:pt x="244" y="574"/>
                      </a:lnTo>
                      <a:lnTo>
                        <a:pt x="248" y="578"/>
                      </a:lnTo>
                      <a:lnTo>
                        <a:pt x="250" y="582"/>
                      </a:lnTo>
                      <a:lnTo>
                        <a:pt x="256" y="594"/>
                      </a:lnTo>
                      <a:lnTo>
                        <a:pt x="260" y="612"/>
                      </a:lnTo>
                      <a:lnTo>
                        <a:pt x="260" y="612"/>
                      </a:lnTo>
                      <a:lnTo>
                        <a:pt x="260" y="614"/>
                      </a:lnTo>
                      <a:lnTo>
                        <a:pt x="264" y="624"/>
                      </a:lnTo>
                      <a:lnTo>
                        <a:pt x="272" y="640"/>
                      </a:lnTo>
                      <a:lnTo>
                        <a:pt x="288" y="660"/>
                      </a:lnTo>
                      <a:lnTo>
                        <a:pt x="288" y="660"/>
                      </a:lnTo>
                      <a:lnTo>
                        <a:pt x="304" y="680"/>
                      </a:lnTo>
                      <a:lnTo>
                        <a:pt x="314" y="694"/>
                      </a:lnTo>
                      <a:lnTo>
                        <a:pt x="328" y="714"/>
                      </a:lnTo>
                      <a:lnTo>
                        <a:pt x="328" y="714"/>
                      </a:lnTo>
                      <a:lnTo>
                        <a:pt x="332" y="718"/>
                      </a:lnTo>
                      <a:lnTo>
                        <a:pt x="338" y="724"/>
                      </a:lnTo>
                      <a:lnTo>
                        <a:pt x="356" y="732"/>
                      </a:lnTo>
                      <a:lnTo>
                        <a:pt x="378" y="740"/>
                      </a:lnTo>
                      <a:lnTo>
                        <a:pt x="430" y="746"/>
                      </a:lnTo>
                      <a:lnTo>
                        <a:pt x="484" y="746"/>
                      </a:lnTo>
                      <a:lnTo>
                        <a:pt x="534" y="746"/>
                      </a:lnTo>
                      <a:lnTo>
                        <a:pt x="604" y="752"/>
                      </a:lnTo>
                      <a:lnTo>
                        <a:pt x="622" y="754"/>
                      </a:lnTo>
                      <a:lnTo>
                        <a:pt x="622" y="754"/>
                      </a:lnTo>
                      <a:lnTo>
                        <a:pt x="562" y="790"/>
                      </a:lnTo>
                      <a:lnTo>
                        <a:pt x="518" y="820"/>
                      </a:lnTo>
                      <a:lnTo>
                        <a:pt x="488" y="842"/>
                      </a:lnTo>
                      <a:lnTo>
                        <a:pt x="470" y="858"/>
                      </a:lnTo>
                      <a:lnTo>
                        <a:pt x="462" y="868"/>
                      </a:lnTo>
                      <a:lnTo>
                        <a:pt x="458" y="874"/>
                      </a:lnTo>
                      <a:lnTo>
                        <a:pt x="458" y="876"/>
                      </a:lnTo>
                      <a:lnTo>
                        <a:pt x="458" y="878"/>
                      </a:lnTo>
                      <a:lnTo>
                        <a:pt x="384" y="988"/>
                      </a:lnTo>
                      <a:lnTo>
                        <a:pt x="388" y="1004"/>
                      </a:lnTo>
                      <a:lnTo>
                        <a:pt x="384" y="1022"/>
                      </a:lnTo>
                      <a:lnTo>
                        <a:pt x="366" y="1052"/>
                      </a:lnTo>
                      <a:lnTo>
                        <a:pt x="354" y="1078"/>
                      </a:lnTo>
                      <a:lnTo>
                        <a:pt x="342" y="1124"/>
                      </a:lnTo>
                      <a:lnTo>
                        <a:pt x="342" y="1124"/>
                      </a:lnTo>
                      <a:lnTo>
                        <a:pt x="342" y="1130"/>
                      </a:lnTo>
                      <a:lnTo>
                        <a:pt x="344" y="1142"/>
                      </a:lnTo>
                      <a:lnTo>
                        <a:pt x="348" y="1148"/>
                      </a:lnTo>
                      <a:lnTo>
                        <a:pt x="350" y="1156"/>
                      </a:lnTo>
                      <a:lnTo>
                        <a:pt x="356" y="1162"/>
                      </a:lnTo>
                      <a:lnTo>
                        <a:pt x="364" y="1166"/>
                      </a:lnTo>
                      <a:lnTo>
                        <a:pt x="364" y="1166"/>
                      </a:lnTo>
                      <a:lnTo>
                        <a:pt x="372" y="1170"/>
                      </a:lnTo>
                      <a:lnTo>
                        <a:pt x="376" y="1176"/>
                      </a:lnTo>
                      <a:lnTo>
                        <a:pt x="380" y="1184"/>
                      </a:lnTo>
                      <a:lnTo>
                        <a:pt x="382" y="1192"/>
                      </a:lnTo>
                      <a:lnTo>
                        <a:pt x="380" y="1206"/>
                      </a:lnTo>
                      <a:lnTo>
                        <a:pt x="380" y="1212"/>
                      </a:lnTo>
                      <a:lnTo>
                        <a:pt x="382" y="1244"/>
                      </a:lnTo>
                      <a:lnTo>
                        <a:pt x="382" y="1244"/>
                      </a:lnTo>
                      <a:lnTo>
                        <a:pt x="384" y="1248"/>
                      </a:lnTo>
                      <a:lnTo>
                        <a:pt x="392" y="1258"/>
                      </a:lnTo>
                      <a:lnTo>
                        <a:pt x="398" y="1264"/>
                      </a:lnTo>
                      <a:lnTo>
                        <a:pt x="406" y="1268"/>
                      </a:lnTo>
                      <a:lnTo>
                        <a:pt x="416" y="1272"/>
                      </a:lnTo>
                      <a:lnTo>
                        <a:pt x="428" y="1272"/>
                      </a:lnTo>
                      <a:lnTo>
                        <a:pt x="428" y="1272"/>
                      </a:lnTo>
                      <a:lnTo>
                        <a:pt x="440" y="1274"/>
                      </a:lnTo>
                      <a:lnTo>
                        <a:pt x="448" y="1280"/>
                      </a:lnTo>
                      <a:lnTo>
                        <a:pt x="452" y="1286"/>
                      </a:lnTo>
                      <a:lnTo>
                        <a:pt x="456" y="1294"/>
                      </a:lnTo>
                      <a:lnTo>
                        <a:pt x="458" y="1310"/>
                      </a:lnTo>
                      <a:lnTo>
                        <a:pt x="458" y="1316"/>
                      </a:lnTo>
                      <a:lnTo>
                        <a:pt x="458" y="1316"/>
                      </a:lnTo>
                      <a:lnTo>
                        <a:pt x="456" y="1338"/>
                      </a:lnTo>
                      <a:lnTo>
                        <a:pt x="458" y="1354"/>
                      </a:lnTo>
                      <a:lnTo>
                        <a:pt x="458" y="1360"/>
                      </a:lnTo>
                      <a:lnTo>
                        <a:pt x="460" y="1364"/>
                      </a:lnTo>
                      <a:lnTo>
                        <a:pt x="460" y="1364"/>
                      </a:lnTo>
                      <a:lnTo>
                        <a:pt x="468" y="1374"/>
                      </a:lnTo>
                      <a:lnTo>
                        <a:pt x="474" y="1378"/>
                      </a:lnTo>
                      <a:lnTo>
                        <a:pt x="486" y="1380"/>
                      </a:lnTo>
                      <a:lnTo>
                        <a:pt x="486" y="1380"/>
                      </a:lnTo>
                      <a:lnTo>
                        <a:pt x="502" y="1380"/>
                      </a:lnTo>
                      <a:lnTo>
                        <a:pt x="514" y="1384"/>
                      </a:lnTo>
                      <a:lnTo>
                        <a:pt x="522" y="1390"/>
                      </a:lnTo>
                      <a:lnTo>
                        <a:pt x="526" y="1394"/>
                      </a:lnTo>
                      <a:lnTo>
                        <a:pt x="526" y="1396"/>
                      </a:lnTo>
                      <a:lnTo>
                        <a:pt x="526" y="1396"/>
                      </a:lnTo>
                      <a:lnTo>
                        <a:pt x="526" y="1400"/>
                      </a:lnTo>
                      <a:lnTo>
                        <a:pt x="530" y="1404"/>
                      </a:lnTo>
                      <a:lnTo>
                        <a:pt x="532" y="1408"/>
                      </a:lnTo>
                      <a:lnTo>
                        <a:pt x="534" y="1414"/>
                      </a:lnTo>
                      <a:lnTo>
                        <a:pt x="536" y="1422"/>
                      </a:lnTo>
                      <a:lnTo>
                        <a:pt x="536" y="1432"/>
                      </a:lnTo>
                      <a:lnTo>
                        <a:pt x="532" y="1446"/>
                      </a:lnTo>
                      <a:lnTo>
                        <a:pt x="524" y="1462"/>
                      </a:lnTo>
                      <a:lnTo>
                        <a:pt x="524" y="1462"/>
                      </a:lnTo>
                      <a:lnTo>
                        <a:pt x="492" y="1522"/>
                      </a:lnTo>
                      <a:lnTo>
                        <a:pt x="478" y="1540"/>
                      </a:lnTo>
                      <a:lnTo>
                        <a:pt x="472" y="1546"/>
                      </a:lnTo>
                      <a:lnTo>
                        <a:pt x="466" y="1550"/>
                      </a:lnTo>
                      <a:lnTo>
                        <a:pt x="466" y="1550"/>
                      </a:lnTo>
                      <a:lnTo>
                        <a:pt x="460" y="1554"/>
                      </a:lnTo>
                      <a:lnTo>
                        <a:pt x="454" y="1560"/>
                      </a:lnTo>
                      <a:lnTo>
                        <a:pt x="440" y="1578"/>
                      </a:lnTo>
                      <a:lnTo>
                        <a:pt x="424" y="1604"/>
                      </a:lnTo>
                      <a:lnTo>
                        <a:pt x="424" y="1604"/>
                      </a:lnTo>
                      <a:lnTo>
                        <a:pt x="420" y="1614"/>
                      </a:lnTo>
                      <a:lnTo>
                        <a:pt x="412" y="1636"/>
                      </a:lnTo>
                      <a:lnTo>
                        <a:pt x="410" y="1650"/>
                      </a:lnTo>
                      <a:lnTo>
                        <a:pt x="408" y="1666"/>
                      </a:lnTo>
                      <a:lnTo>
                        <a:pt x="410" y="1680"/>
                      </a:lnTo>
                      <a:lnTo>
                        <a:pt x="414" y="1686"/>
                      </a:lnTo>
                      <a:lnTo>
                        <a:pt x="416" y="1692"/>
                      </a:lnTo>
                      <a:lnTo>
                        <a:pt x="416" y="1692"/>
                      </a:lnTo>
                      <a:lnTo>
                        <a:pt x="426" y="1702"/>
                      </a:lnTo>
                      <a:lnTo>
                        <a:pt x="438" y="1710"/>
                      </a:lnTo>
                      <a:lnTo>
                        <a:pt x="450" y="1714"/>
                      </a:lnTo>
                      <a:lnTo>
                        <a:pt x="456" y="1714"/>
                      </a:lnTo>
                      <a:lnTo>
                        <a:pt x="464" y="1714"/>
                      </a:lnTo>
                      <a:lnTo>
                        <a:pt x="470" y="1712"/>
                      </a:lnTo>
                      <a:lnTo>
                        <a:pt x="478" y="1710"/>
                      </a:lnTo>
                      <a:lnTo>
                        <a:pt x="486" y="1704"/>
                      </a:lnTo>
                      <a:lnTo>
                        <a:pt x="492" y="1698"/>
                      </a:lnTo>
                      <a:lnTo>
                        <a:pt x="500" y="1690"/>
                      </a:lnTo>
                      <a:lnTo>
                        <a:pt x="508" y="1678"/>
                      </a:lnTo>
                      <a:lnTo>
                        <a:pt x="514" y="1666"/>
                      </a:lnTo>
                      <a:lnTo>
                        <a:pt x="522" y="1650"/>
                      </a:lnTo>
                      <a:lnTo>
                        <a:pt x="522" y="1650"/>
                      </a:lnTo>
                      <a:lnTo>
                        <a:pt x="548" y="1592"/>
                      </a:lnTo>
                      <a:lnTo>
                        <a:pt x="568" y="1554"/>
                      </a:lnTo>
                      <a:lnTo>
                        <a:pt x="582" y="1532"/>
                      </a:lnTo>
                      <a:lnTo>
                        <a:pt x="586" y="1526"/>
                      </a:lnTo>
                      <a:lnTo>
                        <a:pt x="586" y="1526"/>
                      </a:lnTo>
                      <a:lnTo>
                        <a:pt x="590" y="1522"/>
                      </a:lnTo>
                      <a:lnTo>
                        <a:pt x="594" y="1518"/>
                      </a:lnTo>
                      <a:lnTo>
                        <a:pt x="600" y="1516"/>
                      </a:lnTo>
                      <a:lnTo>
                        <a:pt x="608" y="1514"/>
                      </a:lnTo>
                      <a:lnTo>
                        <a:pt x="620" y="1514"/>
                      </a:lnTo>
                      <a:lnTo>
                        <a:pt x="632" y="1516"/>
                      </a:lnTo>
                      <a:lnTo>
                        <a:pt x="648" y="1520"/>
                      </a:lnTo>
                      <a:lnTo>
                        <a:pt x="648" y="1520"/>
                      </a:lnTo>
                      <a:lnTo>
                        <a:pt x="662" y="1528"/>
                      </a:lnTo>
                      <a:lnTo>
                        <a:pt x="668" y="1532"/>
                      </a:lnTo>
                      <a:lnTo>
                        <a:pt x="670" y="1536"/>
                      </a:lnTo>
                      <a:lnTo>
                        <a:pt x="668" y="1536"/>
                      </a:lnTo>
                      <a:lnTo>
                        <a:pt x="664" y="1538"/>
                      </a:lnTo>
                      <a:lnTo>
                        <a:pt x="670" y="1538"/>
                      </a:lnTo>
                      <a:lnTo>
                        <a:pt x="670" y="1538"/>
                      </a:lnTo>
                      <a:lnTo>
                        <a:pt x="682" y="1536"/>
                      </a:lnTo>
                      <a:lnTo>
                        <a:pt x="692" y="1532"/>
                      </a:lnTo>
                      <a:lnTo>
                        <a:pt x="700" y="1528"/>
                      </a:lnTo>
                      <a:lnTo>
                        <a:pt x="700" y="1528"/>
                      </a:lnTo>
                      <a:lnTo>
                        <a:pt x="708" y="1522"/>
                      </a:lnTo>
                      <a:lnTo>
                        <a:pt x="716" y="1518"/>
                      </a:lnTo>
                      <a:lnTo>
                        <a:pt x="724" y="1516"/>
                      </a:lnTo>
                      <a:lnTo>
                        <a:pt x="724" y="1516"/>
                      </a:lnTo>
                      <a:lnTo>
                        <a:pt x="734" y="1518"/>
                      </a:lnTo>
                      <a:lnTo>
                        <a:pt x="744" y="1522"/>
                      </a:lnTo>
                      <a:lnTo>
                        <a:pt x="754" y="1528"/>
                      </a:lnTo>
                      <a:lnTo>
                        <a:pt x="754" y="1528"/>
                      </a:lnTo>
                      <a:lnTo>
                        <a:pt x="758" y="1530"/>
                      </a:lnTo>
                      <a:lnTo>
                        <a:pt x="768" y="1532"/>
                      </a:lnTo>
                      <a:lnTo>
                        <a:pt x="774" y="1532"/>
                      </a:lnTo>
                      <a:lnTo>
                        <a:pt x="780" y="1532"/>
                      </a:lnTo>
                      <a:lnTo>
                        <a:pt x="786" y="1528"/>
                      </a:lnTo>
                      <a:lnTo>
                        <a:pt x="794" y="1520"/>
                      </a:lnTo>
                      <a:lnTo>
                        <a:pt x="794" y="1520"/>
                      </a:lnTo>
                      <a:lnTo>
                        <a:pt x="800" y="1512"/>
                      </a:lnTo>
                      <a:lnTo>
                        <a:pt x="806" y="1500"/>
                      </a:lnTo>
                      <a:lnTo>
                        <a:pt x="812" y="1478"/>
                      </a:lnTo>
                      <a:lnTo>
                        <a:pt x="816" y="1458"/>
                      </a:lnTo>
                      <a:lnTo>
                        <a:pt x="816" y="1452"/>
                      </a:lnTo>
                      <a:lnTo>
                        <a:pt x="840" y="1406"/>
                      </a:lnTo>
                      <a:lnTo>
                        <a:pt x="844" y="1388"/>
                      </a:lnTo>
                      <a:lnTo>
                        <a:pt x="870" y="1386"/>
                      </a:lnTo>
                      <a:lnTo>
                        <a:pt x="894" y="1318"/>
                      </a:lnTo>
                      <a:lnTo>
                        <a:pt x="922" y="1204"/>
                      </a:lnTo>
                      <a:lnTo>
                        <a:pt x="952" y="1056"/>
                      </a:lnTo>
                      <a:lnTo>
                        <a:pt x="970" y="942"/>
                      </a:lnTo>
                      <a:lnTo>
                        <a:pt x="970" y="942"/>
                      </a:lnTo>
                      <a:lnTo>
                        <a:pt x="974" y="940"/>
                      </a:lnTo>
                      <a:lnTo>
                        <a:pt x="978" y="928"/>
                      </a:lnTo>
                      <a:lnTo>
                        <a:pt x="984" y="908"/>
                      </a:lnTo>
                      <a:lnTo>
                        <a:pt x="986" y="894"/>
                      </a:lnTo>
                      <a:lnTo>
                        <a:pt x="988" y="880"/>
                      </a:lnTo>
                      <a:lnTo>
                        <a:pt x="988" y="880"/>
                      </a:lnTo>
                      <a:lnTo>
                        <a:pt x="990" y="866"/>
                      </a:lnTo>
                      <a:lnTo>
                        <a:pt x="994" y="858"/>
                      </a:lnTo>
                      <a:lnTo>
                        <a:pt x="1000" y="856"/>
                      </a:lnTo>
                      <a:lnTo>
                        <a:pt x="1004" y="854"/>
                      </a:lnTo>
                      <a:lnTo>
                        <a:pt x="1004" y="880"/>
                      </a:lnTo>
                      <a:lnTo>
                        <a:pt x="996" y="942"/>
                      </a:lnTo>
                      <a:lnTo>
                        <a:pt x="998" y="962"/>
                      </a:lnTo>
                      <a:lnTo>
                        <a:pt x="990" y="990"/>
                      </a:lnTo>
                      <a:lnTo>
                        <a:pt x="990" y="1034"/>
                      </a:lnTo>
                      <a:lnTo>
                        <a:pt x="990" y="1046"/>
                      </a:lnTo>
                      <a:lnTo>
                        <a:pt x="990" y="1108"/>
                      </a:lnTo>
                      <a:lnTo>
                        <a:pt x="998" y="1112"/>
                      </a:lnTo>
                      <a:lnTo>
                        <a:pt x="998" y="1122"/>
                      </a:lnTo>
                      <a:lnTo>
                        <a:pt x="990" y="1130"/>
                      </a:lnTo>
                      <a:lnTo>
                        <a:pt x="992" y="1160"/>
                      </a:lnTo>
                      <a:lnTo>
                        <a:pt x="992" y="1208"/>
                      </a:lnTo>
                      <a:lnTo>
                        <a:pt x="1010" y="1248"/>
                      </a:lnTo>
                      <a:lnTo>
                        <a:pt x="1040" y="1274"/>
                      </a:lnTo>
                      <a:lnTo>
                        <a:pt x="1044" y="1246"/>
                      </a:lnTo>
                      <a:lnTo>
                        <a:pt x="1048" y="1274"/>
                      </a:lnTo>
                      <a:lnTo>
                        <a:pt x="1078" y="1248"/>
                      </a:lnTo>
                      <a:lnTo>
                        <a:pt x="1096" y="1208"/>
                      </a:lnTo>
                      <a:lnTo>
                        <a:pt x="1096" y="1160"/>
                      </a:lnTo>
                      <a:lnTo>
                        <a:pt x="1098" y="1130"/>
                      </a:lnTo>
                      <a:lnTo>
                        <a:pt x="1088" y="1122"/>
                      </a:lnTo>
                      <a:lnTo>
                        <a:pt x="1088" y="1112"/>
                      </a:lnTo>
                      <a:lnTo>
                        <a:pt x="1098" y="1108"/>
                      </a:lnTo>
                      <a:lnTo>
                        <a:pt x="1098" y="1046"/>
                      </a:lnTo>
                      <a:lnTo>
                        <a:pt x="1098" y="1034"/>
                      </a:lnTo>
                      <a:lnTo>
                        <a:pt x="1098" y="990"/>
                      </a:lnTo>
                      <a:lnTo>
                        <a:pt x="1088" y="962"/>
                      </a:lnTo>
                      <a:lnTo>
                        <a:pt x="1090" y="942"/>
                      </a:lnTo>
                      <a:lnTo>
                        <a:pt x="1084" y="880"/>
                      </a:lnTo>
                      <a:lnTo>
                        <a:pt x="1082" y="856"/>
                      </a:lnTo>
                      <a:lnTo>
                        <a:pt x="1082" y="856"/>
                      </a:lnTo>
                      <a:lnTo>
                        <a:pt x="1088" y="854"/>
                      </a:lnTo>
                      <a:lnTo>
                        <a:pt x="1094" y="858"/>
                      </a:lnTo>
                      <a:lnTo>
                        <a:pt x="1100" y="866"/>
                      </a:lnTo>
                      <a:lnTo>
                        <a:pt x="1102" y="880"/>
                      </a:lnTo>
                      <a:lnTo>
                        <a:pt x="1102" y="880"/>
                      </a:lnTo>
                      <a:lnTo>
                        <a:pt x="1102" y="894"/>
                      </a:lnTo>
                      <a:lnTo>
                        <a:pt x="1106" y="908"/>
                      </a:lnTo>
                      <a:lnTo>
                        <a:pt x="1112" y="928"/>
                      </a:lnTo>
                      <a:lnTo>
                        <a:pt x="1116" y="940"/>
                      </a:lnTo>
                      <a:lnTo>
                        <a:pt x="1120" y="942"/>
                      </a:lnTo>
                      <a:lnTo>
                        <a:pt x="1138" y="1056"/>
                      </a:lnTo>
                      <a:lnTo>
                        <a:pt x="1168" y="1204"/>
                      </a:lnTo>
                      <a:lnTo>
                        <a:pt x="1196" y="1318"/>
                      </a:lnTo>
                      <a:lnTo>
                        <a:pt x="1220" y="1386"/>
                      </a:lnTo>
                      <a:lnTo>
                        <a:pt x="1246" y="1388"/>
                      </a:lnTo>
                      <a:lnTo>
                        <a:pt x="1250" y="1406"/>
                      </a:lnTo>
                      <a:lnTo>
                        <a:pt x="1274" y="1452"/>
                      </a:lnTo>
                      <a:lnTo>
                        <a:pt x="1274" y="1452"/>
                      </a:lnTo>
                      <a:lnTo>
                        <a:pt x="1274" y="1458"/>
                      </a:lnTo>
                      <a:lnTo>
                        <a:pt x="1278" y="1478"/>
                      </a:lnTo>
                      <a:lnTo>
                        <a:pt x="1284" y="1500"/>
                      </a:lnTo>
                      <a:lnTo>
                        <a:pt x="1290" y="1512"/>
                      </a:lnTo>
                      <a:lnTo>
                        <a:pt x="1296" y="1520"/>
                      </a:lnTo>
                      <a:lnTo>
                        <a:pt x="1296" y="1520"/>
                      </a:lnTo>
                      <a:lnTo>
                        <a:pt x="1304" y="1528"/>
                      </a:lnTo>
                      <a:lnTo>
                        <a:pt x="1310" y="1532"/>
                      </a:lnTo>
                      <a:lnTo>
                        <a:pt x="1316" y="1532"/>
                      </a:lnTo>
                      <a:lnTo>
                        <a:pt x="1322" y="1532"/>
                      </a:lnTo>
                      <a:lnTo>
                        <a:pt x="1332" y="1530"/>
                      </a:lnTo>
                      <a:lnTo>
                        <a:pt x="1334" y="1528"/>
                      </a:lnTo>
                      <a:lnTo>
                        <a:pt x="1334" y="1528"/>
                      </a:lnTo>
                      <a:lnTo>
                        <a:pt x="1346" y="1522"/>
                      </a:lnTo>
                      <a:lnTo>
                        <a:pt x="1356" y="1518"/>
                      </a:lnTo>
                      <a:lnTo>
                        <a:pt x="1366" y="1516"/>
                      </a:lnTo>
                      <a:lnTo>
                        <a:pt x="1366" y="1516"/>
                      </a:lnTo>
                      <a:lnTo>
                        <a:pt x="1374" y="1518"/>
                      </a:lnTo>
                      <a:lnTo>
                        <a:pt x="1382" y="1522"/>
                      </a:lnTo>
                      <a:lnTo>
                        <a:pt x="1390" y="1528"/>
                      </a:lnTo>
                      <a:lnTo>
                        <a:pt x="1390" y="1528"/>
                      </a:lnTo>
                      <a:lnTo>
                        <a:pt x="1398" y="1532"/>
                      </a:lnTo>
                      <a:lnTo>
                        <a:pt x="1406" y="1536"/>
                      </a:lnTo>
                      <a:lnTo>
                        <a:pt x="1420" y="1538"/>
                      </a:lnTo>
                      <a:lnTo>
                        <a:pt x="1420" y="1538"/>
                      </a:lnTo>
                      <a:lnTo>
                        <a:pt x="1426" y="1538"/>
                      </a:lnTo>
                      <a:lnTo>
                        <a:pt x="1422" y="1536"/>
                      </a:lnTo>
                      <a:lnTo>
                        <a:pt x="1420" y="1536"/>
                      </a:lnTo>
                      <a:lnTo>
                        <a:pt x="1422" y="1532"/>
                      </a:lnTo>
                      <a:lnTo>
                        <a:pt x="1428" y="1528"/>
                      </a:lnTo>
                      <a:lnTo>
                        <a:pt x="1442" y="1520"/>
                      </a:lnTo>
                      <a:lnTo>
                        <a:pt x="1442" y="1520"/>
                      </a:lnTo>
                      <a:lnTo>
                        <a:pt x="1458" y="1516"/>
                      </a:lnTo>
                      <a:lnTo>
                        <a:pt x="1470" y="1514"/>
                      </a:lnTo>
                      <a:lnTo>
                        <a:pt x="1482" y="1514"/>
                      </a:lnTo>
                      <a:lnTo>
                        <a:pt x="1490" y="1516"/>
                      </a:lnTo>
                      <a:lnTo>
                        <a:pt x="1496" y="1518"/>
                      </a:lnTo>
                      <a:lnTo>
                        <a:pt x="1500" y="1522"/>
                      </a:lnTo>
                      <a:lnTo>
                        <a:pt x="1502" y="1526"/>
                      </a:lnTo>
                      <a:lnTo>
                        <a:pt x="1502" y="1526"/>
                      </a:lnTo>
                      <a:lnTo>
                        <a:pt x="1508" y="1532"/>
                      </a:lnTo>
                      <a:lnTo>
                        <a:pt x="1522" y="1554"/>
                      </a:lnTo>
                      <a:lnTo>
                        <a:pt x="1542" y="1592"/>
                      </a:lnTo>
                      <a:lnTo>
                        <a:pt x="1568" y="1650"/>
                      </a:lnTo>
                      <a:lnTo>
                        <a:pt x="1568" y="1650"/>
                      </a:lnTo>
                      <a:lnTo>
                        <a:pt x="1576" y="1666"/>
                      </a:lnTo>
                      <a:lnTo>
                        <a:pt x="1582" y="1678"/>
                      </a:lnTo>
                      <a:lnTo>
                        <a:pt x="1590" y="1690"/>
                      </a:lnTo>
                      <a:lnTo>
                        <a:pt x="1598" y="1698"/>
                      </a:lnTo>
                      <a:lnTo>
                        <a:pt x="1604" y="1704"/>
                      </a:lnTo>
                      <a:lnTo>
                        <a:pt x="1612" y="1710"/>
                      </a:lnTo>
                      <a:lnTo>
                        <a:pt x="1620" y="1712"/>
                      </a:lnTo>
                      <a:lnTo>
                        <a:pt x="1626" y="1714"/>
                      </a:lnTo>
                      <a:lnTo>
                        <a:pt x="1634" y="1714"/>
                      </a:lnTo>
                      <a:lnTo>
                        <a:pt x="1640" y="1714"/>
                      </a:lnTo>
                      <a:lnTo>
                        <a:pt x="1652" y="1710"/>
                      </a:lnTo>
                      <a:lnTo>
                        <a:pt x="1664" y="1702"/>
                      </a:lnTo>
                      <a:lnTo>
                        <a:pt x="1672" y="1692"/>
                      </a:lnTo>
                      <a:lnTo>
                        <a:pt x="1672" y="1692"/>
                      </a:lnTo>
                      <a:lnTo>
                        <a:pt x="1676" y="1686"/>
                      </a:lnTo>
                      <a:lnTo>
                        <a:pt x="1678" y="1680"/>
                      </a:lnTo>
                      <a:lnTo>
                        <a:pt x="1682" y="1666"/>
                      </a:lnTo>
                      <a:lnTo>
                        <a:pt x="1680" y="1650"/>
                      </a:lnTo>
                      <a:lnTo>
                        <a:pt x="1678" y="1636"/>
                      </a:lnTo>
                      <a:lnTo>
                        <a:pt x="1670" y="1614"/>
                      </a:lnTo>
                      <a:lnTo>
                        <a:pt x="1666" y="1604"/>
                      </a:lnTo>
                      <a:lnTo>
                        <a:pt x="1666" y="1604"/>
                      </a:lnTo>
                      <a:lnTo>
                        <a:pt x="1650" y="1578"/>
                      </a:lnTo>
                      <a:lnTo>
                        <a:pt x="1636" y="1560"/>
                      </a:lnTo>
                      <a:lnTo>
                        <a:pt x="1630" y="1554"/>
                      </a:lnTo>
                      <a:lnTo>
                        <a:pt x="1622" y="1550"/>
                      </a:lnTo>
                      <a:lnTo>
                        <a:pt x="1622" y="1550"/>
                      </a:lnTo>
                      <a:lnTo>
                        <a:pt x="1618" y="1546"/>
                      </a:lnTo>
                      <a:lnTo>
                        <a:pt x="1612" y="1540"/>
                      </a:lnTo>
                      <a:lnTo>
                        <a:pt x="1598" y="1522"/>
                      </a:lnTo>
                      <a:lnTo>
                        <a:pt x="1566" y="1462"/>
                      </a:lnTo>
                      <a:lnTo>
                        <a:pt x="1566" y="1462"/>
                      </a:lnTo>
                      <a:lnTo>
                        <a:pt x="1558" y="1446"/>
                      </a:lnTo>
                      <a:lnTo>
                        <a:pt x="1554" y="1432"/>
                      </a:lnTo>
                      <a:lnTo>
                        <a:pt x="1554" y="1422"/>
                      </a:lnTo>
                      <a:lnTo>
                        <a:pt x="1556" y="1414"/>
                      </a:lnTo>
                      <a:lnTo>
                        <a:pt x="1558" y="1408"/>
                      </a:lnTo>
                      <a:lnTo>
                        <a:pt x="1560" y="1404"/>
                      </a:lnTo>
                      <a:lnTo>
                        <a:pt x="1562" y="1400"/>
                      </a:lnTo>
                      <a:lnTo>
                        <a:pt x="1564" y="1396"/>
                      </a:lnTo>
                      <a:lnTo>
                        <a:pt x="1564" y="1396"/>
                      </a:lnTo>
                      <a:lnTo>
                        <a:pt x="1564" y="1394"/>
                      </a:lnTo>
                      <a:lnTo>
                        <a:pt x="1566" y="1390"/>
                      </a:lnTo>
                      <a:lnTo>
                        <a:pt x="1576" y="1384"/>
                      </a:lnTo>
                      <a:lnTo>
                        <a:pt x="1588" y="1380"/>
                      </a:lnTo>
                      <a:lnTo>
                        <a:pt x="1604" y="1380"/>
                      </a:lnTo>
                      <a:lnTo>
                        <a:pt x="1604" y="1380"/>
                      </a:lnTo>
                      <a:lnTo>
                        <a:pt x="1616" y="1378"/>
                      </a:lnTo>
                      <a:lnTo>
                        <a:pt x="1622" y="1374"/>
                      </a:lnTo>
                      <a:lnTo>
                        <a:pt x="1630" y="1364"/>
                      </a:lnTo>
                      <a:lnTo>
                        <a:pt x="1630" y="1364"/>
                      </a:lnTo>
                      <a:lnTo>
                        <a:pt x="1632" y="1360"/>
                      </a:lnTo>
                      <a:lnTo>
                        <a:pt x="1632" y="1354"/>
                      </a:lnTo>
                      <a:lnTo>
                        <a:pt x="1632" y="1338"/>
                      </a:lnTo>
                      <a:lnTo>
                        <a:pt x="1632" y="1316"/>
                      </a:lnTo>
                      <a:lnTo>
                        <a:pt x="1632" y="1316"/>
                      </a:lnTo>
                      <a:lnTo>
                        <a:pt x="1632" y="1310"/>
                      </a:lnTo>
                      <a:lnTo>
                        <a:pt x="1634" y="1294"/>
                      </a:lnTo>
                      <a:lnTo>
                        <a:pt x="1638" y="1286"/>
                      </a:lnTo>
                      <a:lnTo>
                        <a:pt x="1642" y="1280"/>
                      </a:lnTo>
                      <a:lnTo>
                        <a:pt x="1650" y="1274"/>
                      </a:lnTo>
                      <a:lnTo>
                        <a:pt x="1662" y="1272"/>
                      </a:lnTo>
                      <a:lnTo>
                        <a:pt x="1662" y="1272"/>
                      </a:lnTo>
                      <a:lnTo>
                        <a:pt x="1674" y="1272"/>
                      </a:lnTo>
                      <a:lnTo>
                        <a:pt x="1684" y="1268"/>
                      </a:lnTo>
                      <a:lnTo>
                        <a:pt x="1692" y="1264"/>
                      </a:lnTo>
                      <a:lnTo>
                        <a:pt x="1698" y="1258"/>
                      </a:lnTo>
                      <a:lnTo>
                        <a:pt x="1706" y="1248"/>
                      </a:lnTo>
                      <a:lnTo>
                        <a:pt x="1708" y="1244"/>
                      </a:lnTo>
                      <a:lnTo>
                        <a:pt x="1710" y="1212"/>
                      </a:lnTo>
                      <a:lnTo>
                        <a:pt x="1710" y="1212"/>
                      </a:lnTo>
                      <a:lnTo>
                        <a:pt x="1710" y="1206"/>
                      </a:lnTo>
                      <a:lnTo>
                        <a:pt x="1708" y="1192"/>
                      </a:lnTo>
                      <a:lnTo>
                        <a:pt x="1710" y="1184"/>
                      </a:lnTo>
                      <a:lnTo>
                        <a:pt x="1712" y="1176"/>
                      </a:lnTo>
                      <a:lnTo>
                        <a:pt x="1718" y="1170"/>
                      </a:lnTo>
                      <a:lnTo>
                        <a:pt x="1726" y="1166"/>
                      </a:lnTo>
                      <a:lnTo>
                        <a:pt x="1726" y="1166"/>
                      </a:lnTo>
                      <a:lnTo>
                        <a:pt x="1734" y="1162"/>
                      </a:lnTo>
                      <a:lnTo>
                        <a:pt x="1738" y="1156"/>
                      </a:lnTo>
                      <a:lnTo>
                        <a:pt x="1742" y="1148"/>
                      </a:lnTo>
                      <a:lnTo>
                        <a:pt x="1746" y="1142"/>
                      </a:lnTo>
                      <a:lnTo>
                        <a:pt x="1748" y="1130"/>
                      </a:lnTo>
                      <a:lnTo>
                        <a:pt x="1748" y="1124"/>
                      </a:lnTo>
                      <a:lnTo>
                        <a:pt x="1736" y="1078"/>
                      </a:lnTo>
                      <a:lnTo>
                        <a:pt x="1724" y="1052"/>
                      </a:lnTo>
                      <a:lnTo>
                        <a:pt x="1706" y="1022"/>
                      </a:lnTo>
                      <a:lnTo>
                        <a:pt x="1702" y="1004"/>
                      </a:lnTo>
                      <a:lnTo>
                        <a:pt x="1706" y="988"/>
                      </a:lnTo>
                      <a:lnTo>
                        <a:pt x="1632" y="878"/>
                      </a:lnTo>
                      <a:lnTo>
                        <a:pt x="1632" y="878"/>
                      </a:lnTo>
                      <a:lnTo>
                        <a:pt x="1632" y="876"/>
                      </a:lnTo>
                      <a:lnTo>
                        <a:pt x="1632" y="874"/>
                      </a:lnTo>
                      <a:lnTo>
                        <a:pt x="1628" y="868"/>
                      </a:lnTo>
                      <a:lnTo>
                        <a:pt x="1620" y="858"/>
                      </a:lnTo>
                      <a:lnTo>
                        <a:pt x="1600" y="842"/>
                      </a:lnTo>
                      <a:lnTo>
                        <a:pt x="1572" y="820"/>
                      </a:lnTo>
                      <a:lnTo>
                        <a:pt x="1528" y="790"/>
                      </a:lnTo>
                      <a:lnTo>
                        <a:pt x="1466" y="754"/>
                      </a:lnTo>
                      <a:lnTo>
                        <a:pt x="1486" y="752"/>
                      </a:lnTo>
                      <a:lnTo>
                        <a:pt x="1556" y="746"/>
                      </a:lnTo>
                      <a:lnTo>
                        <a:pt x="1606" y="746"/>
                      </a:lnTo>
                      <a:lnTo>
                        <a:pt x="1660" y="746"/>
                      </a:lnTo>
                      <a:lnTo>
                        <a:pt x="1712" y="740"/>
                      </a:lnTo>
                      <a:lnTo>
                        <a:pt x="1712" y="740"/>
                      </a:lnTo>
                      <a:lnTo>
                        <a:pt x="1734" y="732"/>
                      </a:lnTo>
                      <a:lnTo>
                        <a:pt x="1750" y="724"/>
                      </a:lnTo>
                      <a:lnTo>
                        <a:pt x="1758" y="718"/>
                      </a:lnTo>
                      <a:lnTo>
                        <a:pt x="1762" y="714"/>
                      </a:lnTo>
                      <a:lnTo>
                        <a:pt x="1762" y="714"/>
                      </a:lnTo>
                      <a:lnTo>
                        <a:pt x="1776" y="694"/>
                      </a:lnTo>
                      <a:lnTo>
                        <a:pt x="1786" y="680"/>
                      </a:lnTo>
                      <a:lnTo>
                        <a:pt x="1802" y="660"/>
                      </a:lnTo>
                      <a:lnTo>
                        <a:pt x="1802" y="660"/>
                      </a:lnTo>
                      <a:lnTo>
                        <a:pt x="1818" y="640"/>
                      </a:lnTo>
                      <a:lnTo>
                        <a:pt x="1826" y="624"/>
                      </a:lnTo>
                      <a:lnTo>
                        <a:pt x="1830" y="614"/>
                      </a:lnTo>
                      <a:lnTo>
                        <a:pt x="1830" y="612"/>
                      </a:lnTo>
                      <a:lnTo>
                        <a:pt x="1830" y="612"/>
                      </a:lnTo>
                      <a:lnTo>
                        <a:pt x="1834" y="594"/>
                      </a:lnTo>
                      <a:lnTo>
                        <a:pt x="1840" y="582"/>
                      </a:lnTo>
                      <a:lnTo>
                        <a:pt x="1842" y="578"/>
                      </a:lnTo>
                      <a:lnTo>
                        <a:pt x="1846" y="574"/>
                      </a:lnTo>
                      <a:lnTo>
                        <a:pt x="1846" y="574"/>
                      </a:lnTo>
                      <a:lnTo>
                        <a:pt x="1850" y="572"/>
                      </a:lnTo>
                      <a:lnTo>
                        <a:pt x="1854" y="564"/>
                      </a:lnTo>
                      <a:lnTo>
                        <a:pt x="1864" y="546"/>
                      </a:lnTo>
                      <a:lnTo>
                        <a:pt x="1868" y="536"/>
                      </a:lnTo>
                      <a:lnTo>
                        <a:pt x="1870" y="526"/>
                      </a:lnTo>
                      <a:lnTo>
                        <a:pt x="1870" y="518"/>
                      </a:lnTo>
                      <a:lnTo>
                        <a:pt x="1868" y="512"/>
                      </a:lnTo>
                      <a:lnTo>
                        <a:pt x="1868" y="512"/>
                      </a:lnTo>
                      <a:lnTo>
                        <a:pt x="1864" y="506"/>
                      </a:lnTo>
                      <a:lnTo>
                        <a:pt x="1864" y="498"/>
                      </a:lnTo>
                      <a:lnTo>
                        <a:pt x="1866" y="492"/>
                      </a:lnTo>
                      <a:lnTo>
                        <a:pt x="1868" y="486"/>
                      </a:lnTo>
                      <a:lnTo>
                        <a:pt x="1872" y="476"/>
                      </a:lnTo>
                      <a:lnTo>
                        <a:pt x="1876" y="472"/>
                      </a:lnTo>
                      <a:lnTo>
                        <a:pt x="1876" y="472"/>
                      </a:lnTo>
                      <a:lnTo>
                        <a:pt x="1888" y="462"/>
                      </a:lnTo>
                      <a:lnTo>
                        <a:pt x="1894" y="454"/>
                      </a:lnTo>
                      <a:lnTo>
                        <a:pt x="1894" y="450"/>
                      </a:lnTo>
                      <a:lnTo>
                        <a:pt x="1894" y="446"/>
                      </a:lnTo>
                      <a:lnTo>
                        <a:pt x="1894" y="446"/>
                      </a:lnTo>
                      <a:lnTo>
                        <a:pt x="1890" y="442"/>
                      </a:lnTo>
                      <a:lnTo>
                        <a:pt x="1890" y="434"/>
                      </a:lnTo>
                      <a:lnTo>
                        <a:pt x="1892" y="416"/>
                      </a:lnTo>
                      <a:lnTo>
                        <a:pt x="1898" y="394"/>
                      </a:lnTo>
                      <a:lnTo>
                        <a:pt x="1898" y="394"/>
                      </a:lnTo>
                      <a:lnTo>
                        <a:pt x="1914" y="374"/>
                      </a:lnTo>
                      <a:lnTo>
                        <a:pt x="1926" y="360"/>
                      </a:lnTo>
                      <a:lnTo>
                        <a:pt x="1928" y="354"/>
                      </a:lnTo>
                      <a:lnTo>
                        <a:pt x="1930" y="350"/>
                      </a:lnTo>
                      <a:lnTo>
                        <a:pt x="1930" y="350"/>
                      </a:lnTo>
                      <a:lnTo>
                        <a:pt x="1934" y="340"/>
                      </a:lnTo>
                      <a:lnTo>
                        <a:pt x="1944" y="324"/>
                      </a:lnTo>
                      <a:lnTo>
                        <a:pt x="1956" y="310"/>
                      </a:lnTo>
                      <a:lnTo>
                        <a:pt x="1964" y="304"/>
                      </a:lnTo>
                      <a:lnTo>
                        <a:pt x="1972" y="300"/>
                      </a:lnTo>
                      <a:lnTo>
                        <a:pt x="1972" y="300"/>
                      </a:lnTo>
                      <a:lnTo>
                        <a:pt x="1978" y="296"/>
                      </a:lnTo>
                      <a:lnTo>
                        <a:pt x="1986" y="290"/>
                      </a:lnTo>
                      <a:lnTo>
                        <a:pt x="1996" y="278"/>
                      </a:lnTo>
                      <a:lnTo>
                        <a:pt x="2004" y="264"/>
                      </a:lnTo>
                      <a:lnTo>
                        <a:pt x="2004" y="264"/>
                      </a:lnTo>
                      <a:lnTo>
                        <a:pt x="2010" y="252"/>
                      </a:lnTo>
                      <a:lnTo>
                        <a:pt x="2016" y="240"/>
                      </a:lnTo>
                      <a:lnTo>
                        <a:pt x="2020" y="236"/>
                      </a:lnTo>
                      <a:lnTo>
                        <a:pt x="2024" y="234"/>
                      </a:lnTo>
                      <a:lnTo>
                        <a:pt x="2024" y="234"/>
                      </a:lnTo>
                      <a:lnTo>
                        <a:pt x="2030" y="232"/>
                      </a:lnTo>
                      <a:lnTo>
                        <a:pt x="2034" y="226"/>
                      </a:lnTo>
                      <a:lnTo>
                        <a:pt x="2046" y="214"/>
                      </a:lnTo>
                      <a:lnTo>
                        <a:pt x="2056" y="198"/>
                      </a:lnTo>
                      <a:lnTo>
                        <a:pt x="2078" y="154"/>
                      </a:lnTo>
                      <a:lnTo>
                        <a:pt x="2090" y="112"/>
                      </a:lnTo>
                      <a:lnTo>
                        <a:pt x="2088" y="78"/>
                      </a:lnTo>
                      <a:close/>
                      <a:moveTo>
                        <a:pt x="1040" y="574"/>
                      </a:moveTo>
                      <a:lnTo>
                        <a:pt x="1040" y="574"/>
                      </a:lnTo>
                      <a:lnTo>
                        <a:pt x="1040" y="574"/>
                      </a:lnTo>
                      <a:lnTo>
                        <a:pt x="1040" y="574"/>
                      </a:lnTo>
                      <a:lnTo>
                        <a:pt x="1040" y="574"/>
                      </a:lnTo>
                      <a:close/>
                    </a:path>
                  </a:pathLst>
                </a:custGeom>
                <a:grpFill/>
                <a:ln w="9525">
                  <a:noFill/>
                  <a:round/>
                  <a:headEnd/>
                  <a:tailEnd/>
                </a:ln>
                <a:effectLst>
                  <a:glow rad="38100">
                    <a:schemeClr val="bg2">
                      <a:lumMod val="60000"/>
                      <a:lumOff val="40000"/>
                      <a:alpha val="19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180" name="Group 48"/>
              <p:cNvGrpSpPr>
                <a:grpSpLocks noChangeAspect="1"/>
              </p:cNvGrpSpPr>
              <p:nvPr/>
            </p:nvGrpSpPr>
            <p:grpSpPr>
              <a:xfrm rot="1419986">
                <a:off x="7374137" y="629719"/>
                <a:ext cx="1046470" cy="892409"/>
                <a:chOff x="5181600" y="457200"/>
                <a:chExt cx="3235325" cy="2759075"/>
              </a:xfrm>
              <a:solidFill>
                <a:schemeClr val="bg2">
                  <a:lumMod val="60000"/>
                  <a:lumOff val="40000"/>
                  <a:alpha val="8000"/>
                </a:schemeClr>
              </a:solidFill>
            </p:grpSpPr>
            <p:sp>
              <p:nvSpPr>
                <p:cNvPr id="216" name="Freeform 86"/>
                <p:cNvSpPr>
                  <a:spLocks/>
                </p:cNvSpPr>
                <p:nvPr/>
              </p:nvSpPr>
              <p:spPr bwMode="auto">
                <a:xfrm>
                  <a:off x="6400801" y="787399"/>
                  <a:ext cx="390524" cy="581026"/>
                </a:xfrm>
                <a:custGeom>
                  <a:avLst/>
                  <a:gdLst/>
                  <a:ahLst/>
                  <a:cxnLst>
                    <a:cxn ang="0">
                      <a:pos x="242" y="366"/>
                    </a:cxn>
                    <a:cxn ang="0">
                      <a:pos x="242" y="366"/>
                    </a:cxn>
                    <a:cxn ang="0">
                      <a:pos x="244" y="364"/>
                    </a:cxn>
                    <a:cxn ang="0">
                      <a:pos x="246" y="364"/>
                    </a:cxn>
                    <a:cxn ang="0">
                      <a:pos x="246" y="364"/>
                    </a:cxn>
                    <a:cxn ang="0">
                      <a:pos x="236" y="348"/>
                    </a:cxn>
                    <a:cxn ang="0">
                      <a:pos x="50" y="54"/>
                    </a:cxn>
                    <a:cxn ang="0">
                      <a:pos x="50" y="54"/>
                    </a:cxn>
                    <a:cxn ang="0">
                      <a:pos x="32" y="28"/>
                    </a:cxn>
                    <a:cxn ang="0">
                      <a:pos x="32" y="26"/>
                    </a:cxn>
                    <a:cxn ang="0">
                      <a:pos x="32" y="26"/>
                    </a:cxn>
                    <a:cxn ang="0">
                      <a:pos x="22" y="14"/>
                    </a:cxn>
                    <a:cxn ang="0">
                      <a:pos x="10" y="4"/>
                    </a:cxn>
                    <a:cxn ang="0">
                      <a:pos x="10" y="4"/>
                    </a:cxn>
                    <a:cxn ang="0">
                      <a:pos x="6" y="2"/>
                    </a:cxn>
                    <a:cxn ang="0">
                      <a:pos x="2" y="0"/>
                    </a:cxn>
                    <a:cxn ang="0">
                      <a:pos x="0" y="2"/>
                    </a:cxn>
                    <a:cxn ang="0">
                      <a:pos x="0" y="6"/>
                    </a:cxn>
                    <a:cxn ang="0">
                      <a:pos x="0" y="6"/>
                    </a:cxn>
                    <a:cxn ang="0">
                      <a:pos x="4" y="16"/>
                    </a:cxn>
                    <a:cxn ang="0">
                      <a:pos x="10" y="24"/>
                    </a:cxn>
                    <a:cxn ang="0">
                      <a:pos x="10" y="24"/>
                    </a:cxn>
                    <a:cxn ang="0">
                      <a:pos x="20" y="34"/>
                    </a:cxn>
                    <a:cxn ang="0">
                      <a:pos x="28" y="44"/>
                    </a:cxn>
                    <a:cxn ang="0">
                      <a:pos x="232" y="352"/>
                    </a:cxn>
                    <a:cxn ang="0">
                      <a:pos x="232" y="352"/>
                    </a:cxn>
                    <a:cxn ang="0">
                      <a:pos x="238" y="362"/>
                    </a:cxn>
                    <a:cxn ang="0">
                      <a:pos x="242" y="366"/>
                    </a:cxn>
                    <a:cxn ang="0">
                      <a:pos x="242" y="366"/>
                    </a:cxn>
                  </a:cxnLst>
                  <a:rect l="0" t="0" r="r" b="b"/>
                  <a:pathLst>
                    <a:path w="246" h="366">
                      <a:moveTo>
                        <a:pt x="242" y="366"/>
                      </a:moveTo>
                      <a:lnTo>
                        <a:pt x="242" y="366"/>
                      </a:lnTo>
                      <a:lnTo>
                        <a:pt x="244" y="364"/>
                      </a:lnTo>
                      <a:lnTo>
                        <a:pt x="246" y="364"/>
                      </a:lnTo>
                      <a:lnTo>
                        <a:pt x="246" y="364"/>
                      </a:lnTo>
                      <a:lnTo>
                        <a:pt x="236" y="348"/>
                      </a:lnTo>
                      <a:lnTo>
                        <a:pt x="50" y="54"/>
                      </a:lnTo>
                      <a:lnTo>
                        <a:pt x="50" y="54"/>
                      </a:lnTo>
                      <a:lnTo>
                        <a:pt x="32" y="28"/>
                      </a:lnTo>
                      <a:lnTo>
                        <a:pt x="32" y="26"/>
                      </a:lnTo>
                      <a:lnTo>
                        <a:pt x="32" y="26"/>
                      </a:lnTo>
                      <a:lnTo>
                        <a:pt x="22" y="14"/>
                      </a:lnTo>
                      <a:lnTo>
                        <a:pt x="10" y="4"/>
                      </a:lnTo>
                      <a:lnTo>
                        <a:pt x="10" y="4"/>
                      </a:lnTo>
                      <a:lnTo>
                        <a:pt x="6" y="2"/>
                      </a:lnTo>
                      <a:lnTo>
                        <a:pt x="2" y="0"/>
                      </a:lnTo>
                      <a:lnTo>
                        <a:pt x="0" y="2"/>
                      </a:lnTo>
                      <a:lnTo>
                        <a:pt x="0" y="6"/>
                      </a:lnTo>
                      <a:lnTo>
                        <a:pt x="0" y="6"/>
                      </a:lnTo>
                      <a:lnTo>
                        <a:pt x="4" y="16"/>
                      </a:lnTo>
                      <a:lnTo>
                        <a:pt x="10" y="24"/>
                      </a:lnTo>
                      <a:lnTo>
                        <a:pt x="10" y="24"/>
                      </a:lnTo>
                      <a:lnTo>
                        <a:pt x="20" y="34"/>
                      </a:lnTo>
                      <a:lnTo>
                        <a:pt x="28" y="44"/>
                      </a:lnTo>
                      <a:lnTo>
                        <a:pt x="232" y="352"/>
                      </a:lnTo>
                      <a:lnTo>
                        <a:pt x="232" y="352"/>
                      </a:lnTo>
                      <a:lnTo>
                        <a:pt x="238" y="362"/>
                      </a:lnTo>
                      <a:lnTo>
                        <a:pt x="242" y="366"/>
                      </a:lnTo>
                      <a:lnTo>
                        <a:pt x="24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87"/>
                <p:cNvSpPr>
                  <a:spLocks/>
                </p:cNvSpPr>
                <p:nvPr/>
              </p:nvSpPr>
              <p:spPr bwMode="auto">
                <a:xfrm>
                  <a:off x="6791325" y="1381124"/>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88"/>
                <p:cNvSpPr>
                  <a:spLocks/>
                </p:cNvSpPr>
                <p:nvPr/>
              </p:nvSpPr>
              <p:spPr bwMode="auto">
                <a:xfrm>
                  <a:off x="6819900" y="787399"/>
                  <a:ext cx="387350" cy="581026"/>
                </a:xfrm>
                <a:custGeom>
                  <a:avLst/>
                  <a:gdLst/>
                  <a:ahLst/>
                  <a:cxnLst>
                    <a:cxn ang="0">
                      <a:pos x="2" y="366"/>
                    </a:cxn>
                    <a:cxn ang="0">
                      <a:pos x="2" y="366"/>
                    </a:cxn>
                    <a:cxn ang="0">
                      <a:pos x="6" y="362"/>
                    </a:cxn>
                    <a:cxn ang="0">
                      <a:pos x="14" y="352"/>
                    </a:cxn>
                    <a:cxn ang="0">
                      <a:pos x="216" y="44"/>
                    </a:cxn>
                    <a:cxn ang="0">
                      <a:pos x="216" y="44"/>
                    </a:cxn>
                    <a:cxn ang="0">
                      <a:pos x="226" y="34"/>
                    </a:cxn>
                    <a:cxn ang="0">
                      <a:pos x="234" y="24"/>
                    </a:cxn>
                    <a:cxn ang="0">
                      <a:pos x="234" y="24"/>
                    </a:cxn>
                    <a:cxn ang="0">
                      <a:pos x="240" y="16"/>
                    </a:cxn>
                    <a:cxn ang="0">
                      <a:pos x="244" y="6"/>
                    </a:cxn>
                    <a:cxn ang="0">
                      <a:pos x="244" y="6"/>
                    </a:cxn>
                    <a:cxn ang="0">
                      <a:pos x="244" y="2"/>
                    </a:cxn>
                    <a:cxn ang="0">
                      <a:pos x="242" y="0"/>
                    </a:cxn>
                    <a:cxn ang="0">
                      <a:pos x="238" y="2"/>
                    </a:cxn>
                    <a:cxn ang="0">
                      <a:pos x="234" y="4"/>
                    </a:cxn>
                    <a:cxn ang="0">
                      <a:pos x="234" y="4"/>
                    </a:cxn>
                    <a:cxn ang="0">
                      <a:pos x="222" y="14"/>
                    </a:cxn>
                    <a:cxn ang="0">
                      <a:pos x="212" y="26"/>
                    </a:cxn>
                    <a:cxn ang="0">
                      <a:pos x="212" y="28"/>
                    </a:cxn>
                    <a:cxn ang="0">
                      <a:pos x="212" y="28"/>
                    </a:cxn>
                    <a:cxn ang="0">
                      <a:pos x="194" y="54"/>
                    </a:cxn>
                    <a:cxn ang="0">
                      <a:pos x="8" y="348"/>
                    </a:cxn>
                    <a:cxn ang="0">
                      <a:pos x="8" y="348"/>
                    </a:cxn>
                    <a:cxn ang="0">
                      <a:pos x="0" y="364"/>
                    </a:cxn>
                    <a:cxn ang="0">
                      <a:pos x="0" y="364"/>
                    </a:cxn>
                    <a:cxn ang="0">
                      <a:pos x="0" y="366"/>
                    </a:cxn>
                    <a:cxn ang="0">
                      <a:pos x="0" y="366"/>
                    </a:cxn>
                    <a:cxn ang="0">
                      <a:pos x="2" y="366"/>
                    </a:cxn>
                    <a:cxn ang="0">
                      <a:pos x="2" y="366"/>
                    </a:cxn>
                  </a:cxnLst>
                  <a:rect l="0" t="0" r="r" b="b"/>
                  <a:pathLst>
                    <a:path w="244" h="366">
                      <a:moveTo>
                        <a:pt x="2" y="366"/>
                      </a:moveTo>
                      <a:lnTo>
                        <a:pt x="2" y="366"/>
                      </a:lnTo>
                      <a:lnTo>
                        <a:pt x="6" y="362"/>
                      </a:lnTo>
                      <a:lnTo>
                        <a:pt x="14" y="352"/>
                      </a:lnTo>
                      <a:lnTo>
                        <a:pt x="216" y="44"/>
                      </a:lnTo>
                      <a:lnTo>
                        <a:pt x="216" y="44"/>
                      </a:lnTo>
                      <a:lnTo>
                        <a:pt x="226" y="34"/>
                      </a:lnTo>
                      <a:lnTo>
                        <a:pt x="234" y="24"/>
                      </a:lnTo>
                      <a:lnTo>
                        <a:pt x="234" y="24"/>
                      </a:lnTo>
                      <a:lnTo>
                        <a:pt x="240" y="16"/>
                      </a:lnTo>
                      <a:lnTo>
                        <a:pt x="244" y="6"/>
                      </a:lnTo>
                      <a:lnTo>
                        <a:pt x="244" y="6"/>
                      </a:lnTo>
                      <a:lnTo>
                        <a:pt x="244" y="2"/>
                      </a:lnTo>
                      <a:lnTo>
                        <a:pt x="242" y="0"/>
                      </a:lnTo>
                      <a:lnTo>
                        <a:pt x="238" y="2"/>
                      </a:lnTo>
                      <a:lnTo>
                        <a:pt x="234" y="4"/>
                      </a:lnTo>
                      <a:lnTo>
                        <a:pt x="234" y="4"/>
                      </a:lnTo>
                      <a:lnTo>
                        <a:pt x="222" y="14"/>
                      </a:lnTo>
                      <a:lnTo>
                        <a:pt x="212" y="26"/>
                      </a:lnTo>
                      <a:lnTo>
                        <a:pt x="212" y="28"/>
                      </a:lnTo>
                      <a:lnTo>
                        <a:pt x="212" y="28"/>
                      </a:lnTo>
                      <a:lnTo>
                        <a:pt x="194" y="54"/>
                      </a:lnTo>
                      <a:lnTo>
                        <a:pt x="8" y="348"/>
                      </a:lnTo>
                      <a:lnTo>
                        <a:pt x="8" y="348"/>
                      </a:lnTo>
                      <a:lnTo>
                        <a:pt x="0" y="364"/>
                      </a:lnTo>
                      <a:lnTo>
                        <a:pt x="0" y="364"/>
                      </a:lnTo>
                      <a:lnTo>
                        <a:pt x="0" y="366"/>
                      </a:lnTo>
                      <a:lnTo>
                        <a:pt x="0" y="366"/>
                      </a:lnTo>
                      <a:lnTo>
                        <a:pt x="2" y="366"/>
                      </a:lnTo>
                      <a:lnTo>
                        <a:pt x="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89"/>
                <p:cNvSpPr>
                  <a:spLocks noEditPoints="1"/>
                </p:cNvSpPr>
                <p:nvPr/>
              </p:nvSpPr>
              <p:spPr bwMode="auto">
                <a:xfrm>
                  <a:off x="5181600" y="457200"/>
                  <a:ext cx="3235325" cy="2759075"/>
                </a:xfrm>
                <a:custGeom>
                  <a:avLst/>
                  <a:gdLst/>
                  <a:ahLst/>
                  <a:cxnLst>
                    <a:cxn ang="0">
                      <a:pos x="1778" y="8"/>
                    </a:cxn>
                    <a:cxn ang="0">
                      <a:pos x="1424" y="184"/>
                    </a:cxn>
                    <a:cxn ang="0">
                      <a:pos x="1152" y="514"/>
                    </a:cxn>
                    <a:cxn ang="0">
                      <a:pos x="1064" y="610"/>
                    </a:cxn>
                    <a:cxn ang="0">
                      <a:pos x="1042" y="574"/>
                    </a:cxn>
                    <a:cxn ang="0">
                      <a:pos x="1014" y="574"/>
                    </a:cxn>
                    <a:cxn ang="0">
                      <a:pos x="982" y="586"/>
                    </a:cxn>
                    <a:cxn ang="0">
                      <a:pos x="964" y="644"/>
                    </a:cxn>
                    <a:cxn ang="0">
                      <a:pos x="774" y="350"/>
                    </a:cxn>
                    <a:cxn ang="0">
                      <a:pos x="432" y="66"/>
                    </a:cxn>
                    <a:cxn ang="0">
                      <a:pos x="60" y="14"/>
                    </a:cxn>
                    <a:cxn ang="0">
                      <a:pos x="58" y="236"/>
                    </a:cxn>
                    <a:cxn ang="0">
                      <a:pos x="100" y="298"/>
                    </a:cxn>
                    <a:cxn ang="0">
                      <a:pos x="154" y="358"/>
                    </a:cxn>
                    <a:cxn ang="0">
                      <a:pos x="190" y="458"/>
                    </a:cxn>
                    <a:cxn ang="0">
                      <a:pos x="216" y="506"/>
                    </a:cxn>
                    <a:cxn ang="0">
                      <a:pos x="228" y="580"/>
                    </a:cxn>
                    <a:cxn ang="0">
                      <a:pos x="252" y="632"/>
                    </a:cxn>
                    <a:cxn ang="0">
                      <a:pos x="320" y="740"/>
                    </a:cxn>
                    <a:cxn ang="0">
                      <a:pos x="628" y="780"/>
                    </a:cxn>
                    <a:cxn ang="0">
                      <a:pos x="422" y="938"/>
                    </a:cxn>
                    <a:cxn ang="0">
                      <a:pos x="446" y="1044"/>
                    </a:cxn>
                    <a:cxn ang="0">
                      <a:pos x="548" y="1174"/>
                    </a:cxn>
                    <a:cxn ang="0">
                      <a:pos x="588" y="1256"/>
                    </a:cxn>
                    <a:cxn ang="0">
                      <a:pos x="646" y="1306"/>
                    </a:cxn>
                    <a:cxn ang="0">
                      <a:pos x="650" y="1464"/>
                    </a:cxn>
                    <a:cxn ang="0">
                      <a:pos x="562" y="1580"/>
                    </a:cxn>
                    <a:cxn ang="0">
                      <a:pos x="516" y="1698"/>
                    </a:cxn>
                    <a:cxn ang="0">
                      <a:pos x="554" y="1734"/>
                    </a:cxn>
                    <a:cxn ang="0">
                      <a:pos x="670" y="1586"/>
                    </a:cxn>
                    <a:cxn ang="0">
                      <a:pos x="770" y="1476"/>
                    </a:cxn>
                    <a:cxn ang="0">
                      <a:pos x="890" y="1070"/>
                    </a:cxn>
                    <a:cxn ang="0">
                      <a:pos x="938" y="954"/>
                    </a:cxn>
                    <a:cxn ang="0">
                      <a:pos x="962" y="1146"/>
                    </a:cxn>
                    <a:cxn ang="0">
                      <a:pos x="1022" y="1320"/>
                    </a:cxn>
                    <a:cxn ang="0">
                      <a:pos x="1076" y="1068"/>
                    </a:cxn>
                    <a:cxn ang="0">
                      <a:pos x="1106" y="958"/>
                    </a:cxn>
                    <a:cxn ang="0">
                      <a:pos x="1160" y="1136"/>
                    </a:cxn>
                    <a:cxn ang="0">
                      <a:pos x="1268" y="1476"/>
                    </a:cxn>
                    <a:cxn ang="0">
                      <a:pos x="1366" y="1586"/>
                    </a:cxn>
                    <a:cxn ang="0">
                      <a:pos x="1494" y="1738"/>
                    </a:cxn>
                    <a:cxn ang="0">
                      <a:pos x="1520" y="1676"/>
                    </a:cxn>
                    <a:cxn ang="0">
                      <a:pos x="1456" y="1558"/>
                    </a:cxn>
                    <a:cxn ang="0">
                      <a:pos x="1382" y="1442"/>
                    </a:cxn>
                    <a:cxn ang="0">
                      <a:pos x="1396" y="1300"/>
                    </a:cxn>
                    <a:cxn ang="0">
                      <a:pos x="1460" y="1236"/>
                    </a:cxn>
                    <a:cxn ang="0">
                      <a:pos x="1508" y="1166"/>
                    </a:cxn>
                    <a:cxn ang="0">
                      <a:pos x="1600" y="1020"/>
                    </a:cxn>
                    <a:cxn ang="0">
                      <a:pos x="1596" y="918"/>
                    </a:cxn>
                    <a:cxn ang="0">
                      <a:pos x="1454" y="772"/>
                    </a:cxn>
                    <a:cxn ang="0">
                      <a:pos x="1722" y="734"/>
                    </a:cxn>
                    <a:cxn ang="0">
                      <a:pos x="1788" y="628"/>
                    </a:cxn>
                    <a:cxn ang="0">
                      <a:pos x="1820" y="562"/>
                    </a:cxn>
                    <a:cxn ang="0">
                      <a:pos x="1824" y="498"/>
                    </a:cxn>
                    <a:cxn ang="0">
                      <a:pos x="1846" y="452"/>
                    </a:cxn>
                    <a:cxn ang="0">
                      <a:pos x="1884" y="358"/>
                    </a:cxn>
                    <a:cxn ang="0">
                      <a:pos x="1946" y="286"/>
                    </a:cxn>
                    <a:cxn ang="0">
                      <a:pos x="1984" y="232"/>
                    </a:cxn>
                    <a:cxn ang="0">
                      <a:pos x="1014" y="582"/>
                    </a:cxn>
                  </a:cxnLst>
                  <a:rect l="0" t="0" r="r" b="b"/>
                  <a:pathLst>
                    <a:path w="2038" h="1738">
                      <a:moveTo>
                        <a:pt x="2036" y="78"/>
                      </a:moveTo>
                      <a:lnTo>
                        <a:pt x="2018" y="44"/>
                      </a:lnTo>
                      <a:lnTo>
                        <a:pt x="1978" y="14"/>
                      </a:lnTo>
                      <a:lnTo>
                        <a:pt x="1916" y="2"/>
                      </a:lnTo>
                      <a:lnTo>
                        <a:pt x="1850" y="0"/>
                      </a:lnTo>
                      <a:lnTo>
                        <a:pt x="1850" y="0"/>
                      </a:lnTo>
                      <a:lnTo>
                        <a:pt x="1832" y="0"/>
                      </a:lnTo>
                      <a:lnTo>
                        <a:pt x="1808" y="4"/>
                      </a:lnTo>
                      <a:lnTo>
                        <a:pt x="1778" y="8"/>
                      </a:lnTo>
                      <a:lnTo>
                        <a:pt x="1742" y="16"/>
                      </a:lnTo>
                      <a:lnTo>
                        <a:pt x="1702" y="28"/>
                      </a:lnTo>
                      <a:lnTo>
                        <a:pt x="1656" y="46"/>
                      </a:lnTo>
                      <a:lnTo>
                        <a:pt x="1606" y="66"/>
                      </a:lnTo>
                      <a:lnTo>
                        <a:pt x="1606" y="66"/>
                      </a:lnTo>
                      <a:lnTo>
                        <a:pt x="1558" y="92"/>
                      </a:lnTo>
                      <a:lnTo>
                        <a:pt x="1510" y="120"/>
                      </a:lnTo>
                      <a:lnTo>
                        <a:pt x="1466" y="152"/>
                      </a:lnTo>
                      <a:lnTo>
                        <a:pt x="1424" y="184"/>
                      </a:lnTo>
                      <a:lnTo>
                        <a:pt x="1382" y="222"/>
                      </a:lnTo>
                      <a:lnTo>
                        <a:pt x="1342" y="260"/>
                      </a:lnTo>
                      <a:lnTo>
                        <a:pt x="1302" y="304"/>
                      </a:lnTo>
                      <a:lnTo>
                        <a:pt x="1264" y="350"/>
                      </a:lnTo>
                      <a:lnTo>
                        <a:pt x="1264" y="350"/>
                      </a:lnTo>
                      <a:lnTo>
                        <a:pt x="1234" y="388"/>
                      </a:lnTo>
                      <a:lnTo>
                        <a:pt x="1204" y="430"/>
                      </a:lnTo>
                      <a:lnTo>
                        <a:pt x="1176" y="472"/>
                      </a:lnTo>
                      <a:lnTo>
                        <a:pt x="1152" y="514"/>
                      </a:lnTo>
                      <a:lnTo>
                        <a:pt x="1110" y="590"/>
                      </a:lnTo>
                      <a:lnTo>
                        <a:pt x="1080" y="646"/>
                      </a:lnTo>
                      <a:lnTo>
                        <a:pt x="1080" y="646"/>
                      </a:lnTo>
                      <a:lnTo>
                        <a:pt x="1074" y="644"/>
                      </a:lnTo>
                      <a:lnTo>
                        <a:pt x="1074" y="644"/>
                      </a:lnTo>
                      <a:lnTo>
                        <a:pt x="1068" y="632"/>
                      </a:lnTo>
                      <a:lnTo>
                        <a:pt x="1060" y="618"/>
                      </a:lnTo>
                      <a:lnTo>
                        <a:pt x="1060" y="618"/>
                      </a:lnTo>
                      <a:lnTo>
                        <a:pt x="1064" y="610"/>
                      </a:lnTo>
                      <a:lnTo>
                        <a:pt x="1066" y="602"/>
                      </a:lnTo>
                      <a:lnTo>
                        <a:pt x="1066" y="602"/>
                      </a:lnTo>
                      <a:lnTo>
                        <a:pt x="1064" y="592"/>
                      </a:lnTo>
                      <a:lnTo>
                        <a:pt x="1060" y="586"/>
                      </a:lnTo>
                      <a:lnTo>
                        <a:pt x="1052" y="580"/>
                      </a:lnTo>
                      <a:lnTo>
                        <a:pt x="1042" y="578"/>
                      </a:lnTo>
                      <a:lnTo>
                        <a:pt x="1042" y="578"/>
                      </a:lnTo>
                      <a:lnTo>
                        <a:pt x="1040" y="580"/>
                      </a:lnTo>
                      <a:lnTo>
                        <a:pt x="1042" y="574"/>
                      </a:lnTo>
                      <a:lnTo>
                        <a:pt x="1036" y="574"/>
                      </a:lnTo>
                      <a:lnTo>
                        <a:pt x="1032" y="574"/>
                      </a:lnTo>
                      <a:lnTo>
                        <a:pt x="1032" y="574"/>
                      </a:lnTo>
                      <a:lnTo>
                        <a:pt x="1024" y="568"/>
                      </a:lnTo>
                      <a:lnTo>
                        <a:pt x="1024" y="568"/>
                      </a:lnTo>
                      <a:lnTo>
                        <a:pt x="1022" y="568"/>
                      </a:lnTo>
                      <a:lnTo>
                        <a:pt x="1018" y="570"/>
                      </a:lnTo>
                      <a:lnTo>
                        <a:pt x="1012" y="570"/>
                      </a:lnTo>
                      <a:lnTo>
                        <a:pt x="1014" y="574"/>
                      </a:lnTo>
                      <a:lnTo>
                        <a:pt x="1008" y="574"/>
                      </a:lnTo>
                      <a:lnTo>
                        <a:pt x="1004" y="574"/>
                      </a:lnTo>
                      <a:lnTo>
                        <a:pt x="1008" y="580"/>
                      </a:lnTo>
                      <a:lnTo>
                        <a:pt x="1008" y="580"/>
                      </a:lnTo>
                      <a:lnTo>
                        <a:pt x="1008" y="580"/>
                      </a:lnTo>
                      <a:lnTo>
                        <a:pt x="1000" y="578"/>
                      </a:lnTo>
                      <a:lnTo>
                        <a:pt x="1000" y="578"/>
                      </a:lnTo>
                      <a:lnTo>
                        <a:pt x="990" y="580"/>
                      </a:lnTo>
                      <a:lnTo>
                        <a:pt x="982" y="586"/>
                      </a:lnTo>
                      <a:lnTo>
                        <a:pt x="978" y="592"/>
                      </a:lnTo>
                      <a:lnTo>
                        <a:pt x="976" y="602"/>
                      </a:lnTo>
                      <a:lnTo>
                        <a:pt x="976" y="602"/>
                      </a:lnTo>
                      <a:lnTo>
                        <a:pt x="978" y="608"/>
                      </a:lnTo>
                      <a:lnTo>
                        <a:pt x="980" y="616"/>
                      </a:lnTo>
                      <a:lnTo>
                        <a:pt x="980" y="616"/>
                      </a:lnTo>
                      <a:lnTo>
                        <a:pt x="970" y="632"/>
                      </a:lnTo>
                      <a:lnTo>
                        <a:pt x="964" y="644"/>
                      </a:lnTo>
                      <a:lnTo>
                        <a:pt x="964" y="644"/>
                      </a:lnTo>
                      <a:lnTo>
                        <a:pt x="958" y="646"/>
                      </a:lnTo>
                      <a:lnTo>
                        <a:pt x="958" y="646"/>
                      </a:lnTo>
                      <a:lnTo>
                        <a:pt x="928" y="590"/>
                      </a:lnTo>
                      <a:lnTo>
                        <a:pt x="886" y="514"/>
                      </a:lnTo>
                      <a:lnTo>
                        <a:pt x="860" y="472"/>
                      </a:lnTo>
                      <a:lnTo>
                        <a:pt x="834" y="430"/>
                      </a:lnTo>
                      <a:lnTo>
                        <a:pt x="804" y="388"/>
                      </a:lnTo>
                      <a:lnTo>
                        <a:pt x="774" y="350"/>
                      </a:lnTo>
                      <a:lnTo>
                        <a:pt x="774" y="350"/>
                      </a:lnTo>
                      <a:lnTo>
                        <a:pt x="736" y="304"/>
                      </a:lnTo>
                      <a:lnTo>
                        <a:pt x="696" y="260"/>
                      </a:lnTo>
                      <a:lnTo>
                        <a:pt x="656" y="222"/>
                      </a:lnTo>
                      <a:lnTo>
                        <a:pt x="614" y="184"/>
                      </a:lnTo>
                      <a:lnTo>
                        <a:pt x="572" y="152"/>
                      </a:lnTo>
                      <a:lnTo>
                        <a:pt x="528" y="120"/>
                      </a:lnTo>
                      <a:lnTo>
                        <a:pt x="480" y="92"/>
                      </a:lnTo>
                      <a:lnTo>
                        <a:pt x="432" y="66"/>
                      </a:lnTo>
                      <a:lnTo>
                        <a:pt x="432" y="66"/>
                      </a:lnTo>
                      <a:lnTo>
                        <a:pt x="382" y="46"/>
                      </a:lnTo>
                      <a:lnTo>
                        <a:pt x="336" y="28"/>
                      </a:lnTo>
                      <a:lnTo>
                        <a:pt x="296" y="16"/>
                      </a:lnTo>
                      <a:lnTo>
                        <a:pt x="260" y="8"/>
                      </a:lnTo>
                      <a:lnTo>
                        <a:pt x="230" y="4"/>
                      </a:lnTo>
                      <a:lnTo>
                        <a:pt x="206" y="0"/>
                      </a:lnTo>
                      <a:lnTo>
                        <a:pt x="188" y="0"/>
                      </a:lnTo>
                      <a:lnTo>
                        <a:pt x="122" y="2"/>
                      </a:lnTo>
                      <a:lnTo>
                        <a:pt x="60" y="14"/>
                      </a:lnTo>
                      <a:lnTo>
                        <a:pt x="20" y="44"/>
                      </a:lnTo>
                      <a:lnTo>
                        <a:pt x="2" y="78"/>
                      </a:lnTo>
                      <a:lnTo>
                        <a:pt x="0" y="114"/>
                      </a:lnTo>
                      <a:lnTo>
                        <a:pt x="10" y="156"/>
                      </a:lnTo>
                      <a:lnTo>
                        <a:pt x="32" y="202"/>
                      </a:lnTo>
                      <a:lnTo>
                        <a:pt x="32" y="202"/>
                      </a:lnTo>
                      <a:lnTo>
                        <a:pt x="42" y="218"/>
                      </a:lnTo>
                      <a:lnTo>
                        <a:pt x="54" y="232"/>
                      </a:lnTo>
                      <a:lnTo>
                        <a:pt x="58" y="236"/>
                      </a:lnTo>
                      <a:lnTo>
                        <a:pt x="64" y="240"/>
                      </a:lnTo>
                      <a:lnTo>
                        <a:pt x="64" y="240"/>
                      </a:lnTo>
                      <a:lnTo>
                        <a:pt x="68" y="242"/>
                      </a:lnTo>
                      <a:lnTo>
                        <a:pt x="72" y="246"/>
                      </a:lnTo>
                      <a:lnTo>
                        <a:pt x="78" y="258"/>
                      </a:lnTo>
                      <a:lnTo>
                        <a:pt x="82" y="272"/>
                      </a:lnTo>
                      <a:lnTo>
                        <a:pt x="82" y="272"/>
                      </a:lnTo>
                      <a:lnTo>
                        <a:pt x="90" y="286"/>
                      </a:lnTo>
                      <a:lnTo>
                        <a:pt x="100" y="298"/>
                      </a:lnTo>
                      <a:lnTo>
                        <a:pt x="108" y="302"/>
                      </a:lnTo>
                      <a:lnTo>
                        <a:pt x="114" y="308"/>
                      </a:lnTo>
                      <a:lnTo>
                        <a:pt x="114" y="308"/>
                      </a:lnTo>
                      <a:lnTo>
                        <a:pt x="122" y="312"/>
                      </a:lnTo>
                      <a:lnTo>
                        <a:pt x="128" y="318"/>
                      </a:lnTo>
                      <a:lnTo>
                        <a:pt x="140" y="332"/>
                      </a:lnTo>
                      <a:lnTo>
                        <a:pt x="150" y="348"/>
                      </a:lnTo>
                      <a:lnTo>
                        <a:pt x="154" y="358"/>
                      </a:lnTo>
                      <a:lnTo>
                        <a:pt x="154" y="358"/>
                      </a:lnTo>
                      <a:lnTo>
                        <a:pt x="156" y="364"/>
                      </a:lnTo>
                      <a:lnTo>
                        <a:pt x="158" y="370"/>
                      </a:lnTo>
                      <a:lnTo>
                        <a:pt x="170" y="384"/>
                      </a:lnTo>
                      <a:lnTo>
                        <a:pt x="186" y="404"/>
                      </a:lnTo>
                      <a:lnTo>
                        <a:pt x="186" y="404"/>
                      </a:lnTo>
                      <a:lnTo>
                        <a:pt x="190" y="428"/>
                      </a:lnTo>
                      <a:lnTo>
                        <a:pt x="192" y="446"/>
                      </a:lnTo>
                      <a:lnTo>
                        <a:pt x="192" y="452"/>
                      </a:lnTo>
                      <a:lnTo>
                        <a:pt x="190" y="458"/>
                      </a:lnTo>
                      <a:lnTo>
                        <a:pt x="190" y="458"/>
                      </a:lnTo>
                      <a:lnTo>
                        <a:pt x="188" y="462"/>
                      </a:lnTo>
                      <a:lnTo>
                        <a:pt x="188" y="466"/>
                      </a:lnTo>
                      <a:lnTo>
                        <a:pt x="194" y="474"/>
                      </a:lnTo>
                      <a:lnTo>
                        <a:pt x="206" y="484"/>
                      </a:lnTo>
                      <a:lnTo>
                        <a:pt x="206" y="484"/>
                      </a:lnTo>
                      <a:lnTo>
                        <a:pt x="210" y="488"/>
                      </a:lnTo>
                      <a:lnTo>
                        <a:pt x="214" y="498"/>
                      </a:lnTo>
                      <a:lnTo>
                        <a:pt x="216" y="506"/>
                      </a:lnTo>
                      <a:lnTo>
                        <a:pt x="218" y="512"/>
                      </a:lnTo>
                      <a:lnTo>
                        <a:pt x="218" y="518"/>
                      </a:lnTo>
                      <a:lnTo>
                        <a:pt x="214" y="526"/>
                      </a:lnTo>
                      <a:lnTo>
                        <a:pt x="214" y="526"/>
                      </a:lnTo>
                      <a:lnTo>
                        <a:pt x="212" y="532"/>
                      </a:lnTo>
                      <a:lnTo>
                        <a:pt x="212" y="542"/>
                      </a:lnTo>
                      <a:lnTo>
                        <a:pt x="214" y="552"/>
                      </a:lnTo>
                      <a:lnTo>
                        <a:pt x="218" y="562"/>
                      </a:lnTo>
                      <a:lnTo>
                        <a:pt x="228" y="580"/>
                      </a:lnTo>
                      <a:lnTo>
                        <a:pt x="232" y="586"/>
                      </a:lnTo>
                      <a:lnTo>
                        <a:pt x="236" y="590"/>
                      </a:lnTo>
                      <a:lnTo>
                        <a:pt x="236" y="590"/>
                      </a:lnTo>
                      <a:lnTo>
                        <a:pt x="238" y="594"/>
                      </a:lnTo>
                      <a:lnTo>
                        <a:pt x="242" y="598"/>
                      </a:lnTo>
                      <a:lnTo>
                        <a:pt x="246" y="612"/>
                      </a:lnTo>
                      <a:lnTo>
                        <a:pt x="250" y="628"/>
                      </a:lnTo>
                      <a:lnTo>
                        <a:pt x="250" y="628"/>
                      </a:lnTo>
                      <a:lnTo>
                        <a:pt x="252" y="632"/>
                      </a:lnTo>
                      <a:lnTo>
                        <a:pt x="254" y="642"/>
                      </a:lnTo>
                      <a:lnTo>
                        <a:pt x="264" y="656"/>
                      </a:lnTo>
                      <a:lnTo>
                        <a:pt x="278" y="678"/>
                      </a:lnTo>
                      <a:lnTo>
                        <a:pt x="278" y="678"/>
                      </a:lnTo>
                      <a:lnTo>
                        <a:pt x="294" y="698"/>
                      </a:lnTo>
                      <a:lnTo>
                        <a:pt x="304" y="712"/>
                      </a:lnTo>
                      <a:lnTo>
                        <a:pt x="316" y="734"/>
                      </a:lnTo>
                      <a:lnTo>
                        <a:pt x="316" y="734"/>
                      </a:lnTo>
                      <a:lnTo>
                        <a:pt x="320" y="740"/>
                      </a:lnTo>
                      <a:lnTo>
                        <a:pt x="326" y="744"/>
                      </a:lnTo>
                      <a:lnTo>
                        <a:pt x="344" y="752"/>
                      </a:lnTo>
                      <a:lnTo>
                        <a:pt x="364" y="760"/>
                      </a:lnTo>
                      <a:lnTo>
                        <a:pt x="414" y="768"/>
                      </a:lnTo>
                      <a:lnTo>
                        <a:pt x="468" y="768"/>
                      </a:lnTo>
                      <a:lnTo>
                        <a:pt x="516" y="768"/>
                      </a:lnTo>
                      <a:lnTo>
                        <a:pt x="584" y="772"/>
                      </a:lnTo>
                      <a:lnTo>
                        <a:pt x="626" y="778"/>
                      </a:lnTo>
                      <a:lnTo>
                        <a:pt x="628" y="780"/>
                      </a:lnTo>
                      <a:lnTo>
                        <a:pt x="628" y="780"/>
                      </a:lnTo>
                      <a:lnTo>
                        <a:pt x="596" y="796"/>
                      </a:lnTo>
                      <a:lnTo>
                        <a:pt x="568" y="814"/>
                      </a:lnTo>
                      <a:lnTo>
                        <a:pt x="542" y="832"/>
                      </a:lnTo>
                      <a:lnTo>
                        <a:pt x="518" y="850"/>
                      </a:lnTo>
                      <a:lnTo>
                        <a:pt x="518" y="850"/>
                      </a:lnTo>
                      <a:lnTo>
                        <a:pt x="472" y="890"/>
                      </a:lnTo>
                      <a:lnTo>
                        <a:pt x="442" y="918"/>
                      </a:lnTo>
                      <a:lnTo>
                        <a:pt x="422" y="938"/>
                      </a:lnTo>
                      <a:lnTo>
                        <a:pt x="414" y="952"/>
                      </a:lnTo>
                      <a:lnTo>
                        <a:pt x="412" y="958"/>
                      </a:lnTo>
                      <a:lnTo>
                        <a:pt x="416" y="962"/>
                      </a:lnTo>
                      <a:lnTo>
                        <a:pt x="418" y="962"/>
                      </a:lnTo>
                      <a:lnTo>
                        <a:pt x="420" y="962"/>
                      </a:lnTo>
                      <a:lnTo>
                        <a:pt x="430" y="996"/>
                      </a:lnTo>
                      <a:lnTo>
                        <a:pt x="430" y="996"/>
                      </a:lnTo>
                      <a:lnTo>
                        <a:pt x="438" y="1020"/>
                      </a:lnTo>
                      <a:lnTo>
                        <a:pt x="446" y="1044"/>
                      </a:lnTo>
                      <a:lnTo>
                        <a:pt x="458" y="1074"/>
                      </a:lnTo>
                      <a:lnTo>
                        <a:pt x="474" y="1102"/>
                      </a:lnTo>
                      <a:lnTo>
                        <a:pt x="490" y="1130"/>
                      </a:lnTo>
                      <a:lnTo>
                        <a:pt x="500" y="1142"/>
                      </a:lnTo>
                      <a:lnTo>
                        <a:pt x="510" y="1152"/>
                      </a:lnTo>
                      <a:lnTo>
                        <a:pt x="520" y="1160"/>
                      </a:lnTo>
                      <a:lnTo>
                        <a:pt x="530" y="1166"/>
                      </a:lnTo>
                      <a:lnTo>
                        <a:pt x="530" y="1166"/>
                      </a:lnTo>
                      <a:lnTo>
                        <a:pt x="548" y="1174"/>
                      </a:lnTo>
                      <a:lnTo>
                        <a:pt x="560" y="1184"/>
                      </a:lnTo>
                      <a:lnTo>
                        <a:pt x="568" y="1194"/>
                      </a:lnTo>
                      <a:lnTo>
                        <a:pt x="572" y="1204"/>
                      </a:lnTo>
                      <a:lnTo>
                        <a:pt x="574" y="1214"/>
                      </a:lnTo>
                      <a:lnTo>
                        <a:pt x="574" y="1222"/>
                      </a:lnTo>
                      <a:lnTo>
                        <a:pt x="574" y="1228"/>
                      </a:lnTo>
                      <a:lnTo>
                        <a:pt x="574" y="1228"/>
                      </a:lnTo>
                      <a:lnTo>
                        <a:pt x="578" y="1236"/>
                      </a:lnTo>
                      <a:lnTo>
                        <a:pt x="588" y="1256"/>
                      </a:lnTo>
                      <a:lnTo>
                        <a:pt x="596" y="1268"/>
                      </a:lnTo>
                      <a:lnTo>
                        <a:pt x="604" y="1278"/>
                      </a:lnTo>
                      <a:lnTo>
                        <a:pt x="616" y="1284"/>
                      </a:lnTo>
                      <a:lnTo>
                        <a:pt x="626" y="1288"/>
                      </a:lnTo>
                      <a:lnTo>
                        <a:pt x="626" y="1288"/>
                      </a:lnTo>
                      <a:lnTo>
                        <a:pt x="632" y="1290"/>
                      </a:lnTo>
                      <a:lnTo>
                        <a:pt x="638" y="1294"/>
                      </a:lnTo>
                      <a:lnTo>
                        <a:pt x="642" y="1300"/>
                      </a:lnTo>
                      <a:lnTo>
                        <a:pt x="646" y="1306"/>
                      </a:lnTo>
                      <a:lnTo>
                        <a:pt x="652" y="1322"/>
                      </a:lnTo>
                      <a:lnTo>
                        <a:pt x="656" y="1340"/>
                      </a:lnTo>
                      <a:lnTo>
                        <a:pt x="660" y="1374"/>
                      </a:lnTo>
                      <a:lnTo>
                        <a:pt x="662" y="1388"/>
                      </a:lnTo>
                      <a:lnTo>
                        <a:pt x="662" y="1388"/>
                      </a:lnTo>
                      <a:lnTo>
                        <a:pt x="662" y="1404"/>
                      </a:lnTo>
                      <a:lnTo>
                        <a:pt x="660" y="1420"/>
                      </a:lnTo>
                      <a:lnTo>
                        <a:pt x="656" y="1442"/>
                      </a:lnTo>
                      <a:lnTo>
                        <a:pt x="650" y="1464"/>
                      </a:lnTo>
                      <a:lnTo>
                        <a:pt x="642" y="1486"/>
                      </a:lnTo>
                      <a:lnTo>
                        <a:pt x="636" y="1498"/>
                      </a:lnTo>
                      <a:lnTo>
                        <a:pt x="630" y="1508"/>
                      </a:lnTo>
                      <a:lnTo>
                        <a:pt x="622" y="1518"/>
                      </a:lnTo>
                      <a:lnTo>
                        <a:pt x="612" y="1528"/>
                      </a:lnTo>
                      <a:lnTo>
                        <a:pt x="612" y="1528"/>
                      </a:lnTo>
                      <a:lnTo>
                        <a:pt x="596" y="1544"/>
                      </a:lnTo>
                      <a:lnTo>
                        <a:pt x="582" y="1558"/>
                      </a:lnTo>
                      <a:lnTo>
                        <a:pt x="562" y="1580"/>
                      </a:lnTo>
                      <a:lnTo>
                        <a:pt x="550" y="1596"/>
                      </a:lnTo>
                      <a:lnTo>
                        <a:pt x="548" y="1602"/>
                      </a:lnTo>
                      <a:lnTo>
                        <a:pt x="548" y="1602"/>
                      </a:lnTo>
                      <a:lnTo>
                        <a:pt x="538" y="1616"/>
                      </a:lnTo>
                      <a:lnTo>
                        <a:pt x="530" y="1632"/>
                      </a:lnTo>
                      <a:lnTo>
                        <a:pt x="522" y="1652"/>
                      </a:lnTo>
                      <a:lnTo>
                        <a:pt x="522" y="1652"/>
                      </a:lnTo>
                      <a:lnTo>
                        <a:pt x="518" y="1676"/>
                      </a:lnTo>
                      <a:lnTo>
                        <a:pt x="516" y="1698"/>
                      </a:lnTo>
                      <a:lnTo>
                        <a:pt x="518" y="1716"/>
                      </a:lnTo>
                      <a:lnTo>
                        <a:pt x="520" y="1724"/>
                      </a:lnTo>
                      <a:lnTo>
                        <a:pt x="522" y="1732"/>
                      </a:lnTo>
                      <a:lnTo>
                        <a:pt x="522" y="1732"/>
                      </a:lnTo>
                      <a:lnTo>
                        <a:pt x="526" y="1736"/>
                      </a:lnTo>
                      <a:lnTo>
                        <a:pt x="532" y="1738"/>
                      </a:lnTo>
                      <a:lnTo>
                        <a:pt x="538" y="1738"/>
                      </a:lnTo>
                      <a:lnTo>
                        <a:pt x="544" y="1738"/>
                      </a:lnTo>
                      <a:lnTo>
                        <a:pt x="554" y="1734"/>
                      </a:lnTo>
                      <a:lnTo>
                        <a:pt x="558" y="1732"/>
                      </a:lnTo>
                      <a:lnTo>
                        <a:pt x="640" y="1640"/>
                      </a:lnTo>
                      <a:lnTo>
                        <a:pt x="636" y="1610"/>
                      </a:lnTo>
                      <a:lnTo>
                        <a:pt x="636" y="1610"/>
                      </a:lnTo>
                      <a:lnTo>
                        <a:pt x="648" y="1598"/>
                      </a:lnTo>
                      <a:lnTo>
                        <a:pt x="658" y="1590"/>
                      </a:lnTo>
                      <a:lnTo>
                        <a:pt x="664" y="1588"/>
                      </a:lnTo>
                      <a:lnTo>
                        <a:pt x="670" y="1586"/>
                      </a:lnTo>
                      <a:lnTo>
                        <a:pt x="670" y="1586"/>
                      </a:lnTo>
                      <a:lnTo>
                        <a:pt x="678" y="1582"/>
                      </a:lnTo>
                      <a:lnTo>
                        <a:pt x="684" y="1578"/>
                      </a:lnTo>
                      <a:lnTo>
                        <a:pt x="698" y="1562"/>
                      </a:lnTo>
                      <a:lnTo>
                        <a:pt x="712" y="1538"/>
                      </a:lnTo>
                      <a:lnTo>
                        <a:pt x="712" y="1538"/>
                      </a:lnTo>
                      <a:lnTo>
                        <a:pt x="732" y="1520"/>
                      </a:lnTo>
                      <a:lnTo>
                        <a:pt x="752" y="1500"/>
                      </a:lnTo>
                      <a:lnTo>
                        <a:pt x="770" y="1476"/>
                      </a:lnTo>
                      <a:lnTo>
                        <a:pt x="770" y="1476"/>
                      </a:lnTo>
                      <a:lnTo>
                        <a:pt x="790" y="1446"/>
                      </a:lnTo>
                      <a:lnTo>
                        <a:pt x="812" y="1410"/>
                      </a:lnTo>
                      <a:lnTo>
                        <a:pt x="830" y="1374"/>
                      </a:lnTo>
                      <a:lnTo>
                        <a:pt x="836" y="1356"/>
                      </a:lnTo>
                      <a:lnTo>
                        <a:pt x="840" y="1342"/>
                      </a:lnTo>
                      <a:lnTo>
                        <a:pt x="840" y="1342"/>
                      </a:lnTo>
                      <a:lnTo>
                        <a:pt x="854" y="1266"/>
                      </a:lnTo>
                      <a:lnTo>
                        <a:pt x="878" y="1136"/>
                      </a:lnTo>
                      <a:lnTo>
                        <a:pt x="890" y="1070"/>
                      </a:lnTo>
                      <a:lnTo>
                        <a:pt x="904" y="1014"/>
                      </a:lnTo>
                      <a:lnTo>
                        <a:pt x="910" y="992"/>
                      </a:lnTo>
                      <a:lnTo>
                        <a:pt x="916" y="974"/>
                      </a:lnTo>
                      <a:lnTo>
                        <a:pt x="922" y="964"/>
                      </a:lnTo>
                      <a:lnTo>
                        <a:pt x="924" y="960"/>
                      </a:lnTo>
                      <a:lnTo>
                        <a:pt x="926" y="960"/>
                      </a:lnTo>
                      <a:lnTo>
                        <a:pt x="926" y="960"/>
                      </a:lnTo>
                      <a:lnTo>
                        <a:pt x="932" y="958"/>
                      </a:lnTo>
                      <a:lnTo>
                        <a:pt x="938" y="954"/>
                      </a:lnTo>
                      <a:lnTo>
                        <a:pt x="950" y="942"/>
                      </a:lnTo>
                      <a:lnTo>
                        <a:pt x="964" y="926"/>
                      </a:lnTo>
                      <a:lnTo>
                        <a:pt x="976" y="908"/>
                      </a:lnTo>
                      <a:lnTo>
                        <a:pt x="968" y="972"/>
                      </a:lnTo>
                      <a:lnTo>
                        <a:pt x="972" y="994"/>
                      </a:lnTo>
                      <a:lnTo>
                        <a:pt x="962" y="1022"/>
                      </a:lnTo>
                      <a:lnTo>
                        <a:pt x="962" y="1068"/>
                      </a:lnTo>
                      <a:lnTo>
                        <a:pt x="962" y="1080"/>
                      </a:lnTo>
                      <a:lnTo>
                        <a:pt x="962" y="1146"/>
                      </a:lnTo>
                      <a:lnTo>
                        <a:pt x="972" y="1150"/>
                      </a:lnTo>
                      <a:lnTo>
                        <a:pt x="972" y="1160"/>
                      </a:lnTo>
                      <a:lnTo>
                        <a:pt x="962" y="1170"/>
                      </a:lnTo>
                      <a:lnTo>
                        <a:pt x="964" y="1202"/>
                      </a:lnTo>
                      <a:lnTo>
                        <a:pt x="964" y="1252"/>
                      </a:lnTo>
                      <a:lnTo>
                        <a:pt x="984" y="1294"/>
                      </a:lnTo>
                      <a:lnTo>
                        <a:pt x="1016" y="1320"/>
                      </a:lnTo>
                      <a:lnTo>
                        <a:pt x="1018" y="1292"/>
                      </a:lnTo>
                      <a:lnTo>
                        <a:pt x="1022" y="1320"/>
                      </a:lnTo>
                      <a:lnTo>
                        <a:pt x="1054" y="1294"/>
                      </a:lnTo>
                      <a:lnTo>
                        <a:pt x="1074" y="1252"/>
                      </a:lnTo>
                      <a:lnTo>
                        <a:pt x="1074" y="1202"/>
                      </a:lnTo>
                      <a:lnTo>
                        <a:pt x="1076" y="1170"/>
                      </a:lnTo>
                      <a:lnTo>
                        <a:pt x="1066" y="1160"/>
                      </a:lnTo>
                      <a:lnTo>
                        <a:pt x="1066" y="1150"/>
                      </a:lnTo>
                      <a:lnTo>
                        <a:pt x="1076" y="1146"/>
                      </a:lnTo>
                      <a:lnTo>
                        <a:pt x="1076" y="1080"/>
                      </a:lnTo>
                      <a:lnTo>
                        <a:pt x="1076" y="1068"/>
                      </a:lnTo>
                      <a:lnTo>
                        <a:pt x="1076" y="1022"/>
                      </a:lnTo>
                      <a:lnTo>
                        <a:pt x="1066" y="994"/>
                      </a:lnTo>
                      <a:lnTo>
                        <a:pt x="1068" y="972"/>
                      </a:lnTo>
                      <a:lnTo>
                        <a:pt x="1062" y="908"/>
                      </a:lnTo>
                      <a:lnTo>
                        <a:pt x="1062" y="908"/>
                      </a:lnTo>
                      <a:lnTo>
                        <a:pt x="1074" y="926"/>
                      </a:lnTo>
                      <a:lnTo>
                        <a:pt x="1088" y="942"/>
                      </a:lnTo>
                      <a:lnTo>
                        <a:pt x="1100" y="954"/>
                      </a:lnTo>
                      <a:lnTo>
                        <a:pt x="1106" y="958"/>
                      </a:lnTo>
                      <a:lnTo>
                        <a:pt x="1112" y="960"/>
                      </a:lnTo>
                      <a:lnTo>
                        <a:pt x="1112" y="960"/>
                      </a:lnTo>
                      <a:lnTo>
                        <a:pt x="1114" y="960"/>
                      </a:lnTo>
                      <a:lnTo>
                        <a:pt x="1116" y="964"/>
                      </a:lnTo>
                      <a:lnTo>
                        <a:pt x="1122" y="974"/>
                      </a:lnTo>
                      <a:lnTo>
                        <a:pt x="1128" y="992"/>
                      </a:lnTo>
                      <a:lnTo>
                        <a:pt x="1134" y="1014"/>
                      </a:lnTo>
                      <a:lnTo>
                        <a:pt x="1148" y="1070"/>
                      </a:lnTo>
                      <a:lnTo>
                        <a:pt x="1160" y="1136"/>
                      </a:lnTo>
                      <a:lnTo>
                        <a:pt x="1184" y="1266"/>
                      </a:lnTo>
                      <a:lnTo>
                        <a:pt x="1198" y="1342"/>
                      </a:lnTo>
                      <a:lnTo>
                        <a:pt x="1198" y="1342"/>
                      </a:lnTo>
                      <a:lnTo>
                        <a:pt x="1202" y="1356"/>
                      </a:lnTo>
                      <a:lnTo>
                        <a:pt x="1208" y="1374"/>
                      </a:lnTo>
                      <a:lnTo>
                        <a:pt x="1226" y="1410"/>
                      </a:lnTo>
                      <a:lnTo>
                        <a:pt x="1248" y="1446"/>
                      </a:lnTo>
                      <a:lnTo>
                        <a:pt x="1268" y="1476"/>
                      </a:lnTo>
                      <a:lnTo>
                        <a:pt x="1268" y="1476"/>
                      </a:lnTo>
                      <a:lnTo>
                        <a:pt x="1286" y="1500"/>
                      </a:lnTo>
                      <a:lnTo>
                        <a:pt x="1304" y="1520"/>
                      </a:lnTo>
                      <a:lnTo>
                        <a:pt x="1326" y="1538"/>
                      </a:lnTo>
                      <a:lnTo>
                        <a:pt x="1326" y="1538"/>
                      </a:lnTo>
                      <a:lnTo>
                        <a:pt x="1340" y="1562"/>
                      </a:lnTo>
                      <a:lnTo>
                        <a:pt x="1354" y="1578"/>
                      </a:lnTo>
                      <a:lnTo>
                        <a:pt x="1360" y="1582"/>
                      </a:lnTo>
                      <a:lnTo>
                        <a:pt x="1366" y="1586"/>
                      </a:lnTo>
                      <a:lnTo>
                        <a:pt x="1366" y="1586"/>
                      </a:lnTo>
                      <a:lnTo>
                        <a:pt x="1374" y="1588"/>
                      </a:lnTo>
                      <a:lnTo>
                        <a:pt x="1380" y="1590"/>
                      </a:lnTo>
                      <a:lnTo>
                        <a:pt x="1390" y="1598"/>
                      </a:lnTo>
                      <a:lnTo>
                        <a:pt x="1402" y="1610"/>
                      </a:lnTo>
                      <a:lnTo>
                        <a:pt x="1398" y="1640"/>
                      </a:lnTo>
                      <a:lnTo>
                        <a:pt x="1480" y="1732"/>
                      </a:lnTo>
                      <a:lnTo>
                        <a:pt x="1480" y="1732"/>
                      </a:lnTo>
                      <a:lnTo>
                        <a:pt x="1484" y="1734"/>
                      </a:lnTo>
                      <a:lnTo>
                        <a:pt x="1494" y="1738"/>
                      </a:lnTo>
                      <a:lnTo>
                        <a:pt x="1500" y="1738"/>
                      </a:lnTo>
                      <a:lnTo>
                        <a:pt x="1506" y="1738"/>
                      </a:lnTo>
                      <a:lnTo>
                        <a:pt x="1512" y="1736"/>
                      </a:lnTo>
                      <a:lnTo>
                        <a:pt x="1516" y="1732"/>
                      </a:lnTo>
                      <a:lnTo>
                        <a:pt x="1516" y="1732"/>
                      </a:lnTo>
                      <a:lnTo>
                        <a:pt x="1518" y="1724"/>
                      </a:lnTo>
                      <a:lnTo>
                        <a:pt x="1520" y="1716"/>
                      </a:lnTo>
                      <a:lnTo>
                        <a:pt x="1522" y="1698"/>
                      </a:lnTo>
                      <a:lnTo>
                        <a:pt x="1520" y="1676"/>
                      </a:lnTo>
                      <a:lnTo>
                        <a:pt x="1516" y="1652"/>
                      </a:lnTo>
                      <a:lnTo>
                        <a:pt x="1516" y="1652"/>
                      </a:lnTo>
                      <a:lnTo>
                        <a:pt x="1508" y="1632"/>
                      </a:lnTo>
                      <a:lnTo>
                        <a:pt x="1500" y="1616"/>
                      </a:lnTo>
                      <a:lnTo>
                        <a:pt x="1490" y="1602"/>
                      </a:lnTo>
                      <a:lnTo>
                        <a:pt x="1490" y="1602"/>
                      </a:lnTo>
                      <a:lnTo>
                        <a:pt x="1486" y="1596"/>
                      </a:lnTo>
                      <a:lnTo>
                        <a:pt x="1476" y="1580"/>
                      </a:lnTo>
                      <a:lnTo>
                        <a:pt x="1456" y="1558"/>
                      </a:lnTo>
                      <a:lnTo>
                        <a:pt x="1442" y="1544"/>
                      </a:lnTo>
                      <a:lnTo>
                        <a:pt x="1424" y="1528"/>
                      </a:lnTo>
                      <a:lnTo>
                        <a:pt x="1424" y="1528"/>
                      </a:lnTo>
                      <a:lnTo>
                        <a:pt x="1416" y="1518"/>
                      </a:lnTo>
                      <a:lnTo>
                        <a:pt x="1408" y="1508"/>
                      </a:lnTo>
                      <a:lnTo>
                        <a:pt x="1402" y="1498"/>
                      </a:lnTo>
                      <a:lnTo>
                        <a:pt x="1396" y="1486"/>
                      </a:lnTo>
                      <a:lnTo>
                        <a:pt x="1386" y="1464"/>
                      </a:lnTo>
                      <a:lnTo>
                        <a:pt x="1382" y="1442"/>
                      </a:lnTo>
                      <a:lnTo>
                        <a:pt x="1378" y="1420"/>
                      </a:lnTo>
                      <a:lnTo>
                        <a:pt x="1376" y="1404"/>
                      </a:lnTo>
                      <a:lnTo>
                        <a:pt x="1376" y="1388"/>
                      </a:lnTo>
                      <a:lnTo>
                        <a:pt x="1376" y="1388"/>
                      </a:lnTo>
                      <a:lnTo>
                        <a:pt x="1378" y="1374"/>
                      </a:lnTo>
                      <a:lnTo>
                        <a:pt x="1382" y="1340"/>
                      </a:lnTo>
                      <a:lnTo>
                        <a:pt x="1386" y="1322"/>
                      </a:lnTo>
                      <a:lnTo>
                        <a:pt x="1392" y="1306"/>
                      </a:lnTo>
                      <a:lnTo>
                        <a:pt x="1396" y="1300"/>
                      </a:lnTo>
                      <a:lnTo>
                        <a:pt x="1400" y="1294"/>
                      </a:lnTo>
                      <a:lnTo>
                        <a:pt x="1406" y="1290"/>
                      </a:lnTo>
                      <a:lnTo>
                        <a:pt x="1410" y="1288"/>
                      </a:lnTo>
                      <a:lnTo>
                        <a:pt x="1410" y="1288"/>
                      </a:lnTo>
                      <a:lnTo>
                        <a:pt x="1422" y="1284"/>
                      </a:lnTo>
                      <a:lnTo>
                        <a:pt x="1432" y="1278"/>
                      </a:lnTo>
                      <a:lnTo>
                        <a:pt x="1442" y="1268"/>
                      </a:lnTo>
                      <a:lnTo>
                        <a:pt x="1450" y="1256"/>
                      </a:lnTo>
                      <a:lnTo>
                        <a:pt x="1460" y="1236"/>
                      </a:lnTo>
                      <a:lnTo>
                        <a:pt x="1464" y="1228"/>
                      </a:lnTo>
                      <a:lnTo>
                        <a:pt x="1464" y="1228"/>
                      </a:lnTo>
                      <a:lnTo>
                        <a:pt x="1464" y="1222"/>
                      </a:lnTo>
                      <a:lnTo>
                        <a:pt x="1464" y="1214"/>
                      </a:lnTo>
                      <a:lnTo>
                        <a:pt x="1466" y="1204"/>
                      </a:lnTo>
                      <a:lnTo>
                        <a:pt x="1470" y="1194"/>
                      </a:lnTo>
                      <a:lnTo>
                        <a:pt x="1478" y="1184"/>
                      </a:lnTo>
                      <a:lnTo>
                        <a:pt x="1490" y="1174"/>
                      </a:lnTo>
                      <a:lnTo>
                        <a:pt x="1508" y="1166"/>
                      </a:lnTo>
                      <a:lnTo>
                        <a:pt x="1508" y="1166"/>
                      </a:lnTo>
                      <a:lnTo>
                        <a:pt x="1518" y="1160"/>
                      </a:lnTo>
                      <a:lnTo>
                        <a:pt x="1528" y="1152"/>
                      </a:lnTo>
                      <a:lnTo>
                        <a:pt x="1538" y="1142"/>
                      </a:lnTo>
                      <a:lnTo>
                        <a:pt x="1548" y="1130"/>
                      </a:lnTo>
                      <a:lnTo>
                        <a:pt x="1564" y="1102"/>
                      </a:lnTo>
                      <a:lnTo>
                        <a:pt x="1580" y="1074"/>
                      </a:lnTo>
                      <a:lnTo>
                        <a:pt x="1592" y="1044"/>
                      </a:lnTo>
                      <a:lnTo>
                        <a:pt x="1600" y="1020"/>
                      </a:lnTo>
                      <a:lnTo>
                        <a:pt x="1608" y="996"/>
                      </a:lnTo>
                      <a:lnTo>
                        <a:pt x="1618" y="962"/>
                      </a:lnTo>
                      <a:lnTo>
                        <a:pt x="1618" y="962"/>
                      </a:lnTo>
                      <a:lnTo>
                        <a:pt x="1620" y="962"/>
                      </a:lnTo>
                      <a:lnTo>
                        <a:pt x="1622" y="962"/>
                      </a:lnTo>
                      <a:lnTo>
                        <a:pt x="1626" y="958"/>
                      </a:lnTo>
                      <a:lnTo>
                        <a:pt x="1624" y="952"/>
                      </a:lnTo>
                      <a:lnTo>
                        <a:pt x="1614" y="938"/>
                      </a:lnTo>
                      <a:lnTo>
                        <a:pt x="1596" y="918"/>
                      </a:lnTo>
                      <a:lnTo>
                        <a:pt x="1566" y="890"/>
                      </a:lnTo>
                      <a:lnTo>
                        <a:pt x="1520" y="850"/>
                      </a:lnTo>
                      <a:lnTo>
                        <a:pt x="1520" y="850"/>
                      </a:lnTo>
                      <a:lnTo>
                        <a:pt x="1496" y="832"/>
                      </a:lnTo>
                      <a:lnTo>
                        <a:pt x="1470" y="814"/>
                      </a:lnTo>
                      <a:lnTo>
                        <a:pt x="1440" y="796"/>
                      </a:lnTo>
                      <a:lnTo>
                        <a:pt x="1410" y="780"/>
                      </a:lnTo>
                      <a:lnTo>
                        <a:pt x="1412" y="778"/>
                      </a:lnTo>
                      <a:lnTo>
                        <a:pt x="1454" y="772"/>
                      </a:lnTo>
                      <a:lnTo>
                        <a:pt x="1522" y="768"/>
                      </a:lnTo>
                      <a:lnTo>
                        <a:pt x="1570" y="768"/>
                      </a:lnTo>
                      <a:lnTo>
                        <a:pt x="1624" y="768"/>
                      </a:lnTo>
                      <a:lnTo>
                        <a:pt x="1674" y="760"/>
                      </a:lnTo>
                      <a:lnTo>
                        <a:pt x="1674" y="760"/>
                      </a:lnTo>
                      <a:lnTo>
                        <a:pt x="1694" y="752"/>
                      </a:lnTo>
                      <a:lnTo>
                        <a:pt x="1710" y="744"/>
                      </a:lnTo>
                      <a:lnTo>
                        <a:pt x="1718" y="740"/>
                      </a:lnTo>
                      <a:lnTo>
                        <a:pt x="1722" y="734"/>
                      </a:lnTo>
                      <a:lnTo>
                        <a:pt x="1722" y="734"/>
                      </a:lnTo>
                      <a:lnTo>
                        <a:pt x="1734" y="712"/>
                      </a:lnTo>
                      <a:lnTo>
                        <a:pt x="1744" y="698"/>
                      </a:lnTo>
                      <a:lnTo>
                        <a:pt x="1760" y="678"/>
                      </a:lnTo>
                      <a:lnTo>
                        <a:pt x="1760" y="678"/>
                      </a:lnTo>
                      <a:lnTo>
                        <a:pt x="1774" y="656"/>
                      </a:lnTo>
                      <a:lnTo>
                        <a:pt x="1782" y="642"/>
                      </a:lnTo>
                      <a:lnTo>
                        <a:pt x="1786" y="632"/>
                      </a:lnTo>
                      <a:lnTo>
                        <a:pt x="1788" y="628"/>
                      </a:lnTo>
                      <a:lnTo>
                        <a:pt x="1788" y="628"/>
                      </a:lnTo>
                      <a:lnTo>
                        <a:pt x="1792" y="612"/>
                      </a:lnTo>
                      <a:lnTo>
                        <a:pt x="1796" y="598"/>
                      </a:lnTo>
                      <a:lnTo>
                        <a:pt x="1798" y="594"/>
                      </a:lnTo>
                      <a:lnTo>
                        <a:pt x="1802" y="590"/>
                      </a:lnTo>
                      <a:lnTo>
                        <a:pt x="1802" y="590"/>
                      </a:lnTo>
                      <a:lnTo>
                        <a:pt x="1806" y="586"/>
                      </a:lnTo>
                      <a:lnTo>
                        <a:pt x="1810" y="580"/>
                      </a:lnTo>
                      <a:lnTo>
                        <a:pt x="1820" y="562"/>
                      </a:lnTo>
                      <a:lnTo>
                        <a:pt x="1824" y="552"/>
                      </a:lnTo>
                      <a:lnTo>
                        <a:pt x="1826" y="542"/>
                      </a:lnTo>
                      <a:lnTo>
                        <a:pt x="1826" y="532"/>
                      </a:lnTo>
                      <a:lnTo>
                        <a:pt x="1822" y="526"/>
                      </a:lnTo>
                      <a:lnTo>
                        <a:pt x="1822" y="526"/>
                      </a:lnTo>
                      <a:lnTo>
                        <a:pt x="1820" y="518"/>
                      </a:lnTo>
                      <a:lnTo>
                        <a:pt x="1820" y="512"/>
                      </a:lnTo>
                      <a:lnTo>
                        <a:pt x="1820" y="506"/>
                      </a:lnTo>
                      <a:lnTo>
                        <a:pt x="1824" y="498"/>
                      </a:lnTo>
                      <a:lnTo>
                        <a:pt x="1828" y="488"/>
                      </a:lnTo>
                      <a:lnTo>
                        <a:pt x="1832" y="484"/>
                      </a:lnTo>
                      <a:lnTo>
                        <a:pt x="1832" y="484"/>
                      </a:lnTo>
                      <a:lnTo>
                        <a:pt x="1842" y="474"/>
                      </a:lnTo>
                      <a:lnTo>
                        <a:pt x="1850" y="466"/>
                      </a:lnTo>
                      <a:lnTo>
                        <a:pt x="1850" y="462"/>
                      </a:lnTo>
                      <a:lnTo>
                        <a:pt x="1848" y="458"/>
                      </a:lnTo>
                      <a:lnTo>
                        <a:pt x="1848" y="458"/>
                      </a:lnTo>
                      <a:lnTo>
                        <a:pt x="1846" y="452"/>
                      </a:lnTo>
                      <a:lnTo>
                        <a:pt x="1846" y="446"/>
                      </a:lnTo>
                      <a:lnTo>
                        <a:pt x="1848" y="428"/>
                      </a:lnTo>
                      <a:lnTo>
                        <a:pt x="1852" y="404"/>
                      </a:lnTo>
                      <a:lnTo>
                        <a:pt x="1852" y="404"/>
                      </a:lnTo>
                      <a:lnTo>
                        <a:pt x="1868" y="384"/>
                      </a:lnTo>
                      <a:lnTo>
                        <a:pt x="1880" y="370"/>
                      </a:lnTo>
                      <a:lnTo>
                        <a:pt x="1882" y="364"/>
                      </a:lnTo>
                      <a:lnTo>
                        <a:pt x="1884" y="358"/>
                      </a:lnTo>
                      <a:lnTo>
                        <a:pt x="1884" y="358"/>
                      </a:lnTo>
                      <a:lnTo>
                        <a:pt x="1888" y="348"/>
                      </a:lnTo>
                      <a:lnTo>
                        <a:pt x="1896" y="332"/>
                      </a:lnTo>
                      <a:lnTo>
                        <a:pt x="1910" y="318"/>
                      </a:lnTo>
                      <a:lnTo>
                        <a:pt x="1916" y="312"/>
                      </a:lnTo>
                      <a:lnTo>
                        <a:pt x="1924" y="308"/>
                      </a:lnTo>
                      <a:lnTo>
                        <a:pt x="1924" y="308"/>
                      </a:lnTo>
                      <a:lnTo>
                        <a:pt x="1930" y="302"/>
                      </a:lnTo>
                      <a:lnTo>
                        <a:pt x="1936" y="298"/>
                      </a:lnTo>
                      <a:lnTo>
                        <a:pt x="1946" y="286"/>
                      </a:lnTo>
                      <a:lnTo>
                        <a:pt x="1956" y="272"/>
                      </a:lnTo>
                      <a:lnTo>
                        <a:pt x="1956" y="272"/>
                      </a:lnTo>
                      <a:lnTo>
                        <a:pt x="1960" y="258"/>
                      </a:lnTo>
                      <a:lnTo>
                        <a:pt x="1966" y="246"/>
                      </a:lnTo>
                      <a:lnTo>
                        <a:pt x="1970" y="242"/>
                      </a:lnTo>
                      <a:lnTo>
                        <a:pt x="1974" y="240"/>
                      </a:lnTo>
                      <a:lnTo>
                        <a:pt x="1974" y="240"/>
                      </a:lnTo>
                      <a:lnTo>
                        <a:pt x="1980" y="236"/>
                      </a:lnTo>
                      <a:lnTo>
                        <a:pt x="1984" y="232"/>
                      </a:lnTo>
                      <a:lnTo>
                        <a:pt x="1994" y="218"/>
                      </a:lnTo>
                      <a:lnTo>
                        <a:pt x="2006" y="202"/>
                      </a:lnTo>
                      <a:lnTo>
                        <a:pt x="2028" y="156"/>
                      </a:lnTo>
                      <a:lnTo>
                        <a:pt x="2038" y="114"/>
                      </a:lnTo>
                      <a:lnTo>
                        <a:pt x="2036" y="78"/>
                      </a:lnTo>
                      <a:close/>
                      <a:moveTo>
                        <a:pt x="1014" y="582"/>
                      </a:moveTo>
                      <a:lnTo>
                        <a:pt x="1014" y="584"/>
                      </a:lnTo>
                      <a:lnTo>
                        <a:pt x="1014" y="582"/>
                      </a:lnTo>
                      <a:lnTo>
                        <a:pt x="1014" y="582"/>
                      </a:lnTo>
                      <a:lnTo>
                        <a:pt x="1014" y="582"/>
                      </a:lnTo>
                      <a:close/>
                    </a:path>
                  </a:pathLst>
                </a:custGeom>
                <a:grpFill/>
                <a:ln w="9525">
                  <a:noFill/>
                  <a:round/>
                  <a:headEnd/>
                  <a:tailEnd/>
                </a:ln>
                <a:effectLst>
                  <a:glow rad="38100">
                    <a:schemeClr val="bg2">
                      <a:lumMod val="60000"/>
                      <a:lumOff val="40000"/>
                      <a:alpha val="19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sp>
            <p:nvSpPr>
              <p:cNvPr id="213" name="Freeform 73"/>
              <p:cNvSpPr>
                <a:spLocks/>
              </p:cNvSpPr>
              <p:nvPr/>
            </p:nvSpPr>
            <p:spPr bwMode="auto">
              <a:xfrm rot="1542474">
                <a:off x="7058065" y="3702660"/>
                <a:ext cx="879" cy="1757"/>
              </a:xfrm>
              <a:custGeom>
                <a:avLst/>
                <a:gdLst/>
                <a:ahLst/>
                <a:cxnLst>
                  <a:cxn ang="0">
                    <a:pos x="0" y="0"/>
                  </a:cxn>
                  <a:cxn ang="0">
                    <a:pos x="0" y="0"/>
                  </a:cxn>
                  <a:cxn ang="0">
                    <a:pos x="0" y="2"/>
                  </a:cxn>
                  <a:cxn ang="0">
                    <a:pos x="0" y="2"/>
                  </a:cxn>
                  <a:cxn ang="0">
                    <a:pos x="0" y="0"/>
                  </a:cxn>
                  <a:cxn ang="0">
                    <a:pos x="0" y="0"/>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solidFill>
                <a:schemeClr val="bg2">
                  <a:lumMod val="60000"/>
                  <a:lumOff val="40000"/>
                  <a:alpha val="8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82" name="Group 63"/>
              <p:cNvGrpSpPr>
                <a:grpSpLocks noChangeAspect="1"/>
              </p:cNvGrpSpPr>
              <p:nvPr/>
            </p:nvGrpSpPr>
            <p:grpSpPr>
              <a:xfrm rot="1645451">
                <a:off x="8050341" y="4268987"/>
                <a:ext cx="917115" cy="1118301"/>
                <a:chOff x="507386" y="-1244242"/>
                <a:chExt cx="2720979" cy="3317871"/>
              </a:xfrm>
              <a:solidFill>
                <a:schemeClr val="bg2">
                  <a:lumMod val="60000"/>
                  <a:lumOff val="40000"/>
                  <a:alpha val="8000"/>
                </a:schemeClr>
              </a:solidFill>
            </p:grpSpPr>
            <p:sp>
              <p:nvSpPr>
                <p:cNvPr id="208" name="Freeform 79"/>
                <p:cNvSpPr>
                  <a:spLocks/>
                </p:cNvSpPr>
                <p:nvPr/>
              </p:nvSpPr>
              <p:spPr bwMode="auto">
                <a:xfrm>
                  <a:off x="1660525" y="654050"/>
                  <a:ext cx="368300" cy="546100"/>
                </a:xfrm>
                <a:custGeom>
                  <a:avLst/>
                  <a:gdLst/>
                  <a:ahLst/>
                  <a:cxnLst>
                    <a:cxn ang="0">
                      <a:pos x="230" y="344"/>
                    </a:cxn>
                    <a:cxn ang="0">
                      <a:pos x="230" y="344"/>
                    </a:cxn>
                    <a:cxn ang="0">
                      <a:pos x="232" y="344"/>
                    </a:cxn>
                    <a:cxn ang="0">
                      <a:pos x="232" y="342"/>
                    </a:cxn>
                    <a:cxn ang="0">
                      <a:pos x="232" y="342"/>
                    </a:cxn>
                    <a:cxn ang="0">
                      <a:pos x="224" y="328"/>
                    </a:cxn>
                    <a:cxn ang="0">
                      <a:pos x="48" y="50"/>
                    </a:cxn>
                    <a:cxn ang="0">
                      <a:pos x="48" y="50"/>
                    </a:cxn>
                    <a:cxn ang="0">
                      <a:pos x="30" y="24"/>
                    </a:cxn>
                    <a:cxn ang="0">
                      <a:pos x="30" y="24"/>
                    </a:cxn>
                    <a:cxn ang="0">
                      <a:pos x="22" y="12"/>
                    </a:cxn>
                    <a:cxn ang="0">
                      <a:pos x="10" y="2"/>
                    </a:cxn>
                    <a:cxn ang="0">
                      <a:pos x="10" y="2"/>
                    </a:cxn>
                    <a:cxn ang="0">
                      <a:pos x="6" y="0"/>
                    </a:cxn>
                    <a:cxn ang="0">
                      <a:pos x="2" y="0"/>
                    </a:cxn>
                    <a:cxn ang="0">
                      <a:pos x="0" y="0"/>
                    </a:cxn>
                    <a:cxn ang="0">
                      <a:pos x="0" y="4"/>
                    </a:cxn>
                    <a:cxn ang="0">
                      <a:pos x="0" y="4"/>
                    </a:cxn>
                    <a:cxn ang="0">
                      <a:pos x="4" y="14"/>
                    </a:cxn>
                    <a:cxn ang="0">
                      <a:pos x="10" y="22"/>
                    </a:cxn>
                    <a:cxn ang="0">
                      <a:pos x="10" y="22"/>
                    </a:cxn>
                    <a:cxn ang="0">
                      <a:pos x="18" y="30"/>
                    </a:cxn>
                    <a:cxn ang="0">
                      <a:pos x="26" y="42"/>
                    </a:cxn>
                    <a:cxn ang="0">
                      <a:pos x="218" y="332"/>
                    </a:cxn>
                    <a:cxn ang="0">
                      <a:pos x="218" y="332"/>
                    </a:cxn>
                    <a:cxn ang="0">
                      <a:pos x="226" y="340"/>
                    </a:cxn>
                    <a:cxn ang="0">
                      <a:pos x="230" y="344"/>
                    </a:cxn>
                    <a:cxn ang="0">
                      <a:pos x="230" y="344"/>
                    </a:cxn>
                  </a:cxnLst>
                  <a:rect l="0" t="0" r="r" b="b"/>
                  <a:pathLst>
                    <a:path w="232" h="344">
                      <a:moveTo>
                        <a:pt x="230" y="344"/>
                      </a:moveTo>
                      <a:lnTo>
                        <a:pt x="230" y="344"/>
                      </a:lnTo>
                      <a:lnTo>
                        <a:pt x="232" y="344"/>
                      </a:lnTo>
                      <a:lnTo>
                        <a:pt x="232" y="342"/>
                      </a:lnTo>
                      <a:lnTo>
                        <a:pt x="232" y="342"/>
                      </a:lnTo>
                      <a:lnTo>
                        <a:pt x="224" y="328"/>
                      </a:lnTo>
                      <a:lnTo>
                        <a:pt x="48" y="50"/>
                      </a:lnTo>
                      <a:lnTo>
                        <a:pt x="48" y="50"/>
                      </a:lnTo>
                      <a:lnTo>
                        <a:pt x="30" y="24"/>
                      </a:lnTo>
                      <a:lnTo>
                        <a:pt x="30" y="24"/>
                      </a:lnTo>
                      <a:lnTo>
                        <a:pt x="22" y="12"/>
                      </a:lnTo>
                      <a:lnTo>
                        <a:pt x="10" y="2"/>
                      </a:lnTo>
                      <a:lnTo>
                        <a:pt x="10" y="2"/>
                      </a:lnTo>
                      <a:lnTo>
                        <a:pt x="6" y="0"/>
                      </a:lnTo>
                      <a:lnTo>
                        <a:pt x="2" y="0"/>
                      </a:lnTo>
                      <a:lnTo>
                        <a:pt x="0" y="0"/>
                      </a:lnTo>
                      <a:lnTo>
                        <a:pt x="0" y="4"/>
                      </a:lnTo>
                      <a:lnTo>
                        <a:pt x="0" y="4"/>
                      </a:lnTo>
                      <a:lnTo>
                        <a:pt x="4" y="14"/>
                      </a:lnTo>
                      <a:lnTo>
                        <a:pt x="10" y="22"/>
                      </a:lnTo>
                      <a:lnTo>
                        <a:pt x="10" y="22"/>
                      </a:lnTo>
                      <a:lnTo>
                        <a:pt x="18" y="30"/>
                      </a:lnTo>
                      <a:lnTo>
                        <a:pt x="26" y="42"/>
                      </a:lnTo>
                      <a:lnTo>
                        <a:pt x="218" y="332"/>
                      </a:lnTo>
                      <a:lnTo>
                        <a:pt x="218" y="332"/>
                      </a:lnTo>
                      <a:lnTo>
                        <a:pt x="226" y="340"/>
                      </a:lnTo>
                      <a:lnTo>
                        <a:pt x="230" y="344"/>
                      </a:lnTo>
                      <a:lnTo>
                        <a:pt x="23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80"/>
                <p:cNvSpPr>
                  <a:spLocks/>
                </p:cNvSpPr>
                <p:nvPr/>
              </p:nvSpPr>
              <p:spPr bwMode="auto">
                <a:xfrm>
                  <a:off x="2032000" y="121602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81"/>
                <p:cNvSpPr>
                  <a:spLocks/>
                </p:cNvSpPr>
                <p:nvPr/>
              </p:nvSpPr>
              <p:spPr bwMode="auto">
                <a:xfrm>
                  <a:off x="2057401" y="654050"/>
                  <a:ext cx="368300" cy="546100"/>
                </a:xfrm>
                <a:custGeom>
                  <a:avLst/>
                  <a:gdLst/>
                  <a:ahLst/>
                  <a:cxnLst>
                    <a:cxn ang="0">
                      <a:pos x="2" y="344"/>
                    </a:cxn>
                    <a:cxn ang="0">
                      <a:pos x="2" y="344"/>
                    </a:cxn>
                    <a:cxn ang="0">
                      <a:pos x="6" y="340"/>
                    </a:cxn>
                    <a:cxn ang="0">
                      <a:pos x="14" y="332"/>
                    </a:cxn>
                    <a:cxn ang="0">
                      <a:pos x="206" y="42"/>
                    </a:cxn>
                    <a:cxn ang="0">
                      <a:pos x="206" y="42"/>
                    </a:cxn>
                    <a:cxn ang="0">
                      <a:pos x="214" y="30"/>
                    </a:cxn>
                    <a:cxn ang="0">
                      <a:pos x="222" y="22"/>
                    </a:cxn>
                    <a:cxn ang="0">
                      <a:pos x="222" y="22"/>
                    </a:cxn>
                    <a:cxn ang="0">
                      <a:pos x="228" y="14"/>
                    </a:cxn>
                    <a:cxn ang="0">
                      <a:pos x="232" y="4"/>
                    </a:cxn>
                    <a:cxn ang="0">
                      <a:pos x="232" y="4"/>
                    </a:cxn>
                    <a:cxn ang="0">
                      <a:pos x="232" y="0"/>
                    </a:cxn>
                    <a:cxn ang="0">
                      <a:pos x="230" y="0"/>
                    </a:cxn>
                    <a:cxn ang="0">
                      <a:pos x="226" y="0"/>
                    </a:cxn>
                    <a:cxn ang="0">
                      <a:pos x="222" y="2"/>
                    </a:cxn>
                    <a:cxn ang="0">
                      <a:pos x="222" y="2"/>
                    </a:cxn>
                    <a:cxn ang="0">
                      <a:pos x="210" y="12"/>
                    </a:cxn>
                    <a:cxn ang="0">
                      <a:pos x="202" y="24"/>
                    </a:cxn>
                    <a:cxn ang="0">
                      <a:pos x="202" y="24"/>
                    </a:cxn>
                    <a:cxn ang="0">
                      <a:pos x="184" y="50"/>
                    </a:cxn>
                    <a:cxn ang="0">
                      <a:pos x="8" y="328"/>
                    </a:cxn>
                    <a:cxn ang="0">
                      <a:pos x="8" y="328"/>
                    </a:cxn>
                    <a:cxn ang="0">
                      <a:pos x="0" y="342"/>
                    </a:cxn>
                    <a:cxn ang="0">
                      <a:pos x="0" y="342"/>
                    </a:cxn>
                    <a:cxn ang="0">
                      <a:pos x="0" y="344"/>
                    </a:cxn>
                    <a:cxn ang="0">
                      <a:pos x="0" y="344"/>
                    </a:cxn>
                    <a:cxn ang="0">
                      <a:pos x="2" y="344"/>
                    </a:cxn>
                    <a:cxn ang="0">
                      <a:pos x="2" y="344"/>
                    </a:cxn>
                  </a:cxnLst>
                  <a:rect l="0" t="0" r="r" b="b"/>
                  <a:pathLst>
                    <a:path w="232" h="344">
                      <a:moveTo>
                        <a:pt x="2" y="344"/>
                      </a:moveTo>
                      <a:lnTo>
                        <a:pt x="2" y="344"/>
                      </a:lnTo>
                      <a:lnTo>
                        <a:pt x="6" y="340"/>
                      </a:lnTo>
                      <a:lnTo>
                        <a:pt x="14" y="332"/>
                      </a:lnTo>
                      <a:lnTo>
                        <a:pt x="206" y="42"/>
                      </a:lnTo>
                      <a:lnTo>
                        <a:pt x="206" y="42"/>
                      </a:lnTo>
                      <a:lnTo>
                        <a:pt x="214" y="30"/>
                      </a:lnTo>
                      <a:lnTo>
                        <a:pt x="222" y="22"/>
                      </a:lnTo>
                      <a:lnTo>
                        <a:pt x="222" y="22"/>
                      </a:lnTo>
                      <a:lnTo>
                        <a:pt x="228" y="14"/>
                      </a:lnTo>
                      <a:lnTo>
                        <a:pt x="232" y="4"/>
                      </a:lnTo>
                      <a:lnTo>
                        <a:pt x="232" y="4"/>
                      </a:lnTo>
                      <a:lnTo>
                        <a:pt x="232" y="0"/>
                      </a:lnTo>
                      <a:lnTo>
                        <a:pt x="230" y="0"/>
                      </a:lnTo>
                      <a:lnTo>
                        <a:pt x="226" y="0"/>
                      </a:lnTo>
                      <a:lnTo>
                        <a:pt x="222" y="2"/>
                      </a:lnTo>
                      <a:lnTo>
                        <a:pt x="222" y="2"/>
                      </a:lnTo>
                      <a:lnTo>
                        <a:pt x="210" y="12"/>
                      </a:lnTo>
                      <a:lnTo>
                        <a:pt x="202" y="24"/>
                      </a:lnTo>
                      <a:lnTo>
                        <a:pt x="202" y="24"/>
                      </a:lnTo>
                      <a:lnTo>
                        <a:pt x="184" y="50"/>
                      </a:lnTo>
                      <a:lnTo>
                        <a:pt x="8" y="328"/>
                      </a:lnTo>
                      <a:lnTo>
                        <a:pt x="8" y="328"/>
                      </a:lnTo>
                      <a:lnTo>
                        <a:pt x="0" y="342"/>
                      </a:lnTo>
                      <a:lnTo>
                        <a:pt x="0" y="342"/>
                      </a:lnTo>
                      <a:lnTo>
                        <a:pt x="0" y="344"/>
                      </a:lnTo>
                      <a:lnTo>
                        <a:pt x="0" y="344"/>
                      </a:lnTo>
                      <a:lnTo>
                        <a:pt x="2" y="344"/>
                      </a:lnTo>
                      <a:lnTo>
                        <a:pt x="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82"/>
                <p:cNvSpPr>
                  <a:spLocks noEditPoints="1"/>
                </p:cNvSpPr>
                <p:nvPr/>
              </p:nvSpPr>
              <p:spPr bwMode="auto">
                <a:xfrm rot="18845760">
                  <a:off x="208940" y="-945796"/>
                  <a:ext cx="3317871" cy="2720979"/>
                </a:xfrm>
                <a:custGeom>
                  <a:avLst/>
                  <a:gdLst/>
                  <a:ahLst/>
                  <a:cxnLst>
                    <a:cxn ang="0">
                      <a:pos x="1784" y="18"/>
                    </a:cxn>
                    <a:cxn ang="0">
                      <a:pos x="1368" y="254"/>
                    </a:cxn>
                    <a:cxn ang="0">
                      <a:pos x="1096" y="632"/>
                    </a:cxn>
                    <a:cxn ang="0">
                      <a:pos x="1066" y="570"/>
                    </a:cxn>
                    <a:cxn ang="0">
                      <a:pos x="1044" y="562"/>
                    </a:cxn>
                    <a:cxn ang="0">
                      <a:pos x="1016" y="572"/>
                    </a:cxn>
                    <a:cxn ang="0">
                      <a:pos x="992" y="628"/>
                    </a:cxn>
                    <a:cxn ang="0">
                      <a:pos x="680" y="216"/>
                    </a:cxn>
                    <a:cxn ang="0">
                      <a:pos x="268" y="10"/>
                    </a:cxn>
                    <a:cxn ang="0">
                      <a:pos x="34" y="198"/>
                    </a:cxn>
                    <a:cxn ang="0">
                      <a:pos x="86" y="264"/>
                    </a:cxn>
                    <a:cxn ang="0">
                      <a:pos x="156" y="340"/>
                    </a:cxn>
                    <a:cxn ang="0">
                      <a:pos x="198" y="442"/>
                    </a:cxn>
                    <a:cxn ang="0">
                      <a:pos x="224" y="492"/>
                    </a:cxn>
                    <a:cxn ang="0">
                      <a:pos x="240" y="572"/>
                    </a:cxn>
                    <a:cxn ang="0">
                      <a:pos x="272" y="640"/>
                    </a:cxn>
                    <a:cxn ang="0">
                      <a:pos x="378" y="740"/>
                    </a:cxn>
                    <a:cxn ang="0">
                      <a:pos x="470" y="858"/>
                    </a:cxn>
                    <a:cxn ang="0">
                      <a:pos x="342" y="1124"/>
                    </a:cxn>
                    <a:cxn ang="0">
                      <a:pos x="376" y="1176"/>
                    </a:cxn>
                    <a:cxn ang="0">
                      <a:pos x="406" y="1268"/>
                    </a:cxn>
                    <a:cxn ang="0">
                      <a:pos x="458" y="1316"/>
                    </a:cxn>
                    <a:cxn ang="0">
                      <a:pos x="502" y="1380"/>
                    </a:cxn>
                    <a:cxn ang="0">
                      <a:pos x="536" y="1422"/>
                    </a:cxn>
                    <a:cxn ang="0">
                      <a:pos x="460" y="1554"/>
                    </a:cxn>
                    <a:cxn ang="0">
                      <a:pos x="414" y="1686"/>
                    </a:cxn>
                    <a:cxn ang="0">
                      <a:pos x="486" y="1704"/>
                    </a:cxn>
                    <a:cxn ang="0">
                      <a:pos x="586" y="1526"/>
                    </a:cxn>
                    <a:cxn ang="0">
                      <a:pos x="662" y="1528"/>
                    </a:cxn>
                    <a:cxn ang="0">
                      <a:pos x="700" y="1528"/>
                    </a:cxn>
                    <a:cxn ang="0">
                      <a:pos x="768" y="1532"/>
                    </a:cxn>
                    <a:cxn ang="0">
                      <a:pos x="816" y="1452"/>
                    </a:cxn>
                    <a:cxn ang="0">
                      <a:pos x="978" y="928"/>
                    </a:cxn>
                    <a:cxn ang="0">
                      <a:pos x="996" y="942"/>
                    </a:cxn>
                    <a:cxn ang="0">
                      <a:pos x="992" y="1208"/>
                    </a:cxn>
                    <a:cxn ang="0">
                      <a:pos x="1088" y="1112"/>
                    </a:cxn>
                    <a:cxn ang="0">
                      <a:pos x="1088" y="854"/>
                    </a:cxn>
                    <a:cxn ang="0">
                      <a:pos x="1138" y="1056"/>
                    </a:cxn>
                    <a:cxn ang="0">
                      <a:pos x="1284" y="1500"/>
                    </a:cxn>
                    <a:cxn ang="0">
                      <a:pos x="1334" y="1528"/>
                    </a:cxn>
                    <a:cxn ang="0">
                      <a:pos x="1406" y="1536"/>
                    </a:cxn>
                    <a:cxn ang="0">
                      <a:pos x="1458" y="1516"/>
                    </a:cxn>
                    <a:cxn ang="0">
                      <a:pos x="1542" y="1592"/>
                    </a:cxn>
                    <a:cxn ang="0">
                      <a:pos x="1626" y="1714"/>
                    </a:cxn>
                    <a:cxn ang="0">
                      <a:pos x="1680" y="1650"/>
                    </a:cxn>
                    <a:cxn ang="0">
                      <a:pos x="1618" y="1546"/>
                    </a:cxn>
                    <a:cxn ang="0">
                      <a:pos x="1560" y="1404"/>
                    </a:cxn>
                    <a:cxn ang="0">
                      <a:pos x="1616" y="1378"/>
                    </a:cxn>
                    <a:cxn ang="0">
                      <a:pos x="1634" y="1294"/>
                    </a:cxn>
                    <a:cxn ang="0">
                      <a:pos x="1706" y="1248"/>
                    </a:cxn>
                    <a:cxn ang="0">
                      <a:pos x="1726" y="1166"/>
                    </a:cxn>
                    <a:cxn ang="0">
                      <a:pos x="1702" y="1004"/>
                    </a:cxn>
                    <a:cxn ang="0">
                      <a:pos x="1528" y="790"/>
                    </a:cxn>
                    <a:cxn ang="0">
                      <a:pos x="1758" y="718"/>
                    </a:cxn>
                    <a:cxn ang="0">
                      <a:pos x="1830" y="612"/>
                    </a:cxn>
                    <a:cxn ang="0">
                      <a:pos x="1868" y="536"/>
                    </a:cxn>
                    <a:cxn ang="0">
                      <a:pos x="1876" y="472"/>
                    </a:cxn>
                    <a:cxn ang="0">
                      <a:pos x="1898" y="394"/>
                    </a:cxn>
                    <a:cxn ang="0">
                      <a:pos x="1964" y="304"/>
                    </a:cxn>
                    <a:cxn ang="0">
                      <a:pos x="2020" y="236"/>
                    </a:cxn>
                    <a:cxn ang="0">
                      <a:pos x="1040" y="574"/>
                    </a:cxn>
                  </a:cxnLst>
                  <a:rect l="0" t="0" r="r" b="b"/>
                  <a:pathLst>
                    <a:path w="2090" h="1714">
                      <a:moveTo>
                        <a:pt x="2088" y="78"/>
                      </a:moveTo>
                      <a:lnTo>
                        <a:pt x="2070" y="44"/>
                      </a:lnTo>
                      <a:lnTo>
                        <a:pt x="2028" y="16"/>
                      </a:lnTo>
                      <a:lnTo>
                        <a:pt x="1964" y="4"/>
                      </a:lnTo>
                      <a:lnTo>
                        <a:pt x="1896" y="0"/>
                      </a:lnTo>
                      <a:lnTo>
                        <a:pt x="1896" y="0"/>
                      </a:lnTo>
                      <a:lnTo>
                        <a:pt x="1876" y="2"/>
                      </a:lnTo>
                      <a:lnTo>
                        <a:pt x="1852" y="4"/>
                      </a:lnTo>
                      <a:lnTo>
                        <a:pt x="1822" y="10"/>
                      </a:lnTo>
                      <a:lnTo>
                        <a:pt x="1784" y="18"/>
                      </a:lnTo>
                      <a:lnTo>
                        <a:pt x="1740" y="30"/>
                      </a:lnTo>
                      <a:lnTo>
                        <a:pt x="1694" y="46"/>
                      </a:lnTo>
                      <a:lnTo>
                        <a:pt x="1642" y="66"/>
                      </a:lnTo>
                      <a:lnTo>
                        <a:pt x="1642" y="66"/>
                      </a:lnTo>
                      <a:lnTo>
                        <a:pt x="1592" y="92"/>
                      </a:lnTo>
                      <a:lnTo>
                        <a:pt x="1544" y="118"/>
                      </a:lnTo>
                      <a:lnTo>
                        <a:pt x="1498" y="148"/>
                      </a:lnTo>
                      <a:lnTo>
                        <a:pt x="1454" y="180"/>
                      </a:lnTo>
                      <a:lnTo>
                        <a:pt x="1410" y="216"/>
                      </a:lnTo>
                      <a:lnTo>
                        <a:pt x="1368" y="254"/>
                      </a:lnTo>
                      <a:lnTo>
                        <a:pt x="1328" y="296"/>
                      </a:lnTo>
                      <a:lnTo>
                        <a:pt x="1286" y="342"/>
                      </a:lnTo>
                      <a:lnTo>
                        <a:pt x="1286" y="342"/>
                      </a:lnTo>
                      <a:lnTo>
                        <a:pt x="1254" y="380"/>
                      </a:lnTo>
                      <a:lnTo>
                        <a:pt x="1224" y="420"/>
                      </a:lnTo>
                      <a:lnTo>
                        <a:pt x="1196" y="462"/>
                      </a:lnTo>
                      <a:lnTo>
                        <a:pt x="1170" y="504"/>
                      </a:lnTo>
                      <a:lnTo>
                        <a:pt x="1124" y="578"/>
                      </a:lnTo>
                      <a:lnTo>
                        <a:pt x="1096" y="632"/>
                      </a:lnTo>
                      <a:lnTo>
                        <a:pt x="1096" y="632"/>
                      </a:lnTo>
                      <a:lnTo>
                        <a:pt x="1092" y="622"/>
                      </a:lnTo>
                      <a:lnTo>
                        <a:pt x="1082" y="608"/>
                      </a:lnTo>
                      <a:lnTo>
                        <a:pt x="1082" y="608"/>
                      </a:lnTo>
                      <a:lnTo>
                        <a:pt x="1086" y="600"/>
                      </a:lnTo>
                      <a:lnTo>
                        <a:pt x="1088" y="592"/>
                      </a:lnTo>
                      <a:lnTo>
                        <a:pt x="1088" y="592"/>
                      </a:lnTo>
                      <a:lnTo>
                        <a:pt x="1086" y="584"/>
                      </a:lnTo>
                      <a:lnTo>
                        <a:pt x="1082" y="576"/>
                      </a:lnTo>
                      <a:lnTo>
                        <a:pt x="1074" y="572"/>
                      </a:lnTo>
                      <a:lnTo>
                        <a:pt x="1066" y="570"/>
                      </a:lnTo>
                      <a:lnTo>
                        <a:pt x="1066" y="570"/>
                      </a:lnTo>
                      <a:lnTo>
                        <a:pt x="1064" y="570"/>
                      </a:lnTo>
                      <a:lnTo>
                        <a:pt x="1066" y="564"/>
                      </a:lnTo>
                      <a:lnTo>
                        <a:pt x="1060" y="564"/>
                      </a:lnTo>
                      <a:lnTo>
                        <a:pt x="1056" y="564"/>
                      </a:lnTo>
                      <a:lnTo>
                        <a:pt x="1056" y="564"/>
                      </a:lnTo>
                      <a:lnTo>
                        <a:pt x="1050" y="558"/>
                      </a:lnTo>
                      <a:lnTo>
                        <a:pt x="1048" y="560"/>
                      </a:lnTo>
                      <a:lnTo>
                        <a:pt x="1048" y="558"/>
                      </a:lnTo>
                      <a:lnTo>
                        <a:pt x="1044" y="562"/>
                      </a:lnTo>
                      <a:lnTo>
                        <a:pt x="1038" y="560"/>
                      </a:lnTo>
                      <a:lnTo>
                        <a:pt x="1038" y="564"/>
                      </a:lnTo>
                      <a:lnTo>
                        <a:pt x="1034" y="564"/>
                      </a:lnTo>
                      <a:lnTo>
                        <a:pt x="1030" y="564"/>
                      </a:lnTo>
                      <a:lnTo>
                        <a:pt x="1034" y="572"/>
                      </a:lnTo>
                      <a:lnTo>
                        <a:pt x="1034" y="572"/>
                      </a:lnTo>
                      <a:lnTo>
                        <a:pt x="1034" y="572"/>
                      </a:lnTo>
                      <a:lnTo>
                        <a:pt x="1026" y="570"/>
                      </a:lnTo>
                      <a:lnTo>
                        <a:pt x="1026" y="570"/>
                      </a:lnTo>
                      <a:lnTo>
                        <a:pt x="1016" y="572"/>
                      </a:lnTo>
                      <a:lnTo>
                        <a:pt x="1010" y="576"/>
                      </a:lnTo>
                      <a:lnTo>
                        <a:pt x="1004" y="584"/>
                      </a:lnTo>
                      <a:lnTo>
                        <a:pt x="1004" y="592"/>
                      </a:lnTo>
                      <a:lnTo>
                        <a:pt x="1004" y="592"/>
                      </a:lnTo>
                      <a:lnTo>
                        <a:pt x="1004" y="598"/>
                      </a:lnTo>
                      <a:lnTo>
                        <a:pt x="1008" y="604"/>
                      </a:lnTo>
                      <a:lnTo>
                        <a:pt x="1008" y="604"/>
                      </a:lnTo>
                      <a:lnTo>
                        <a:pt x="998" y="618"/>
                      </a:lnTo>
                      <a:lnTo>
                        <a:pt x="992" y="628"/>
                      </a:lnTo>
                      <a:lnTo>
                        <a:pt x="992" y="628"/>
                      </a:lnTo>
                      <a:lnTo>
                        <a:pt x="962" y="574"/>
                      </a:lnTo>
                      <a:lnTo>
                        <a:pt x="918" y="500"/>
                      </a:lnTo>
                      <a:lnTo>
                        <a:pt x="892" y="460"/>
                      </a:lnTo>
                      <a:lnTo>
                        <a:pt x="864" y="420"/>
                      </a:lnTo>
                      <a:lnTo>
                        <a:pt x="834" y="378"/>
                      </a:lnTo>
                      <a:lnTo>
                        <a:pt x="802" y="342"/>
                      </a:lnTo>
                      <a:lnTo>
                        <a:pt x="802" y="342"/>
                      </a:lnTo>
                      <a:lnTo>
                        <a:pt x="762" y="296"/>
                      </a:lnTo>
                      <a:lnTo>
                        <a:pt x="720" y="254"/>
                      </a:lnTo>
                      <a:lnTo>
                        <a:pt x="680" y="216"/>
                      </a:lnTo>
                      <a:lnTo>
                        <a:pt x="636" y="180"/>
                      </a:lnTo>
                      <a:lnTo>
                        <a:pt x="592" y="148"/>
                      </a:lnTo>
                      <a:lnTo>
                        <a:pt x="546" y="118"/>
                      </a:lnTo>
                      <a:lnTo>
                        <a:pt x="498" y="92"/>
                      </a:lnTo>
                      <a:lnTo>
                        <a:pt x="448" y="66"/>
                      </a:lnTo>
                      <a:lnTo>
                        <a:pt x="448" y="66"/>
                      </a:lnTo>
                      <a:lnTo>
                        <a:pt x="396" y="46"/>
                      </a:lnTo>
                      <a:lnTo>
                        <a:pt x="348" y="30"/>
                      </a:lnTo>
                      <a:lnTo>
                        <a:pt x="306" y="18"/>
                      </a:lnTo>
                      <a:lnTo>
                        <a:pt x="268" y="10"/>
                      </a:lnTo>
                      <a:lnTo>
                        <a:pt x="238" y="4"/>
                      </a:lnTo>
                      <a:lnTo>
                        <a:pt x="214" y="2"/>
                      </a:lnTo>
                      <a:lnTo>
                        <a:pt x="194" y="0"/>
                      </a:lnTo>
                      <a:lnTo>
                        <a:pt x="126" y="4"/>
                      </a:lnTo>
                      <a:lnTo>
                        <a:pt x="62" y="16"/>
                      </a:lnTo>
                      <a:lnTo>
                        <a:pt x="20" y="44"/>
                      </a:lnTo>
                      <a:lnTo>
                        <a:pt x="2" y="78"/>
                      </a:lnTo>
                      <a:lnTo>
                        <a:pt x="0" y="112"/>
                      </a:lnTo>
                      <a:lnTo>
                        <a:pt x="12" y="154"/>
                      </a:lnTo>
                      <a:lnTo>
                        <a:pt x="34" y="198"/>
                      </a:lnTo>
                      <a:lnTo>
                        <a:pt x="34" y="198"/>
                      </a:lnTo>
                      <a:lnTo>
                        <a:pt x="44" y="214"/>
                      </a:lnTo>
                      <a:lnTo>
                        <a:pt x="56" y="226"/>
                      </a:lnTo>
                      <a:lnTo>
                        <a:pt x="60" y="232"/>
                      </a:lnTo>
                      <a:lnTo>
                        <a:pt x="66" y="234"/>
                      </a:lnTo>
                      <a:lnTo>
                        <a:pt x="66" y="234"/>
                      </a:lnTo>
                      <a:lnTo>
                        <a:pt x="70" y="236"/>
                      </a:lnTo>
                      <a:lnTo>
                        <a:pt x="74" y="240"/>
                      </a:lnTo>
                      <a:lnTo>
                        <a:pt x="80" y="252"/>
                      </a:lnTo>
                      <a:lnTo>
                        <a:pt x="86" y="264"/>
                      </a:lnTo>
                      <a:lnTo>
                        <a:pt x="86" y="264"/>
                      </a:lnTo>
                      <a:lnTo>
                        <a:pt x="94" y="278"/>
                      </a:lnTo>
                      <a:lnTo>
                        <a:pt x="104" y="290"/>
                      </a:lnTo>
                      <a:lnTo>
                        <a:pt x="112" y="296"/>
                      </a:lnTo>
                      <a:lnTo>
                        <a:pt x="118" y="300"/>
                      </a:lnTo>
                      <a:lnTo>
                        <a:pt x="118" y="300"/>
                      </a:lnTo>
                      <a:lnTo>
                        <a:pt x="126" y="304"/>
                      </a:lnTo>
                      <a:lnTo>
                        <a:pt x="132" y="310"/>
                      </a:lnTo>
                      <a:lnTo>
                        <a:pt x="146" y="324"/>
                      </a:lnTo>
                      <a:lnTo>
                        <a:pt x="156" y="340"/>
                      </a:lnTo>
                      <a:lnTo>
                        <a:pt x="160" y="350"/>
                      </a:lnTo>
                      <a:lnTo>
                        <a:pt x="160" y="350"/>
                      </a:lnTo>
                      <a:lnTo>
                        <a:pt x="160" y="354"/>
                      </a:lnTo>
                      <a:lnTo>
                        <a:pt x="164" y="360"/>
                      </a:lnTo>
                      <a:lnTo>
                        <a:pt x="176" y="374"/>
                      </a:lnTo>
                      <a:lnTo>
                        <a:pt x="192" y="394"/>
                      </a:lnTo>
                      <a:lnTo>
                        <a:pt x="192" y="394"/>
                      </a:lnTo>
                      <a:lnTo>
                        <a:pt x="198" y="416"/>
                      </a:lnTo>
                      <a:lnTo>
                        <a:pt x="200" y="434"/>
                      </a:lnTo>
                      <a:lnTo>
                        <a:pt x="198" y="442"/>
                      </a:lnTo>
                      <a:lnTo>
                        <a:pt x="196" y="446"/>
                      </a:lnTo>
                      <a:lnTo>
                        <a:pt x="196" y="446"/>
                      </a:lnTo>
                      <a:lnTo>
                        <a:pt x="194" y="450"/>
                      </a:lnTo>
                      <a:lnTo>
                        <a:pt x="196" y="454"/>
                      </a:lnTo>
                      <a:lnTo>
                        <a:pt x="202" y="462"/>
                      </a:lnTo>
                      <a:lnTo>
                        <a:pt x="214" y="472"/>
                      </a:lnTo>
                      <a:lnTo>
                        <a:pt x="214" y="472"/>
                      </a:lnTo>
                      <a:lnTo>
                        <a:pt x="216" y="476"/>
                      </a:lnTo>
                      <a:lnTo>
                        <a:pt x="222" y="486"/>
                      </a:lnTo>
                      <a:lnTo>
                        <a:pt x="224" y="492"/>
                      </a:lnTo>
                      <a:lnTo>
                        <a:pt x="226" y="498"/>
                      </a:lnTo>
                      <a:lnTo>
                        <a:pt x="226" y="506"/>
                      </a:lnTo>
                      <a:lnTo>
                        <a:pt x="222" y="512"/>
                      </a:lnTo>
                      <a:lnTo>
                        <a:pt x="222" y="512"/>
                      </a:lnTo>
                      <a:lnTo>
                        <a:pt x="220" y="518"/>
                      </a:lnTo>
                      <a:lnTo>
                        <a:pt x="220" y="526"/>
                      </a:lnTo>
                      <a:lnTo>
                        <a:pt x="222" y="536"/>
                      </a:lnTo>
                      <a:lnTo>
                        <a:pt x="226" y="546"/>
                      </a:lnTo>
                      <a:lnTo>
                        <a:pt x="236" y="564"/>
                      </a:lnTo>
                      <a:lnTo>
                        <a:pt x="240" y="572"/>
                      </a:lnTo>
                      <a:lnTo>
                        <a:pt x="244" y="574"/>
                      </a:lnTo>
                      <a:lnTo>
                        <a:pt x="244" y="574"/>
                      </a:lnTo>
                      <a:lnTo>
                        <a:pt x="248" y="578"/>
                      </a:lnTo>
                      <a:lnTo>
                        <a:pt x="250" y="582"/>
                      </a:lnTo>
                      <a:lnTo>
                        <a:pt x="256" y="594"/>
                      </a:lnTo>
                      <a:lnTo>
                        <a:pt x="260" y="612"/>
                      </a:lnTo>
                      <a:lnTo>
                        <a:pt x="260" y="612"/>
                      </a:lnTo>
                      <a:lnTo>
                        <a:pt x="260" y="614"/>
                      </a:lnTo>
                      <a:lnTo>
                        <a:pt x="264" y="624"/>
                      </a:lnTo>
                      <a:lnTo>
                        <a:pt x="272" y="640"/>
                      </a:lnTo>
                      <a:lnTo>
                        <a:pt x="288" y="660"/>
                      </a:lnTo>
                      <a:lnTo>
                        <a:pt x="288" y="660"/>
                      </a:lnTo>
                      <a:lnTo>
                        <a:pt x="304" y="680"/>
                      </a:lnTo>
                      <a:lnTo>
                        <a:pt x="314" y="694"/>
                      </a:lnTo>
                      <a:lnTo>
                        <a:pt x="328" y="714"/>
                      </a:lnTo>
                      <a:lnTo>
                        <a:pt x="328" y="714"/>
                      </a:lnTo>
                      <a:lnTo>
                        <a:pt x="332" y="718"/>
                      </a:lnTo>
                      <a:lnTo>
                        <a:pt x="338" y="724"/>
                      </a:lnTo>
                      <a:lnTo>
                        <a:pt x="356" y="732"/>
                      </a:lnTo>
                      <a:lnTo>
                        <a:pt x="378" y="740"/>
                      </a:lnTo>
                      <a:lnTo>
                        <a:pt x="430" y="746"/>
                      </a:lnTo>
                      <a:lnTo>
                        <a:pt x="484" y="746"/>
                      </a:lnTo>
                      <a:lnTo>
                        <a:pt x="534" y="746"/>
                      </a:lnTo>
                      <a:lnTo>
                        <a:pt x="604" y="752"/>
                      </a:lnTo>
                      <a:lnTo>
                        <a:pt x="622" y="754"/>
                      </a:lnTo>
                      <a:lnTo>
                        <a:pt x="622" y="754"/>
                      </a:lnTo>
                      <a:lnTo>
                        <a:pt x="562" y="790"/>
                      </a:lnTo>
                      <a:lnTo>
                        <a:pt x="518" y="820"/>
                      </a:lnTo>
                      <a:lnTo>
                        <a:pt x="488" y="842"/>
                      </a:lnTo>
                      <a:lnTo>
                        <a:pt x="470" y="858"/>
                      </a:lnTo>
                      <a:lnTo>
                        <a:pt x="462" y="868"/>
                      </a:lnTo>
                      <a:lnTo>
                        <a:pt x="458" y="874"/>
                      </a:lnTo>
                      <a:lnTo>
                        <a:pt x="458" y="876"/>
                      </a:lnTo>
                      <a:lnTo>
                        <a:pt x="458" y="878"/>
                      </a:lnTo>
                      <a:lnTo>
                        <a:pt x="384" y="988"/>
                      </a:lnTo>
                      <a:lnTo>
                        <a:pt x="388" y="1004"/>
                      </a:lnTo>
                      <a:lnTo>
                        <a:pt x="384" y="1022"/>
                      </a:lnTo>
                      <a:lnTo>
                        <a:pt x="366" y="1052"/>
                      </a:lnTo>
                      <a:lnTo>
                        <a:pt x="354" y="1078"/>
                      </a:lnTo>
                      <a:lnTo>
                        <a:pt x="342" y="1124"/>
                      </a:lnTo>
                      <a:lnTo>
                        <a:pt x="342" y="1124"/>
                      </a:lnTo>
                      <a:lnTo>
                        <a:pt x="342" y="1130"/>
                      </a:lnTo>
                      <a:lnTo>
                        <a:pt x="344" y="1142"/>
                      </a:lnTo>
                      <a:lnTo>
                        <a:pt x="348" y="1148"/>
                      </a:lnTo>
                      <a:lnTo>
                        <a:pt x="350" y="1156"/>
                      </a:lnTo>
                      <a:lnTo>
                        <a:pt x="356" y="1162"/>
                      </a:lnTo>
                      <a:lnTo>
                        <a:pt x="364" y="1166"/>
                      </a:lnTo>
                      <a:lnTo>
                        <a:pt x="364" y="1166"/>
                      </a:lnTo>
                      <a:lnTo>
                        <a:pt x="372" y="1170"/>
                      </a:lnTo>
                      <a:lnTo>
                        <a:pt x="376" y="1176"/>
                      </a:lnTo>
                      <a:lnTo>
                        <a:pt x="380" y="1184"/>
                      </a:lnTo>
                      <a:lnTo>
                        <a:pt x="382" y="1192"/>
                      </a:lnTo>
                      <a:lnTo>
                        <a:pt x="380" y="1206"/>
                      </a:lnTo>
                      <a:lnTo>
                        <a:pt x="380" y="1212"/>
                      </a:lnTo>
                      <a:lnTo>
                        <a:pt x="382" y="1244"/>
                      </a:lnTo>
                      <a:lnTo>
                        <a:pt x="382" y="1244"/>
                      </a:lnTo>
                      <a:lnTo>
                        <a:pt x="384" y="1248"/>
                      </a:lnTo>
                      <a:lnTo>
                        <a:pt x="392" y="1258"/>
                      </a:lnTo>
                      <a:lnTo>
                        <a:pt x="398" y="1264"/>
                      </a:lnTo>
                      <a:lnTo>
                        <a:pt x="406" y="1268"/>
                      </a:lnTo>
                      <a:lnTo>
                        <a:pt x="416" y="1272"/>
                      </a:lnTo>
                      <a:lnTo>
                        <a:pt x="428" y="1272"/>
                      </a:lnTo>
                      <a:lnTo>
                        <a:pt x="428" y="1272"/>
                      </a:lnTo>
                      <a:lnTo>
                        <a:pt x="440" y="1274"/>
                      </a:lnTo>
                      <a:lnTo>
                        <a:pt x="448" y="1280"/>
                      </a:lnTo>
                      <a:lnTo>
                        <a:pt x="452" y="1286"/>
                      </a:lnTo>
                      <a:lnTo>
                        <a:pt x="456" y="1294"/>
                      </a:lnTo>
                      <a:lnTo>
                        <a:pt x="458" y="1310"/>
                      </a:lnTo>
                      <a:lnTo>
                        <a:pt x="458" y="1316"/>
                      </a:lnTo>
                      <a:lnTo>
                        <a:pt x="458" y="1316"/>
                      </a:lnTo>
                      <a:lnTo>
                        <a:pt x="456" y="1338"/>
                      </a:lnTo>
                      <a:lnTo>
                        <a:pt x="458" y="1354"/>
                      </a:lnTo>
                      <a:lnTo>
                        <a:pt x="458" y="1360"/>
                      </a:lnTo>
                      <a:lnTo>
                        <a:pt x="460" y="1364"/>
                      </a:lnTo>
                      <a:lnTo>
                        <a:pt x="460" y="1364"/>
                      </a:lnTo>
                      <a:lnTo>
                        <a:pt x="468" y="1374"/>
                      </a:lnTo>
                      <a:lnTo>
                        <a:pt x="474" y="1378"/>
                      </a:lnTo>
                      <a:lnTo>
                        <a:pt x="486" y="1380"/>
                      </a:lnTo>
                      <a:lnTo>
                        <a:pt x="486" y="1380"/>
                      </a:lnTo>
                      <a:lnTo>
                        <a:pt x="502" y="1380"/>
                      </a:lnTo>
                      <a:lnTo>
                        <a:pt x="514" y="1384"/>
                      </a:lnTo>
                      <a:lnTo>
                        <a:pt x="522" y="1390"/>
                      </a:lnTo>
                      <a:lnTo>
                        <a:pt x="526" y="1394"/>
                      </a:lnTo>
                      <a:lnTo>
                        <a:pt x="526" y="1396"/>
                      </a:lnTo>
                      <a:lnTo>
                        <a:pt x="526" y="1396"/>
                      </a:lnTo>
                      <a:lnTo>
                        <a:pt x="526" y="1400"/>
                      </a:lnTo>
                      <a:lnTo>
                        <a:pt x="530" y="1404"/>
                      </a:lnTo>
                      <a:lnTo>
                        <a:pt x="532" y="1408"/>
                      </a:lnTo>
                      <a:lnTo>
                        <a:pt x="534" y="1414"/>
                      </a:lnTo>
                      <a:lnTo>
                        <a:pt x="536" y="1422"/>
                      </a:lnTo>
                      <a:lnTo>
                        <a:pt x="536" y="1432"/>
                      </a:lnTo>
                      <a:lnTo>
                        <a:pt x="532" y="1446"/>
                      </a:lnTo>
                      <a:lnTo>
                        <a:pt x="524" y="1462"/>
                      </a:lnTo>
                      <a:lnTo>
                        <a:pt x="524" y="1462"/>
                      </a:lnTo>
                      <a:lnTo>
                        <a:pt x="492" y="1522"/>
                      </a:lnTo>
                      <a:lnTo>
                        <a:pt x="478" y="1540"/>
                      </a:lnTo>
                      <a:lnTo>
                        <a:pt x="472" y="1546"/>
                      </a:lnTo>
                      <a:lnTo>
                        <a:pt x="466" y="1550"/>
                      </a:lnTo>
                      <a:lnTo>
                        <a:pt x="466" y="1550"/>
                      </a:lnTo>
                      <a:lnTo>
                        <a:pt x="460" y="1554"/>
                      </a:lnTo>
                      <a:lnTo>
                        <a:pt x="454" y="1560"/>
                      </a:lnTo>
                      <a:lnTo>
                        <a:pt x="440" y="1578"/>
                      </a:lnTo>
                      <a:lnTo>
                        <a:pt x="424" y="1604"/>
                      </a:lnTo>
                      <a:lnTo>
                        <a:pt x="424" y="1604"/>
                      </a:lnTo>
                      <a:lnTo>
                        <a:pt x="420" y="1614"/>
                      </a:lnTo>
                      <a:lnTo>
                        <a:pt x="412" y="1636"/>
                      </a:lnTo>
                      <a:lnTo>
                        <a:pt x="410" y="1650"/>
                      </a:lnTo>
                      <a:lnTo>
                        <a:pt x="408" y="1666"/>
                      </a:lnTo>
                      <a:lnTo>
                        <a:pt x="410" y="1680"/>
                      </a:lnTo>
                      <a:lnTo>
                        <a:pt x="414" y="1686"/>
                      </a:lnTo>
                      <a:lnTo>
                        <a:pt x="416" y="1692"/>
                      </a:lnTo>
                      <a:lnTo>
                        <a:pt x="416" y="1692"/>
                      </a:lnTo>
                      <a:lnTo>
                        <a:pt x="426" y="1702"/>
                      </a:lnTo>
                      <a:lnTo>
                        <a:pt x="438" y="1710"/>
                      </a:lnTo>
                      <a:lnTo>
                        <a:pt x="450" y="1714"/>
                      </a:lnTo>
                      <a:lnTo>
                        <a:pt x="456" y="1714"/>
                      </a:lnTo>
                      <a:lnTo>
                        <a:pt x="464" y="1714"/>
                      </a:lnTo>
                      <a:lnTo>
                        <a:pt x="470" y="1712"/>
                      </a:lnTo>
                      <a:lnTo>
                        <a:pt x="478" y="1710"/>
                      </a:lnTo>
                      <a:lnTo>
                        <a:pt x="486" y="1704"/>
                      </a:lnTo>
                      <a:lnTo>
                        <a:pt x="492" y="1698"/>
                      </a:lnTo>
                      <a:lnTo>
                        <a:pt x="500" y="1690"/>
                      </a:lnTo>
                      <a:lnTo>
                        <a:pt x="508" y="1678"/>
                      </a:lnTo>
                      <a:lnTo>
                        <a:pt x="514" y="1666"/>
                      </a:lnTo>
                      <a:lnTo>
                        <a:pt x="522" y="1650"/>
                      </a:lnTo>
                      <a:lnTo>
                        <a:pt x="522" y="1650"/>
                      </a:lnTo>
                      <a:lnTo>
                        <a:pt x="548" y="1592"/>
                      </a:lnTo>
                      <a:lnTo>
                        <a:pt x="568" y="1554"/>
                      </a:lnTo>
                      <a:lnTo>
                        <a:pt x="582" y="1532"/>
                      </a:lnTo>
                      <a:lnTo>
                        <a:pt x="586" y="1526"/>
                      </a:lnTo>
                      <a:lnTo>
                        <a:pt x="586" y="1526"/>
                      </a:lnTo>
                      <a:lnTo>
                        <a:pt x="590" y="1522"/>
                      </a:lnTo>
                      <a:lnTo>
                        <a:pt x="594" y="1518"/>
                      </a:lnTo>
                      <a:lnTo>
                        <a:pt x="600" y="1516"/>
                      </a:lnTo>
                      <a:lnTo>
                        <a:pt x="608" y="1514"/>
                      </a:lnTo>
                      <a:lnTo>
                        <a:pt x="620" y="1514"/>
                      </a:lnTo>
                      <a:lnTo>
                        <a:pt x="632" y="1516"/>
                      </a:lnTo>
                      <a:lnTo>
                        <a:pt x="648" y="1520"/>
                      </a:lnTo>
                      <a:lnTo>
                        <a:pt x="648" y="1520"/>
                      </a:lnTo>
                      <a:lnTo>
                        <a:pt x="662" y="1528"/>
                      </a:lnTo>
                      <a:lnTo>
                        <a:pt x="668" y="1532"/>
                      </a:lnTo>
                      <a:lnTo>
                        <a:pt x="670" y="1536"/>
                      </a:lnTo>
                      <a:lnTo>
                        <a:pt x="668" y="1536"/>
                      </a:lnTo>
                      <a:lnTo>
                        <a:pt x="664" y="1538"/>
                      </a:lnTo>
                      <a:lnTo>
                        <a:pt x="670" y="1538"/>
                      </a:lnTo>
                      <a:lnTo>
                        <a:pt x="670" y="1538"/>
                      </a:lnTo>
                      <a:lnTo>
                        <a:pt x="682" y="1536"/>
                      </a:lnTo>
                      <a:lnTo>
                        <a:pt x="692" y="1532"/>
                      </a:lnTo>
                      <a:lnTo>
                        <a:pt x="700" y="1528"/>
                      </a:lnTo>
                      <a:lnTo>
                        <a:pt x="700" y="1528"/>
                      </a:lnTo>
                      <a:lnTo>
                        <a:pt x="708" y="1522"/>
                      </a:lnTo>
                      <a:lnTo>
                        <a:pt x="716" y="1518"/>
                      </a:lnTo>
                      <a:lnTo>
                        <a:pt x="724" y="1516"/>
                      </a:lnTo>
                      <a:lnTo>
                        <a:pt x="724" y="1516"/>
                      </a:lnTo>
                      <a:lnTo>
                        <a:pt x="734" y="1518"/>
                      </a:lnTo>
                      <a:lnTo>
                        <a:pt x="744" y="1522"/>
                      </a:lnTo>
                      <a:lnTo>
                        <a:pt x="754" y="1528"/>
                      </a:lnTo>
                      <a:lnTo>
                        <a:pt x="754" y="1528"/>
                      </a:lnTo>
                      <a:lnTo>
                        <a:pt x="758" y="1530"/>
                      </a:lnTo>
                      <a:lnTo>
                        <a:pt x="768" y="1532"/>
                      </a:lnTo>
                      <a:lnTo>
                        <a:pt x="774" y="1532"/>
                      </a:lnTo>
                      <a:lnTo>
                        <a:pt x="780" y="1532"/>
                      </a:lnTo>
                      <a:lnTo>
                        <a:pt x="786" y="1528"/>
                      </a:lnTo>
                      <a:lnTo>
                        <a:pt x="794" y="1520"/>
                      </a:lnTo>
                      <a:lnTo>
                        <a:pt x="794" y="1520"/>
                      </a:lnTo>
                      <a:lnTo>
                        <a:pt x="800" y="1512"/>
                      </a:lnTo>
                      <a:lnTo>
                        <a:pt x="806" y="1500"/>
                      </a:lnTo>
                      <a:lnTo>
                        <a:pt x="812" y="1478"/>
                      </a:lnTo>
                      <a:lnTo>
                        <a:pt x="816" y="1458"/>
                      </a:lnTo>
                      <a:lnTo>
                        <a:pt x="816" y="1452"/>
                      </a:lnTo>
                      <a:lnTo>
                        <a:pt x="840" y="1406"/>
                      </a:lnTo>
                      <a:lnTo>
                        <a:pt x="844" y="1388"/>
                      </a:lnTo>
                      <a:lnTo>
                        <a:pt x="870" y="1386"/>
                      </a:lnTo>
                      <a:lnTo>
                        <a:pt x="894" y="1318"/>
                      </a:lnTo>
                      <a:lnTo>
                        <a:pt x="922" y="1204"/>
                      </a:lnTo>
                      <a:lnTo>
                        <a:pt x="952" y="1056"/>
                      </a:lnTo>
                      <a:lnTo>
                        <a:pt x="970" y="942"/>
                      </a:lnTo>
                      <a:lnTo>
                        <a:pt x="970" y="942"/>
                      </a:lnTo>
                      <a:lnTo>
                        <a:pt x="974" y="940"/>
                      </a:lnTo>
                      <a:lnTo>
                        <a:pt x="978" y="928"/>
                      </a:lnTo>
                      <a:lnTo>
                        <a:pt x="984" y="908"/>
                      </a:lnTo>
                      <a:lnTo>
                        <a:pt x="986" y="894"/>
                      </a:lnTo>
                      <a:lnTo>
                        <a:pt x="988" y="880"/>
                      </a:lnTo>
                      <a:lnTo>
                        <a:pt x="988" y="880"/>
                      </a:lnTo>
                      <a:lnTo>
                        <a:pt x="990" y="866"/>
                      </a:lnTo>
                      <a:lnTo>
                        <a:pt x="994" y="858"/>
                      </a:lnTo>
                      <a:lnTo>
                        <a:pt x="1000" y="856"/>
                      </a:lnTo>
                      <a:lnTo>
                        <a:pt x="1004" y="854"/>
                      </a:lnTo>
                      <a:lnTo>
                        <a:pt x="1004" y="880"/>
                      </a:lnTo>
                      <a:lnTo>
                        <a:pt x="996" y="942"/>
                      </a:lnTo>
                      <a:lnTo>
                        <a:pt x="998" y="962"/>
                      </a:lnTo>
                      <a:lnTo>
                        <a:pt x="990" y="990"/>
                      </a:lnTo>
                      <a:lnTo>
                        <a:pt x="990" y="1034"/>
                      </a:lnTo>
                      <a:lnTo>
                        <a:pt x="990" y="1046"/>
                      </a:lnTo>
                      <a:lnTo>
                        <a:pt x="990" y="1108"/>
                      </a:lnTo>
                      <a:lnTo>
                        <a:pt x="998" y="1112"/>
                      </a:lnTo>
                      <a:lnTo>
                        <a:pt x="998" y="1122"/>
                      </a:lnTo>
                      <a:lnTo>
                        <a:pt x="990" y="1130"/>
                      </a:lnTo>
                      <a:lnTo>
                        <a:pt x="992" y="1160"/>
                      </a:lnTo>
                      <a:lnTo>
                        <a:pt x="992" y="1208"/>
                      </a:lnTo>
                      <a:lnTo>
                        <a:pt x="1010" y="1248"/>
                      </a:lnTo>
                      <a:lnTo>
                        <a:pt x="1040" y="1274"/>
                      </a:lnTo>
                      <a:lnTo>
                        <a:pt x="1044" y="1246"/>
                      </a:lnTo>
                      <a:lnTo>
                        <a:pt x="1048" y="1274"/>
                      </a:lnTo>
                      <a:lnTo>
                        <a:pt x="1078" y="1248"/>
                      </a:lnTo>
                      <a:lnTo>
                        <a:pt x="1096" y="1208"/>
                      </a:lnTo>
                      <a:lnTo>
                        <a:pt x="1096" y="1160"/>
                      </a:lnTo>
                      <a:lnTo>
                        <a:pt x="1098" y="1130"/>
                      </a:lnTo>
                      <a:lnTo>
                        <a:pt x="1088" y="1122"/>
                      </a:lnTo>
                      <a:lnTo>
                        <a:pt x="1088" y="1112"/>
                      </a:lnTo>
                      <a:lnTo>
                        <a:pt x="1098" y="1108"/>
                      </a:lnTo>
                      <a:lnTo>
                        <a:pt x="1098" y="1046"/>
                      </a:lnTo>
                      <a:lnTo>
                        <a:pt x="1098" y="1034"/>
                      </a:lnTo>
                      <a:lnTo>
                        <a:pt x="1098" y="990"/>
                      </a:lnTo>
                      <a:lnTo>
                        <a:pt x="1088" y="962"/>
                      </a:lnTo>
                      <a:lnTo>
                        <a:pt x="1090" y="942"/>
                      </a:lnTo>
                      <a:lnTo>
                        <a:pt x="1084" y="880"/>
                      </a:lnTo>
                      <a:lnTo>
                        <a:pt x="1082" y="856"/>
                      </a:lnTo>
                      <a:lnTo>
                        <a:pt x="1082" y="856"/>
                      </a:lnTo>
                      <a:lnTo>
                        <a:pt x="1088" y="854"/>
                      </a:lnTo>
                      <a:lnTo>
                        <a:pt x="1094" y="858"/>
                      </a:lnTo>
                      <a:lnTo>
                        <a:pt x="1100" y="866"/>
                      </a:lnTo>
                      <a:lnTo>
                        <a:pt x="1102" y="880"/>
                      </a:lnTo>
                      <a:lnTo>
                        <a:pt x="1102" y="880"/>
                      </a:lnTo>
                      <a:lnTo>
                        <a:pt x="1102" y="894"/>
                      </a:lnTo>
                      <a:lnTo>
                        <a:pt x="1106" y="908"/>
                      </a:lnTo>
                      <a:lnTo>
                        <a:pt x="1112" y="928"/>
                      </a:lnTo>
                      <a:lnTo>
                        <a:pt x="1116" y="940"/>
                      </a:lnTo>
                      <a:lnTo>
                        <a:pt x="1120" y="942"/>
                      </a:lnTo>
                      <a:lnTo>
                        <a:pt x="1138" y="1056"/>
                      </a:lnTo>
                      <a:lnTo>
                        <a:pt x="1168" y="1204"/>
                      </a:lnTo>
                      <a:lnTo>
                        <a:pt x="1196" y="1318"/>
                      </a:lnTo>
                      <a:lnTo>
                        <a:pt x="1220" y="1386"/>
                      </a:lnTo>
                      <a:lnTo>
                        <a:pt x="1246" y="1388"/>
                      </a:lnTo>
                      <a:lnTo>
                        <a:pt x="1250" y="1406"/>
                      </a:lnTo>
                      <a:lnTo>
                        <a:pt x="1274" y="1452"/>
                      </a:lnTo>
                      <a:lnTo>
                        <a:pt x="1274" y="1452"/>
                      </a:lnTo>
                      <a:lnTo>
                        <a:pt x="1274" y="1458"/>
                      </a:lnTo>
                      <a:lnTo>
                        <a:pt x="1278" y="1478"/>
                      </a:lnTo>
                      <a:lnTo>
                        <a:pt x="1284" y="1500"/>
                      </a:lnTo>
                      <a:lnTo>
                        <a:pt x="1290" y="1512"/>
                      </a:lnTo>
                      <a:lnTo>
                        <a:pt x="1296" y="1520"/>
                      </a:lnTo>
                      <a:lnTo>
                        <a:pt x="1296" y="1520"/>
                      </a:lnTo>
                      <a:lnTo>
                        <a:pt x="1304" y="1528"/>
                      </a:lnTo>
                      <a:lnTo>
                        <a:pt x="1310" y="1532"/>
                      </a:lnTo>
                      <a:lnTo>
                        <a:pt x="1316" y="1532"/>
                      </a:lnTo>
                      <a:lnTo>
                        <a:pt x="1322" y="1532"/>
                      </a:lnTo>
                      <a:lnTo>
                        <a:pt x="1332" y="1530"/>
                      </a:lnTo>
                      <a:lnTo>
                        <a:pt x="1334" y="1528"/>
                      </a:lnTo>
                      <a:lnTo>
                        <a:pt x="1334" y="1528"/>
                      </a:lnTo>
                      <a:lnTo>
                        <a:pt x="1346" y="1522"/>
                      </a:lnTo>
                      <a:lnTo>
                        <a:pt x="1356" y="1518"/>
                      </a:lnTo>
                      <a:lnTo>
                        <a:pt x="1366" y="1516"/>
                      </a:lnTo>
                      <a:lnTo>
                        <a:pt x="1366" y="1516"/>
                      </a:lnTo>
                      <a:lnTo>
                        <a:pt x="1374" y="1518"/>
                      </a:lnTo>
                      <a:lnTo>
                        <a:pt x="1382" y="1522"/>
                      </a:lnTo>
                      <a:lnTo>
                        <a:pt x="1390" y="1528"/>
                      </a:lnTo>
                      <a:lnTo>
                        <a:pt x="1390" y="1528"/>
                      </a:lnTo>
                      <a:lnTo>
                        <a:pt x="1398" y="1532"/>
                      </a:lnTo>
                      <a:lnTo>
                        <a:pt x="1406" y="1536"/>
                      </a:lnTo>
                      <a:lnTo>
                        <a:pt x="1420" y="1538"/>
                      </a:lnTo>
                      <a:lnTo>
                        <a:pt x="1420" y="1538"/>
                      </a:lnTo>
                      <a:lnTo>
                        <a:pt x="1426" y="1538"/>
                      </a:lnTo>
                      <a:lnTo>
                        <a:pt x="1422" y="1536"/>
                      </a:lnTo>
                      <a:lnTo>
                        <a:pt x="1420" y="1536"/>
                      </a:lnTo>
                      <a:lnTo>
                        <a:pt x="1422" y="1532"/>
                      </a:lnTo>
                      <a:lnTo>
                        <a:pt x="1428" y="1528"/>
                      </a:lnTo>
                      <a:lnTo>
                        <a:pt x="1442" y="1520"/>
                      </a:lnTo>
                      <a:lnTo>
                        <a:pt x="1442" y="1520"/>
                      </a:lnTo>
                      <a:lnTo>
                        <a:pt x="1458" y="1516"/>
                      </a:lnTo>
                      <a:lnTo>
                        <a:pt x="1470" y="1514"/>
                      </a:lnTo>
                      <a:lnTo>
                        <a:pt x="1482" y="1514"/>
                      </a:lnTo>
                      <a:lnTo>
                        <a:pt x="1490" y="1516"/>
                      </a:lnTo>
                      <a:lnTo>
                        <a:pt x="1496" y="1518"/>
                      </a:lnTo>
                      <a:lnTo>
                        <a:pt x="1500" y="1522"/>
                      </a:lnTo>
                      <a:lnTo>
                        <a:pt x="1502" y="1526"/>
                      </a:lnTo>
                      <a:lnTo>
                        <a:pt x="1502" y="1526"/>
                      </a:lnTo>
                      <a:lnTo>
                        <a:pt x="1508" y="1532"/>
                      </a:lnTo>
                      <a:lnTo>
                        <a:pt x="1522" y="1554"/>
                      </a:lnTo>
                      <a:lnTo>
                        <a:pt x="1542" y="1592"/>
                      </a:lnTo>
                      <a:lnTo>
                        <a:pt x="1568" y="1650"/>
                      </a:lnTo>
                      <a:lnTo>
                        <a:pt x="1568" y="1650"/>
                      </a:lnTo>
                      <a:lnTo>
                        <a:pt x="1576" y="1666"/>
                      </a:lnTo>
                      <a:lnTo>
                        <a:pt x="1582" y="1678"/>
                      </a:lnTo>
                      <a:lnTo>
                        <a:pt x="1590" y="1690"/>
                      </a:lnTo>
                      <a:lnTo>
                        <a:pt x="1598" y="1698"/>
                      </a:lnTo>
                      <a:lnTo>
                        <a:pt x="1604" y="1704"/>
                      </a:lnTo>
                      <a:lnTo>
                        <a:pt x="1612" y="1710"/>
                      </a:lnTo>
                      <a:lnTo>
                        <a:pt x="1620" y="1712"/>
                      </a:lnTo>
                      <a:lnTo>
                        <a:pt x="1626" y="1714"/>
                      </a:lnTo>
                      <a:lnTo>
                        <a:pt x="1634" y="1714"/>
                      </a:lnTo>
                      <a:lnTo>
                        <a:pt x="1640" y="1714"/>
                      </a:lnTo>
                      <a:lnTo>
                        <a:pt x="1652" y="1710"/>
                      </a:lnTo>
                      <a:lnTo>
                        <a:pt x="1664" y="1702"/>
                      </a:lnTo>
                      <a:lnTo>
                        <a:pt x="1672" y="1692"/>
                      </a:lnTo>
                      <a:lnTo>
                        <a:pt x="1672" y="1692"/>
                      </a:lnTo>
                      <a:lnTo>
                        <a:pt x="1676" y="1686"/>
                      </a:lnTo>
                      <a:lnTo>
                        <a:pt x="1678" y="1680"/>
                      </a:lnTo>
                      <a:lnTo>
                        <a:pt x="1682" y="1666"/>
                      </a:lnTo>
                      <a:lnTo>
                        <a:pt x="1680" y="1650"/>
                      </a:lnTo>
                      <a:lnTo>
                        <a:pt x="1678" y="1636"/>
                      </a:lnTo>
                      <a:lnTo>
                        <a:pt x="1670" y="1614"/>
                      </a:lnTo>
                      <a:lnTo>
                        <a:pt x="1666" y="1604"/>
                      </a:lnTo>
                      <a:lnTo>
                        <a:pt x="1666" y="1604"/>
                      </a:lnTo>
                      <a:lnTo>
                        <a:pt x="1650" y="1578"/>
                      </a:lnTo>
                      <a:lnTo>
                        <a:pt x="1636" y="1560"/>
                      </a:lnTo>
                      <a:lnTo>
                        <a:pt x="1630" y="1554"/>
                      </a:lnTo>
                      <a:lnTo>
                        <a:pt x="1622" y="1550"/>
                      </a:lnTo>
                      <a:lnTo>
                        <a:pt x="1622" y="1550"/>
                      </a:lnTo>
                      <a:lnTo>
                        <a:pt x="1618" y="1546"/>
                      </a:lnTo>
                      <a:lnTo>
                        <a:pt x="1612" y="1540"/>
                      </a:lnTo>
                      <a:lnTo>
                        <a:pt x="1598" y="1522"/>
                      </a:lnTo>
                      <a:lnTo>
                        <a:pt x="1566" y="1462"/>
                      </a:lnTo>
                      <a:lnTo>
                        <a:pt x="1566" y="1462"/>
                      </a:lnTo>
                      <a:lnTo>
                        <a:pt x="1558" y="1446"/>
                      </a:lnTo>
                      <a:lnTo>
                        <a:pt x="1554" y="1432"/>
                      </a:lnTo>
                      <a:lnTo>
                        <a:pt x="1554" y="1422"/>
                      </a:lnTo>
                      <a:lnTo>
                        <a:pt x="1556" y="1414"/>
                      </a:lnTo>
                      <a:lnTo>
                        <a:pt x="1558" y="1408"/>
                      </a:lnTo>
                      <a:lnTo>
                        <a:pt x="1560" y="1404"/>
                      </a:lnTo>
                      <a:lnTo>
                        <a:pt x="1562" y="1400"/>
                      </a:lnTo>
                      <a:lnTo>
                        <a:pt x="1564" y="1396"/>
                      </a:lnTo>
                      <a:lnTo>
                        <a:pt x="1564" y="1396"/>
                      </a:lnTo>
                      <a:lnTo>
                        <a:pt x="1564" y="1394"/>
                      </a:lnTo>
                      <a:lnTo>
                        <a:pt x="1566" y="1390"/>
                      </a:lnTo>
                      <a:lnTo>
                        <a:pt x="1576" y="1384"/>
                      </a:lnTo>
                      <a:lnTo>
                        <a:pt x="1588" y="1380"/>
                      </a:lnTo>
                      <a:lnTo>
                        <a:pt x="1604" y="1380"/>
                      </a:lnTo>
                      <a:lnTo>
                        <a:pt x="1604" y="1380"/>
                      </a:lnTo>
                      <a:lnTo>
                        <a:pt x="1616" y="1378"/>
                      </a:lnTo>
                      <a:lnTo>
                        <a:pt x="1622" y="1374"/>
                      </a:lnTo>
                      <a:lnTo>
                        <a:pt x="1630" y="1364"/>
                      </a:lnTo>
                      <a:lnTo>
                        <a:pt x="1630" y="1364"/>
                      </a:lnTo>
                      <a:lnTo>
                        <a:pt x="1632" y="1360"/>
                      </a:lnTo>
                      <a:lnTo>
                        <a:pt x="1632" y="1354"/>
                      </a:lnTo>
                      <a:lnTo>
                        <a:pt x="1632" y="1338"/>
                      </a:lnTo>
                      <a:lnTo>
                        <a:pt x="1632" y="1316"/>
                      </a:lnTo>
                      <a:lnTo>
                        <a:pt x="1632" y="1316"/>
                      </a:lnTo>
                      <a:lnTo>
                        <a:pt x="1632" y="1310"/>
                      </a:lnTo>
                      <a:lnTo>
                        <a:pt x="1634" y="1294"/>
                      </a:lnTo>
                      <a:lnTo>
                        <a:pt x="1638" y="1286"/>
                      </a:lnTo>
                      <a:lnTo>
                        <a:pt x="1642" y="1280"/>
                      </a:lnTo>
                      <a:lnTo>
                        <a:pt x="1650" y="1274"/>
                      </a:lnTo>
                      <a:lnTo>
                        <a:pt x="1662" y="1272"/>
                      </a:lnTo>
                      <a:lnTo>
                        <a:pt x="1662" y="1272"/>
                      </a:lnTo>
                      <a:lnTo>
                        <a:pt x="1674" y="1272"/>
                      </a:lnTo>
                      <a:lnTo>
                        <a:pt x="1684" y="1268"/>
                      </a:lnTo>
                      <a:lnTo>
                        <a:pt x="1692" y="1264"/>
                      </a:lnTo>
                      <a:lnTo>
                        <a:pt x="1698" y="1258"/>
                      </a:lnTo>
                      <a:lnTo>
                        <a:pt x="1706" y="1248"/>
                      </a:lnTo>
                      <a:lnTo>
                        <a:pt x="1708" y="1244"/>
                      </a:lnTo>
                      <a:lnTo>
                        <a:pt x="1710" y="1212"/>
                      </a:lnTo>
                      <a:lnTo>
                        <a:pt x="1710" y="1212"/>
                      </a:lnTo>
                      <a:lnTo>
                        <a:pt x="1710" y="1206"/>
                      </a:lnTo>
                      <a:lnTo>
                        <a:pt x="1708" y="1192"/>
                      </a:lnTo>
                      <a:lnTo>
                        <a:pt x="1710" y="1184"/>
                      </a:lnTo>
                      <a:lnTo>
                        <a:pt x="1712" y="1176"/>
                      </a:lnTo>
                      <a:lnTo>
                        <a:pt x="1718" y="1170"/>
                      </a:lnTo>
                      <a:lnTo>
                        <a:pt x="1726" y="1166"/>
                      </a:lnTo>
                      <a:lnTo>
                        <a:pt x="1726" y="1166"/>
                      </a:lnTo>
                      <a:lnTo>
                        <a:pt x="1734" y="1162"/>
                      </a:lnTo>
                      <a:lnTo>
                        <a:pt x="1738" y="1156"/>
                      </a:lnTo>
                      <a:lnTo>
                        <a:pt x="1742" y="1148"/>
                      </a:lnTo>
                      <a:lnTo>
                        <a:pt x="1746" y="1142"/>
                      </a:lnTo>
                      <a:lnTo>
                        <a:pt x="1748" y="1130"/>
                      </a:lnTo>
                      <a:lnTo>
                        <a:pt x="1748" y="1124"/>
                      </a:lnTo>
                      <a:lnTo>
                        <a:pt x="1736" y="1078"/>
                      </a:lnTo>
                      <a:lnTo>
                        <a:pt x="1724" y="1052"/>
                      </a:lnTo>
                      <a:lnTo>
                        <a:pt x="1706" y="1022"/>
                      </a:lnTo>
                      <a:lnTo>
                        <a:pt x="1702" y="1004"/>
                      </a:lnTo>
                      <a:lnTo>
                        <a:pt x="1706" y="988"/>
                      </a:lnTo>
                      <a:lnTo>
                        <a:pt x="1632" y="878"/>
                      </a:lnTo>
                      <a:lnTo>
                        <a:pt x="1632" y="878"/>
                      </a:lnTo>
                      <a:lnTo>
                        <a:pt x="1632" y="876"/>
                      </a:lnTo>
                      <a:lnTo>
                        <a:pt x="1632" y="874"/>
                      </a:lnTo>
                      <a:lnTo>
                        <a:pt x="1628" y="868"/>
                      </a:lnTo>
                      <a:lnTo>
                        <a:pt x="1620" y="858"/>
                      </a:lnTo>
                      <a:lnTo>
                        <a:pt x="1600" y="842"/>
                      </a:lnTo>
                      <a:lnTo>
                        <a:pt x="1572" y="820"/>
                      </a:lnTo>
                      <a:lnTo>
                        <a:pt x="1528" y="790"/>
                      </a:lnTo>
                      <a:lnTo>
                        <a:pt x="1466" y="754"/>
                      </a:lnTo>
                      <a:lnTo>
                        <a:pt x="1486" y="752"/>
                      </a:lnTo>
                      <a:lnTo>
                        <a:pt x="1556" y="746"/>
                      </a:lnTo>
                      <a:lnTo>
                        <a:pt x="1606" y="746"/>
                      </a:lnTo>
                      <a:lnTo>
                        <a:pt x="1660" y="746"/>
                      </a:lnTo>
                      <a:lnTo>
                        <a:pt x="1712" y="740"/>
                      </a:lnTo>
                      <a:lnTo>
                        <a:pt x="1712" y="740"/>
                      </a:lnTo>
                      <a:lnTo>
                        <a:pt x="1734" y="732"/>
                      </a:lnTo>
                      <a:lnTo>
                        <a:pt x="1750" y="724"/>
                      </a:lnTo>
                      <a:lnTo>
                        <a:pt x="1758" y="718"/>
                      </a:lnTo>
                      <a:lnTo>
                        <a:pt x="1762" y="714"/>
                      </a:lnTo>
                      <a:lnTo>
                        <a:pt x="1762" y="714"/>
                      </a:lnTo>
                      <a:lnTo>
                        <a:pt x="1776" y="694"/>
                      </a:lnTo>
                      <a:lnTo>
                        <a:pt x="1786" y="680"/>
                      </a:lnTo>
                      <a:lnTo>
                        <a:pt x="1802" y="660"/>
                      </a:lnTo>
                      <a:lnTo>
                        <a:pt x="1802" y="660"/>
                      </a:lnTo>
                      <a:lnTo>
                        <a:pt x="1818" y="640"/>
                      </a:lnTo>
                      <a:lnTo>
                        <a:pt x="1826" y="624"/>
                      </a:lnTo>
                      <a:lnTo>
                        <a:pt x="1830" y="614"/>
                      </a:lnTo>
                      <a:lnTo>
                        <a:pt x="1830" y="612"/>
                      </a:lnTo>
                      <a:lnTo>
                        <a:pt x="1830" y="612"/>
                      </a:lnTo>
                      <a:lnTo>
                        <a:pt x="1834" y="594"/>
                      </a:lnTo>
                      <a:lnTo>
                        <a:pt x="1840" y="582"/>
                      </a:lnTo>
                      <a:lnTo>
                        <a:pt x="1842" y="578"/>
                      </a:lnTo>
                      <a:lnTo>
                        <a:pt x="1846" y="574"/>
                      </a:lnTo>
                      <a:lnTo>
                        <a:pt x="1846" y="574"/>
                      </a:lnTo>
                      <a:lnTo>
                        <a:pt x="1850" y="572"/>
                      </a:lnTo>
                      <a:lnTo>
                        <a:pt x="1854" y="564"/>
                      </a:lnTo>
                      <a:lnTo>
                        <a:pt x="1864" y="546"/>
                      </a:lnTo>
                      <a:lnTo>
                        <a:pt x="1868" y="536"/>
                      </a:lnTo>
                      <a:lnTo>
                        <a:pt x="1870" y="526"/>
                      </a:lnTo>
                      <a:lnTo>
                        <a:pt x="1870" y="518"/>
                      </a:lnTo>
                      <a:lnTo>
                        <a:pt x="1868" y="512"/>
                      </a:lnTo>
                      <a:lnTo>
                        <a:pt x="1868" y="512"/>
                      </a:lnTo>
                      <a:lnTo>
                        <a:pt x="1864" y="506"/>
                      </a:lnTo>
                      <a:lnTo>
                        <a:pt x="1864" y="498"/>
                      </a:lnTo>
                      <a:lnTo>
                        <a:pt x="1866" y="492"/>
                      </a:lnTo>
                      <a:lnTo>
                        <a:pt x="1868" y="486"/>
                      </a:lnTo>
                      <a:lnTo>
                        <a:pt x="1872" y="476"/>
                      </a:lnTo>
                      <a:lnTo>
                        <a:pt x="1876" y="472"/>
                      </a:lnTo>
                      <a:lnTo>
                        <a:pt x="1876" y="472"/>
                      </a:lnTo>
                      <a:lnTo>
                        <a:pt x="1888" y="462"/>
                      </a:lnTo>
                      <a:lnTo>
                        <a:pt x="1894" y="454"/>
                      </a:lnTo>
                      <a:lnTo>
                        <a:pt x="1894" y="450"/>
                      </a:lnTo>
                      <a:lnTo>
                        <a:pt x="1894" y="446"/>
                      </a:lnTo>
                      <a:lnTo>
                        <a:pt x="1894" y="446"/>
                      </a:lnTo>
                      <a:lnTo>
                        <a:pt x="1890" y="442"/>
                      </a:lnTo>
                      <a:lnTo>
                        <a:pt x="1890" y="434"/>
                      </a:lnTo>
                      <a:lnTo>
                        <a:pt x="1892" y="416"/>
                      </a:lnTo>
                      <a:lnTo>
                        <a:pt x="1898" y="394"/>
                      </a:lnTo>
                      <a:lnTo>
                        <a:pt x="1898" y="394"/>
                      </a:lnTo>
                      <a:lnTo>
                        <a:pt x="1914" y="374"/>
                      </a:lnTo>
                      <a:lnTo>
                        <a:pt x="1926" y="360"/>
                      </a:lnTo>
                      <a:lnTo>
                        <a:pt x="1928" y="354"/>
                      </a:lnTo>
                      <a:lnTo>
                        <a:pt x="1930" y="350"/>
                      </a:lnTo>
                      <a:lnTo>
                        <a:pt x="1930" y="350"/>
                      </a:lnTo>
                      <a:lnTo>
                        <a:pt x="1934" y="340"/>
                      </a:lnTo>
                      <a:lnTo>
                        <a:pt x="1944" y="324"/>
                      </a:lnTo>
                      <a:lnTo>
                        <a:pt x="1956" y="310"/>
                      </a:lnTo>
                      <a:lnTo>
                        <a:pt x="1964" y="304"/>
                      </a:lnTo>
                      <a:lnTo>
                        <a:pt x="1972" y="300"/>
                      </a:lnTo>
                      <a:lnTo>
                        <a:pt x="1972" y="300"/>
                      </a:lnTo>
                      <a:lnTo>
                        <a:pt x="1978" y="296"/>
                      </a:lnTo>
                      <a:lnTo>
                        <a:pt x="1986" y="290"/>
                      </a:lnTo>
                      <a:lnTo>
                        <a:pt x="1996" y="278"/>
                      </a:lnTo>
                      <a:lnTo>
                        <a:pt x="2004" y="264"/>
                      </a:lnTo>
                      <a:lnTo>
                        <a:pt x="2004" y="264"/>
                      </a:lnTo>
                      <a:lnTo>
                        <a:pt x="2010" y="252"/>
                      </a:lnTo>
                      <a:lnTo>
                        <a:pt x="2016" y="240"/>
                      </a:lnTo>
                      <a:lnTo>
                        <a:pt x="2020" y="236"/>
                      </a:lnTo>
                      <a:lnTo>
                        <a:pt x="2024" y="234"/>
                      </a:lnTo>
                      <a:lnTo>
                        <a:pt x="2024" y="234"/>
                      </a:lnTo>
                      <a:lnTo>
                        <a:pt x="2030" y="232"/>
                      </a:lnTo>
                      <a:lnTo>
                        <a:pt x="2034" y="226"/>
                      </a:lnTo>
                      <a:lnTo>
                        <a:pt x="2046" y="214"/>
                      </a:lnTo>
                      <a:lnTo>
                        <a:pt x="2056" y="198"/>
                      </a:lnTo>
                      <a:lnTo>
                        <a:pt x="2078" y="154"/>
                      </a:lnTo>
                      <a:lnTo>
                        <a:pt x="2090" y="112"/>
                      </a:lnTo>
                      <a:lnTo>
                        <a:pt x="2088" y="78"/>
                      </a:lnTo>
                      <a:close/>
                      <a:moveTo>
                        <a:pt x="1040" y="574"/>
                      </a:moveTo>
                      <a:lnTo>
                        <a:pt x="1040" y="574"/>
                      </a:lnTo>
                      <a:lnTo>
                        <a:pt x="1040" y="574"/>
                      </a:lnTo>
                      <a:lnTo>
                        <a:pt x="1040" y="574"/>
                      </a:lnTo>
                      <a:lnTo>
                        <a:pt x="1040" y="574"/>
                      </a:lnTo>
                      <a:close/>
                    </a:path>
                  </a:pathLst>
                </a:custGeom>
                <a:solidFill>
                  <a:schemeClr val="bg2">
                    <a:lumMod val="60000"/>
                    <a:lumOff val="40000"/>
                    <a:alpha val="6000"/>
                  </a:schemeClr>
                </a:solidFill>
                <a:ln>
                  <a:noFill/>
                </a:ln>
                <a:effectLst>
                  <a:glow rad="38100">
                    <a:schemeClr val="bg2">
                      <a:lumMod val="50000"/>
                      <a:lumOff val="50000"/>
                      <a:alpha val="15000"/>
                    </a:schemeClr>
                  </a:glow>
                  <a:softEdge rad="12700"/>
                </a:effec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83" name="Group 87"/>
              <p:cNvGrpSpPr>
                <a:grpSpLocks noChangeAspect="1"/>
              </p:cNvGrpSpPr>
              <p:nvPr/>
            </p:nvGrpSpPr>
            <p:grpSpPr>
              <a:xfrm>
                <a:off x="-9" y="5334005"/>
                <a:ext cx="1188232" cy="1524017"/>
                <a:chOff x="2743200" y="306388"/>
                <a:chExt cx="1876425" cy="2406650"/>
              </a:xfrm>
              <a:solidFill>
                <a:schemeClr val="bg2">
                  <a:lumMod val="50000"/>
                  <a:lumOff val="50000"/>
                  <a:alpha val="8000"/>
                </a:schemeClr>
              </a:solidFill>
            </p:grpSpPr>
            <p:sp>
              <p:nvSpPr>
                <p:cNvPr id="204" name="Freeform 21"/>
                <p:cNvSpPr>
                  <a:spLocks/>
                </p:cNvSpPr>
                <p:nvPr/>
              </p:nvSpPr>
              <p:spPr bwMode="auto">
                <a:xfrm>
                  <a:off x="3333750" y="890588"/>
                  <a:ext cx="34925" cy="482600"/>
                </a:xfrm>
                <a:custGeom>
                  <a:avLst/>
                  <a:gdLst>
                    <a:gd name="T0" fmla="*/ 20 w 22"/>
                    <a:gd name="T1" fmla="*/ 304 h 304"/>
                    <a:gd name="T2" fmla="*/ 20 w 22"/>
                    <a:gd name="T3" fmla="*/ 304 h 304"/>
                    <a:gd name="T4" fmla="*/ 22 w 22"/>
                    <a:gd name="T5" fmla="*/ 304 h 304"/>
                    <a:gd name="T6" fmla="*/ 22 w 22"/>
                    <a:gd name="T7" fmla="*/ 304 h 304"/>
                    <a:gd name="T8" fmla="*/ 22 w 22"/>
                    <a:gd name="T9" fmla="*/ 286 h 304"/>
                    <a:gd name="T10" fmla="*/ 14 w 22"/>
                    <a:gd name="T11" fmla="*/ 54 h 304"/>
                    <a:gd name="T12" fmla="*/ 14 w 22"/>
                    <a:gd name="T13" fmla="*/ 54 h 304"/>
                    <a:gd name="T14" fmla="*/ 14 w 22"/>
                    <a:gd name="T15" fmla="*/ 26 h 304"/>
                    <a:gd name="T16" fmla="*/ 14 w 22"/>
                    <a:gd name="T17" fmla="*/ 26 h 304"/>
                    <a:gd name="T18" fmla="*/ 12 w 22"/>
                    <a:gd name="T19" fmla="*/ 16 h 304"/>
                    <a:gd name="T20" fmla="*/ 8 w 22"/>
                    <a:gd name="T21" fmla="*/ 6 h 304"/>
                    <a:gd name="T22" fmla="*/ 8 w 22"/>
                    <a:gd name="T23" fmla="*/ 6 h 304"/>
                    <a:gd name="T24" fmla="*/ 4 w 22"/>
                    <a:gd name="T25" fmla="*/ 0 h 304"/>
                    <a:gd name="T26" fmla="*/ 2 w 22"/>
                    <a:gd name="T27" fmla="*/ 0 h 304"/>
                    <a:gd name="T28" fmla="*/ 2 w 22"/>
                    <a:gd name="T29" fmla="*/ 2 h 304"/>
                    <a:gd name="T30" fmla="*/ 2 w 22"/>
                    <a:gd name="T31" fmla="*/ 2 h 304"/>
                    <a:gd name="T32" fmla="*/ 0 w 22"/>
                    <a:gd name="T33" fmla="*/ 10 h 304"/>
                    <a:gd name="T34" fmla="*/ 2 w 22"/>
                    <a:gd name="T35" fmla="*/ 18 h 304"/>
                    <a:gd name="T36" fmla="*/ 2 w 22"/>
                    <a:gd name="T37" fmla="*/ 18 h 304"/>
                    <a:gd name="T38" fmla="*/ 4 w 22"/>
                    <a:gd name="T39" fmla="*/ 40 h 304"/>
                    <a:gd name="T40" fmla="*/ 18 w 22"/>
                    <a:gd name="T41" fmla="*/ 286 h 304"/>
                    <a:gd name="T42" fmla="*/ 18 w 22"/>
                    <a:gd name="T43" fmla="*/ 286 h 304"/>
                    <a:gd name="T44" fmla="*/ 20 w 22"/>
                    <a:gd name="T45" fmla="*/ 304 h 304"/>
                    <a:gd name="T46" fmla="*/ 20 w 22"/>
                    <a:gd name="T4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304">
                      <a:moveTo>
                        <a:pt x="20" y="304"/>
                      </a:moveTo>
                      <a:lnTo>
                        <a:pt x="20" y="304"/>
                      </a:lnTo>
                      <a:lnTo>
                        <a:pt x="22" y="304"/>
                      </a:lnTo>
                      <a:lnTo>
                        <a:pt x="22" y="304"/>
                      </a:lnTo>
                      <a:lnTo>
                        <a:pt x="22" y="286"/>
                      </a:lnTo>
                      <a:lnTo>
                        <a:pt x="14" y="54"/>
                      </a:lnTo>
                      <a:lnTo>
                        <a:pt x="14" y="54"/>
                      </a:lnTo>
                      <a:lnTo>
                        <a:pt x="14" y="26"/>
                      </a:lnTo>
                      <a:lnTo>
                        <a:pt x="14" y="26"/>
                      </a:lnTo>
                      <a:lnTo>
                        <a:pt x="12" y="16"/>
                      </a:lnTo>
                      <a:lnTo>
                        <a:pt x="8" y="6"/>
                      </a:lnTo>
                      <a:lnTo>
                        <a:pt x="8" y="6"/>
                      </a:lnTo>
                      <a:lnTo>
                        <a:pt x="4" y="0"/>
                      </a:lnTo>
                      <a:lnTo>
                        <a:pt x="2" y="0"/>
                      </a:lnTo>
                      <a:lnTo>
                        <a:pt x="2" y="2"/>
                      </a:lnTo>
                      <a:lnTo>
                        <a:pt x="2" y="2"/>
                      </a:lnTo>
                      <a:lnTo>
                        <a:pt x="0" y="10"/>
                      </a:lnTo>
                      <a:lnTo>
                        <a:pt x="2" y="18"/>
                      </a:lnTo>
                      <a:lnTo>
                        <a:pt x="2" y="18"/>
                      </a:lnTo>
                      <a:lnTo>
                        <a:pt x="4" y="40"/>
                      </a:lnTo>
                      <a:lnTo>
                        <a:pt x="18" y="286"/>
                      </a:lnTo>
                      <a:lnTo>
                        <a:pt x="18" y="286"/>
                      </a:lnTo>
                      <a:lnTo>
                        <a:pt x="20" y="304"/>
                      </a:lnTo>
                      <a:lnTo>
                        <a:pt x="20" y="3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2"/>
                <p:cNvSpPr>
                  <a:spLocks/>
                </p:cNvSpPr>
                <p:nvPr/>
              </p:nvSpPr>
              <p:spPr bwMode="auto">
                <a:xfrm>
                  <a:off x="3362325" y="13827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23"/>
                <p:cNvSpPr>
                  <a:spLocks/>
                </p:cNvSpPr>
                <p:nvPr/>
              </p:nvSpPr>
              <p:spPr bwMode="auto">
                <a:xfrm>
                  <a:off x="3384550" y="1173163"/>
                  <a:ext cx="438150" cy="212725"/>
                </a:xfrm>
                <a:custGeom>
                  <a:avLst/>
                  <a:gdLst>
                    <a:gd name="T0" fmla="*/ 2 w 276"/>
                    <a:gd name="T1" fmla="*/ 134 h 134"/>
                    <a:gd name="T2" fmla="*/ 2 w 276"/>
                    <a:gd name="T3" fmla="*/ 134 h 134"/>
                    <a:gd name="T4" fmla="*/ 16 w 276"/>
                    <a:gd name="T5" fmla="*/ 128 h 134"/>
                    <a:gd name="T6" fmla="*/ 238 w 276"/>
                    <a:gd name="T7" fmla="*/ 20 h 134"/>
                    <a:gd name="T8" fmla="*/ 238 w 276"/>
                    <a:gd name="T9" fmla="*/ 20 h 134"/>
                    <a:gd name="T10" fmla="*/ 260 w 276"/>
                    <a:gd name="T11" fmla="*/ 12 h 134"/>
                    <a:gd name="T12" fmla="*/ 260 w 276"/>
                    <a:gd name="T13" fmla="*/ 12 h 134"/>
                    <a:gd name="T14" fmla="*/ 268 w 276"/>
                    <a:gd name="T15" fmla="*/ 10 h 134"/>
                    <a:gd name="T16" fmla="*/ 274 w 276"/>
                    <a:gd name="T17" fmla="*/ 6 h 134"/>
                    <a:gd name="T18" fmla="*/ 274 w 276"/>
                    <a:gd name="T19" fmla="*/ 6 h 134"/>
                    <a:gd name="T20" fmla="*/ 276 w 276"/>
                    <a:gd name="T21" fmla="*/ 2 h 134"/>
                    <a:gd name="T22" fmla="*/ 274 w 276"/>
                    <a:gd name="T23" fmla="*/ 2 h 134"/>
                    <a:gd name="T24" fmla="*/ 268 w 276"/>
                    <a:gd name="T25" fmla="*/ 0 h 134"/>
                    <a:gd name="T26" fmla="*/ 268 w 276"/>
                    <a:gd name="T27" fmla="*/ 0 h 134"/>
                    <a:gd name="T28" fmla="*/ 258 w 276"/>
                    <a:gd name="T29" fmla="*/ 2 h 134"/>
                    <a:gd name="T30" fmla="*/ 248 w 276"/>
                    <a:gd name="T31" fmla="*/ 6 h 134"/>
                    <a:gd name="T32" fmla="*/ 248 w 276"/>
                    <a:gd name="T33" fmla="*/ 6 h 134"/>
                    <a:gd name="T34" fmla="*/ 222 w 276"/>
                    <a:gd name="T35" fmla="*/ 18 h 134"/>
                    <a:gd name="T36" fmla="*/ 16 w 276"/>
                    <a:gd name="T37" fmla="*/ 124 h 134"/>
                    <a:gd name="T38" fmla="*/ 16 w 276"/>
                    <a:gd name="T39" fmla="*/ 124 h 134"/>
                    <a:gd name="T40" fmla="*/ 0 w 276"/>
                    <a:gd name="T41" fmla="*/ 132 h 134"/>
                    <a:gd name="T42" fmla="*/ 0 w 276"/>
                    <a:gd name="T43" fmla="*/ 132 h 134"/>
                    <a:gd name="T44" fmla="*/ 0 w 276"/>
                    <a:gd name="T45" fmla="*/ 134 h 134"/>
                    <a:gd name="T46" fmla="*/ 0 w 276"/>
                    <a:gd name="T47" fmla="*/ 134 h 134"/>
                    <a:gd name="T48" fmla="*/ 2 w 276"/>
                    <a:gd name="T49" fmla="*/ 134 h 134"/>
                    <a:gd name="T50" fmla="*/ 2 w 276"/>
                    <a:gd name="T5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6" h="134">
                      <a:moveTo>
                        <a:pt x="2" y="134"/>
                      </a:moveTo>
                      <a:lnTo>
                        <a:pt x="2" y="134"/>
                      </a:lnTo>
                      <a:lnTo>
                        <a:pt x="16" y="128"/>
                      </a:lnTo>
                      <a:lnTo>
                        <a:pt x="238" y="20"/>
                      </a:lnTo>
                      <a:lnTo>
                        <a:pt x="238" y="20"/>
                      </a:lnTo>
                      <a:lnTo>
                        <a:pt x="260" y="12"/>
                      </a:lnTo>
                      <a:lnTo>
                        <a:pt x="260" y="12"/>
                      </a:lnTo>
                      <a:lnTo>
                        <a:pt x="268" y="10"/>
                      </a:lnTo>
                      <a:lnTo>
                        <a:pt x="274" y="6"/>
                      </a:lnTo>
                      <a:lnTo>
                        <a:pt x="274" y="6"/>
                      </a:lnTo>
                      <a:lnTo>
                        <a:pt x="276" y="2"/>
                      </a:lnTo>
                      <a:lnTo>
                        <a:pt x="274" y="2"/>
                      </a:lnTo>
                      <a:lnTo>
                        <a:pt x="268" y="0"/>
                      </a:lnTo>
                      <a:lnTo>
                        <a:pt x="268" y="0"/>
                      </a:lnTo>
                      <a:lnTo>
                        <a:pt x="258" y="2"/>
                      </a:lnTo>
                      <a:lnTo>
                        <a:pt x="248" y="6"/>
                      </a:lnTo>
                      <a:lnTo>
                        <a:pt x="248" y="6"/>
                      </a:lnTo>
                      <a:lnTo>
                        <a:pt x="222" y="18"/>
                      </a:lnTo>
                      <a:lnTo>
                        <a:pt x="16" y="124"/>
                      </a:lnTo>
                      <a:lnTo>
                        <a:pt x="16" y="124"/>
                      </a:lnTo>
                      <a:lnTo>
                        <a:pt x="0" y="132"/>
                      </a:lnTo>
                      <a:lnTo>
                        <a:pt x="0" y="132"/>
                      </a:lnTo>
                      <a:lnTo>
                        <a:pt x="0" y="134"/>
                      </a:lnTo>
                      <a:lnTo>
                        <a:pt x="0" y="134"/>
                      </a:lnTo>
                      <a:lnTo>
                        <a:pt x="2" y="134"/>
                      </a:lnTo>
                      <a:lnTo>
                        <a:pt x="2"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4"/>
                <p:cNvSpPr>
                  <a:spLocks noEditPoints="1"/>
                </p:cNvSpPr>
                <p:nvPr/>
              </p:nvSpPr>
              <p:spPr bwMode="auto">
                <a:xfrm>
                  <a:off x="2743200" y="306388"/>
                  <a:ext cx="1876425" cy="2406650"/>
                </a:xfrm>
                <a:custGeom>
                  <a:avLst/>
                  <a:gdLst>
                    <a:gd name="T0" fmla="*/ 1052 w 1182"/>
                    <a:gd name="T1" fmla="*/ 606 h 1516"/>
                    <a:gd name="T2" fmla="*/ 928 w 1182"/>
                    <a:gd name="T3" fmla="*/ 580 h 1516"/>
                    <a:gd name="T4" fmla="*/ 738 w 1182"/>
                    <a:gd name="T5" fmla="*/ 592 h 1516"/>
                    <a:gd name="T6" fmla="*/ 590 w 1182"/>
                    <a:gd name="T7" fmla="*/ 640 h 1516"/>
                    <a:gd name="T8" fmla="*/ 408 w 1182"/>
                    <a:gd name="T9" fmla="*/ 740 h 1516"/>
                    <a:gd name="T10" fmla="*/ 404 w 1182"/>
                    <a:gd name="T11" fmla="*/ 716 h 1516"/>
                    <a:gd name="T12" fmla="*/ 416 w 1182"/>
                    <a:gd name="T13" fmla="*/ 696 h 1516"/>
                    <a:gd name="T14" fmla="*/ 410 w 1182"/>
                    <a:gd name="T15" fmla="*/ 684 h 1516"/>
                    <a:gd name="T16" fmla="*/ 400 w 1182"/>
                    <a:gd name="T17" fmla="*/ 674 h 1516"/>
                    <a:gd name="T18" fmla="*/ 390 w 1182"/>
                    <a:gd name="T19" fmla="*/ 670 h 1516"/>
                    <a:gd name="T20" fmla="*/ 382 w 1182"/>
                    <a:gd name="T21" fmla="*/ 670 h 1516"/>
                    <a:gd name="T22" fmla="*/ 360 w 1182"/>
                    <a:gd name="T23" fmla="*/ 676 h 1516"/>
                    <a:gd name="T24" fmla="*/ 346 w 1182"/>
                    <a:gd name="T25" fmla="*/ 692 h 1516"/>
                    <a:gd name="T26" fmla="*/ 336 w 1182"/>
                    <a:gd name="T27" fmla="*/ 652 h 1516"/>
                    <a:gd name="T28" fmla="*/ 330 w 1182"/>
                    <a:gd name="T29" fmla="*/ 454 h 1516"/>
                    <a:gd name="T30" fmla="*/ 278 w 1182"/>
                    <a:gd name="T31" fmla="*/ 264 h 1516"/>
                    <a:gd name="T32" fmla="*/ 202 w 1182"/>
                    <a:gd name="T33" fmla="*/ 132 h 1516"/>
                    <a:gd name="T34" fmla="*/ 102 w 1182"/>
                    <a:gd name="T35" fmla="*/ 36 h 1516"/>
                    <a:gd name="T36" fmla="*/ 26 w 1182"/>
                    <a:gd name="T37" fmla="*/ 612 h 1516"/>
                    <a:gd name="T38" fmla="*/ 42 w 1182"/>
                    <a:gd name="T39" fmla="*/ 658 h 1516"/>
                    <a:gd name="T40" fmla="*/ 16 w 1182"/>
                    <a:gd name="T41" fmla="*/ 1072 h 1516"/>
                    <a:gd name="T42" fmla="*/ 172 w 1182"/>
                    <a:gd name="T43" fmla="*/ 898 h 1516"/>
                    <a:gd name="T44" fmla="*/ 208 w 1182"/>
                    <a:gd name="T45" fmla="*/ 874 h 1516"/>
                    <a:gd name="T46" fmla="*/ 226 w 1182"/>
                    <a:gd name="T47" fmla="*/ 896 h 1516"/>
                    <a:gd name="T48" fmla="*/ 158 w 1182"/>
                    <a:gd name="T49" fmla="*/ 998 h 1516"/>
                    <a:gd name="T50" fmla="*/ 122 w 1182"/>
                    <a:gd name="T51" fmla="*/ 1062 h 1516"/>
                    <a:gd name="T52" fmla="*/ 162 w 1182"/>
                    <a:gd name="T53" fmla="*/ 1118 h 1516"/>
                    <a:gd name="T54" fmla="*/ 220 w 1182"/>
                    <a:gd name="T55" fmla="*/ 1036 h 1516"/>
                    <a:gd name="T56" fmla="*/ 276 w 1182"/>
                    <a:gd name="T57" fmla="*/ 942 h 1516"/>
                    <a:gd name="T58" fmla="*/ 306 w 1182"/>
                    <a:gd name="T59" fmla="*/ 920 h 1516"/>
                    <a:gd name="T60" fmla="*/ 316 w 1182"/>
                    <a:gd name="T61" fmla="*/ 942 h 1516"/>
                    <a:gd name="T62" fmla="*/ 250 w 1182"/>
                    <a:gd name="T63" fmla="*/ 1148 h 1516"/>
                    <a:gd name="T64" fmla="*/ 224 w 1182"/>
                    <a:gd name="T65" fmla="*/ 1250 h 1516"/>
                    <a:gd name="T66" fmla="*/ 232 w 1182"/>
                    <a:gd name="T67" fmla="*/ 1342 h 1516"/>
                    <a:gd name="T68" fmla="*/ 242 w 1182"/>
                    <a:gd name="T69" fmla="*/ 1400 h 1516"/>
                    <a:gd name="T70" fmla="*/ 258 w 1182"/>
                    <a:gd name="T71" fmla="*/ 1432 h 1516"/>
                    <a:gd name="T72" fmla="*/ 310 w 1182"/>
                    <a:gd name="T73" fmla="*/ 1496 h 1516"/>
                    <a:gd name="T74" fmla="*/ 314 w 1182"/>
                    <a:gd name="T75" fmla="*/ 1458 h 1516"/>
                    <a:gd name="T76" fmla="*/ 300 w 1182"/>
                    <a:gd name="T77" fmla="*/ 1390 h 1516"/>
                    <a:gd name="T78" fmla="*/ 316 w 1182"/>
                    <a:gd name="T79" fmla="*/ 1298 h 1516"/>
                    <a:gd name="T80" fmla="*/ 350 w 1182"/>
                    <a:gd name="T81" fmla="*/ 1252 h 1516"/>
                    <a:gd name="T82" fmla="*/ 378 w 1182"/>
                    <a:gd name="T83" fmla="*/ 1242 h 1516"/>
                    <a:gd name="T84" fmla="*/ 426 w 1182"/>
                    <a:gd name="T85" fmla="*/ 1228 h 1516"/>
                    <a:gd name="T86" fmla="*/ 440 w 1182"/>
                    <a:gd name="T87" fmla="*/ 1210 h 1516"/>
                    <a:gd name="T88" fmla="*/ 480 w 1182"/>
                    <a:gd name="T89" fmla="*/ 1202 h 1516"/>
                    <a:gd name="T90" fmla="*/ 554 w 1182"/>
                    <a:gd name="T91" fmla="*/ 1172 h 1516"/>
                    <a:gd name="T92" fmla="*/ 620 w 1182"/>
                    <a:gd name="T93" fmla="*/ 1120 h 1516"/>
                    <a:gd name="T94" fmla="*/ 612 w 1182"/>
                    <a:gd name="T95" fmla="*/ 1058 h 1516"/>
                    <a:gd name="T96" fmla="*/ 558 w 1182"/>
                    <a:gd name="T97" fmla="*/ 938 h 1516"/>
                    <a:gd name="T98" fmla="*/ 688 w 1182"/>
                    <a:gd name="T99" fmla="*/ 1006 h 1516"/>
                    <a:gd name="T100" fmla="*/ 760 w 1182"/>
                    <a:gd name="T101" fmla="*/ 1020 h 1516"/>
                    <a:gd name="T102" fmla="*/ 818 w 1182"/>
                    <a:gd name="T103" fmla="*/ 992 h 1516"/>
                    <a:gd name="T104" fmla="*/ 852 w 1182"/>
                    <a:gd name="T105" fmla="*/ 966 h 1516"/>
                    <a:gd name="T106" fmla="*/ 890 w 1182"/>
                    <a:gd name="T107" fmla="*/ 942 h 1516"/>
                    <a:gd name="T108" fmla="*/ 898 w 1182"/>
                    <a:gd name="T109" fmla="*/ 922 h 1516"/>
                    <a:gd name="T110" fmla="*/ 932 w 1182"/>
                    <a:gd name="T111" fmla="*/ 904 h 1516"/>
                    <a:gd name="T112" fmla="*/ 936 w 1182"/>
                    <a:gd name="T113" fmla="*/ 892 h 1516"/>
                    <a:gd name="T114" fmla="*/ 984 w 1182"/>
                    <a:gd name="T115" fmla="*/ 858 h 1516"/>
                    <a:gd name="T116" fmla="*/ 1020 w 1182"/>
                    <a:gd name="T117" fmla="*/ 838 h 1516"/>
                    <a:gd name="T118" fmla="*/ 1064 w 1182"/>
                    <a:gd name="T119" fmla="*/ 826 h 1516"/>
                    <a:gd name="T120" fmla="*/ 1086 w 1182"/>
                    <a:gd name="T121" fmla="*/ 814 h 1516"/>
                    <a:gd name="T122" fmla="*/ 1168 w 1182"/>
                    <a:gd name="T123" fmla="*/ 760 h 1516"/>
                    <a:gd name="T124" fmla="*/ 390 w 1182"/>
                    <a:gd name="T125" fmla="*/ 678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2" h="1516">
                      <a:moveTo>
                        <a:pt x="1136" y="650"/>
                      </a:moveTo>
                      <a:lnTo>
                        <a:pt x="1098" y="626"/>
                      </a:lnTo>
                      <a:lnTo>
                        <a:pt x="1098" y="626"/>
                      </a:lnTo>
                      <a:lnTo>
                        <a:pt x="1086" y="620"/>
                      </a:lnTo>
                      <a:lnTo>
                        <a:pt x="1052" y="606"/>
                      </a:lnTo>
                      <a:lnTo>
                        <a:pt x="1026" y="598"/>
                      </a:lnTo>
                      <a:lnTo>
                        <a:pt x="998" y="590"/>
                      </a:lnTo>
                      <a:lnTo>
                        <a:pt x="964" y="584"/>
                      </a:lnTo>
                      <a:lnTo>
                        <a:pt x="928" y="580"/>
                      </a:lnTo>
                      <a:lnTo>
                        <a:pt x="928" y="580"/>
                      </a:lnTo>
                      <a:lnTo>
                        <a:pt x="890" y="578"/>
                      </a:lnTo>
                      <a:lnTo>
                        <a:pt x="852" y="578"/>
                      </a:lnTo>
                      <a:lnTo>
                        <a:pt x="814" y="580"/>
                      </a:lnTo>
                      <a:lnTo>
                        <a:pt x="776" y="586"/>
                      </a:lnTo>
                      <a:lnTo>
                        <a:pt x="738" y="592"/>
                      </a:lnTo>
                      <a:lnTo>
                        <a:pt x="700" y="602"/>
                      </a:lnTo>
                      <a:lnTo>
                        <a:pt x="662" y="614"/>
                      </a:lnTo>
                      <a:lnTo>
                        <a:pt x="622" y="628"/>
                      </a:lnTo>
                      <a:lnTo>
                        <a:pt x="622" y="628"/>
                      </a:lnTo>
                      <a:lnTo>
                        <a:pt x="590" y="640"/>
                      </a:lnTo>
                      <a:lnTo>
                        <a:pt x="558" y="654"/>
                      </a:lnTo>
                      <a:lnTo>
                        <a:pt x="496" y="686"/>
                      </a:lnTo>
                      <a:lnTo>
                        <a:pt x="444" y="716"/>
                      </a:lnTo>
                      <a:lnTo>
                        <a:pt x="408" y="740"/>
                      </a:lnTo>
                      <a:lnTo>
                        <a:pt x="408" y="740"/>
                      </a:lnTo>
                      <a:lnTo>
                        <a:pt x="404" y="736"/>
                      </a:lnTo>
                      <a:lnTo>
                        <a:pt x="404" y="736"/>
                      </a:lnTo>
                      <a:lnTo>
                        <a:pt x="406" y="728"/>
                      </a:lnTo>
                      <a:lnTo>
                        <a:pt x="404" y="716"/>
                      </a:lnTo>
                      <a:lnTo>
                        <a:pt x="404" y="716"/>
                      </a:lnTo>
                      <a:lnTo>
                        <a:pt x="410" y="714"/>
                      </a:lnTo>
                      <a:lnTo>
                        <a:pt x="414" y="708"/>
                      </a:lnTo>
                      <a:lnTo>
                        <a:pt x="414" y="708"/>
                      </a:lnTo>
                      <a:lnTo>
                        <a:pt x="416" y="702"/>
                      </a:lnTo>
                      <a:lnTo>
                        <a:pt x="416" y="696"/>
                      </a:lnTo>
                      <a:lnTo>
                        <a:pt x="414" y="690"/>
                      </a:lnTo>
                      <a:lnTo>
                        <a:pt x="408" y="686"/>
                      </a:lnTo>
                      <a:lnTo>
                        <a:pt x="408" y="686"/>
                      </a:lnTo>
                      <a:lnTo>
                        <a:pt x="406" y="686"/>
                      </a:lnTo>
                      <a:lnTo>
                        <a:pt x="410" y="684"/>
                      </a:lnTo>
                      <a:lnTo>
                        <a:pt x="406" y="680"/>
                      </a:lnTo>
                      <a:lnTo>
                        <a:pt x="404" y="680"/>
                      </a:lnTo>
                      <a:lnTo>
                        <a:pt x="404" y="678"/>
                      </a:lnTo>
                      <a:lnTo>
                        <a:pt x="402" y="672"/>
                      </a:lnTo>
                      <a:lnTo>
                        <a:pt x="400" y="674"/>
                      </a:lnTo>
                      <a:lnTo>
                        <a:pt x="400" y="672"/>
                      </a:lnTo>
                      <a:lnTo>
                        <a:pt x="398" y="672"/>
                      </a:lnTo>
                      <a:lnTo>
                        <a:pt x="394" y="670"/>
                      </a:lnTo>
                      <a:lnTo>
                        <a:pt x="392" y="672"/>
                      </a:lnTo>
                      <a:lnTo>
                        <a:pt x="390" y="670"/>
                      </a:lnTo>
                      <a:lnTo>
                        <a:pt x="388" y="670"/>
                      </a:lnTo>
                      <a:lnTo>
                        <a:pt x="388" y="674"/>
                      </a:lnTo>
                      <a:lnTo>
                        <a:pt x="388" y="676"/>
                      </a:lnTo>
                      <a:lnTo>
                        <a:pt x="388" y="676"/>
                      </a:lnTo>
                      <a:lnTo>
                        <a:pt x="382" y="670"/>
                      </a:lnTo>
                      <a:lnTo>
                        <a:pt x="382" y="670"/>
                      </a:lnTo>
                      <a:lnTo>
                        <a:pt x="376" y="668"/>
                      </a:lnTo>
                      <a:lnTo>
                        <a:pt x="370" y="670"/>
                      </a:lnTo>
                      <a:lnTo>
                        <a:pt x="364" y="672"/>
                      </a:lnTo>
                      <a:lnTo>
                        <a:pt x="360" y="676"/>
                      </a:lnTo>
                      <a:lnTo>
                        <a:pt x="360" y="676"/>
                      </a:lnTo>
                      <a:lnTo>
                        <a:pt x="358" y="682"/>
                      </a:lnTo>
                      <a:lnTo>
                        <a:pt x="358" y="686"/>
                      </a:lnTo>
                      <a:lnTo>
                        <a:pt x="358" y="686"/>
                      </a:lnTo>
                      <a:lnTo>
                        <a:pt x="346" y="692"/>
                      </a:lnTo>
                      <a:lnTo>
                        <a:pt x="338" y="698"/>
                      </a:lnTo>
                      <a:lnTo>
                        <a:pt x="338" y="698"/>
                      </a:lnTo>
                      <a:lnTo>
                        <a:pt x="334" y="696"/>
                      </a:lnTo>
                      <a:lnTo>
                        <a:pt x="334" y="696"/>
                      </a:lnTo>
                      <a:lnTo>
                        <a:pt x="336" y="652"/>
                      </a:lnTo>
                      <a:lnTo>
                        <a:pt x="338" y="592"/>
                      </a:lnTo>
                      <a:lnTo>
                        <a:pt x="336" y="524"/>
                      </a:lnTo>
                      <a:lnTo>
                        <a:pt x="334" y="488"/>
                      </a:lnTo>
                      <a:lnTo>
                        <a:pt x="330" y="454"/>
                      </a:lnTo>
                      <a:lnTo>
                        <a:pt x="330" y="454"/>
                      </a:lnTo>
                      <a:lnTo>
                        <a:pt x="322" y="412"/>
                      </a:lnTo>
                      <a:lnTo>
                        <a:pt x="314" y="372"/>
                      </a:lnTo>
                      <a:lnTo>
                        <a:pt x="304" y="334"/>
                      </a:lnTo>
                      <a:lnTo>
                        <a:pt x="292" y="298"/>
                      </a:lnTo>
                      <a:lnTo>
                        <a:pt x="278" y="264"/>
                      </a:lnTo>
                      <a:lnTo>
                        <a:pt x="262" y="230"/>
                      </a:lnTo>
                      <a:lnTo>
                        <a:pt x="244" y="196"/>
                      </a:lnTo>
                      <a:lnTo>
                        <a:pt x="224" y="164"/>
                      </a:lnTo>
                      <a:lnTo>
                        <a:pt x="224" y="164"/>
                      </a:lnTo>
                      <a:lnTo>
                        <a:pt x="202" y="132"/>
                      </a:lnTo>
                      <a:lnTo>
                        <a:pt x="182" y="106"/>
                      </a:lnTo>
                      <a:lnTo>
                        <a:pt x="160" y="84"/>
                      </a:lnTo>
                      <a:lnTo>
                        <a:pt x="142" y="68"/>
                      </a:lnTo>
                      <a:lnTo>
                        <a:pt x="114" y="44"/>
                      </a:lnTo>
                      <a:lnTo>
                        <a:pt x="102" y="36"/>
                      </a:lnTo>
                      <a:lnTo>
                        <a:pt x="62" y="14"/>
                      </a:lnTo>
                      <a:lnTo>
                        <a:pt x="20" y="0"/>
                      </a:lnTo>
                      <a:lnTo>
                        <a:pt x="0" y="2"/>
                      </a:lnTo>
                      <a:lnTo>
                        <a:pt x="0" y="598"/>
                      </a:lnTo>
                      <a:lnTo>
                        <a:pt x="26" y="612"/>
                      </a:lnTo>
                      <a:lnTo>
                        <a:pt x="64" y="640"/>
                      </a:lnTo>
                      <a:lnTo>
                        <a:pt x="88" y="658"/>
                      </a:lnTo>
                      <a:lnTo>
                        <a:pt x="88" y="660"/>
                      </a:lnTo>
                      <a:lnTo>
                        <a:pt x="88" y="660"/>
                      </a:lnTo>
                      <a:lnTo>
                        <a:pt x="42" y="658"/>
                      </a:lnTo>
                      <a:lnTo>
                        <a:pt x="20" y="660"/>
                      </a:lnTo>
                      <a:lnTo>
                        <a:pt x="0" y="662"/>
                      </a:lnTo>
                      <a:lnTo>
                        <a:pt x="0" y="1086"/>
                      </a:lnTo>
                      <a:lnTo>
                        <a:pt x="0" y="1086"/>
                      </a:lnTo>
                      <a:lnTo>
                        <a:pt x="16" y="1072"/>
                      </a:lnTo>
                      <a:lnTo>
                        <a:pt x="16" y="1072"/>
                      </a:lnTo>
                      <a:lnTo>
                        <a:pt x="52" y="1030"/>
                      </a:lnTo>
                      <a:lnTo>
                        <a:pt x="112" y="962"/>
                      </a:lnTo>
                      <a:lnTo>
                        <a:pt x="144" y="926"/>
                      </a:lnTo>
                      <a:lnTo>
                        <a:pt x="172" y="898"/>
                      </a:lnTo>
                      <a:lnTo>
                        <a:pt x="192" y="878"/>
                      </a:lnTo>
                      <a:lnTo>
                        <a:pt x="200" y="874"/>
                      </a:lnTo>
                      <a:lnTo>
                        <a:pt x="204" y="872"/>
                      </a:lnTo>
                      <a:lnTo>
                        <a:pt x="204" y="872"/>
                      </a:lnTo>
                      <a:lnTo>
                        <a:pt x="208" y="874"/>
                      </a:lnTo>
                      <a:lnTo>
                        <a:pt x="212" y="874"/>
                      </a:lnTo>
                      <a:lnTo>
                        <a:pt x="224" y="872"/>
                      </a:lnTo>
                      <a:lnTo>
                        <a:pt x="238" y="866"/>
                      </a:lnTo>
                      <a:lnTo>
                        <a:pt x="252" y="860"/>
                      </a:lnTo>
                      <a:lnTo>
                        <a:pt x="226" y="896"/>
                      </a:lnTo>
                      <a:lnTo>
                        <a:pt x="218" y="910"/>
                      </a:lnTo>
                      <a:lnTo>
                        <a:pt x="202" y="924"/>
                      </a:lnTo>
                      <a:lnTo>
                        <a:pt x="186" y="950"/>
                      </a:lnTo>
                      <a:lnTo>
                        <a:pt x="182" y="958"/>
                      </a:lnTo>
                      <a:lnTo>
                        <a:pt x="158" y="998"/>
                      </a:lnTo>
                      <a:lnTo>
                        <a:pt x="162" y="1004"/>
                      </a:lnTo>
                      <a:lnTo>
                        <a:pt x="160" y="1010"/>
                      </a:lnTo>
                      <a:lnTo>
                        <a:pt x="150" y="1012"/>
                      </a:lnTo>
                      <a:lnTo>
                        <a:pt x="140" y="1032"/>
                      </a:lnTo>
                      <a:lnTo>
                        <a:pt x="122" y="1062"/>
                      </a:lnTo>
                      <a:lnTo>
                        <a:pt x="120" y="1094"/>
                      </a:lnTo>
                      <a:lnTo>
                        <a:pt x="128" y="1120"/>
                      </a:lnTo>
                      <a:lnTo>
                        <a:pt x="142" y="1104"/>
                      </a:lnTo>
                      <a:lnTo>
                        <a:pt x="134" y="1124"/>
                      </a:lnTo>
                      <a:lnTo>
                        <a:pt x="162" y="1118"/>
                      </a:lnTo>
                      <a:lnTo>
                        <a:pt x="188" y="1100"/>
                      </a:lnTo>
                      <a:lnTo>
                        <a:pt x="206" y="1070"/>
                      </a:lnTo>
                      <a:lnTo>
                        <a:pt x="218" y="1052"/>
                      </a:lnTo>
                      <a:lnTo>
                        <a:pt x="216" y="1042"/>
                      </a:lnTo>
                      <a:lnTo>
                        <a:pt x="220" y="1036"/>
                      </a:lnTo>
                      <a:lnTo>
                        <a:pt x="228" y="1038"/>
                      </a:lnTo>
                      <a:lnTo>
                        <a:pt x="250" y="998"/>
                      </a:lnTo>
                      <a:lnTo>
                        <a:pt x="254" y="992"/>
                      </a:lnTo>
                      <a:lnTo>
                        <a:pt x="272" y="964"/>
                      </a:lnTo>
                      <a:lnTo>
                        <a:pt x="276" y="942"/>
                      </a:lnTo>
                      <a:lnTo>
                        <a:pt x="284" y="930"/>
                      </a:lnTo>
                      <a:lnTo>
                        <a:pt x="302" y="890"/>
                      </a:lnTo>
                      <a:lnTo>
                        <a:pt x="302" y="890"/>
                      </a:lnTo>
                      <a:lnTo>
                        <a:pt x="304" y="906"/>
                      </a:lnTo>
                      <a:lnTo>
                        <a:pt x="306" y="920"/>
                      </a:lnTo>
                      <a:lnTo>
                        <a:pt x="310" y="932"/>
                      </a:lnTo>
                      <a:lnTo>
                        <a:pt x="312" y="936"/>
                      </a:lnTo>
                      <a:lnTo>
                        <a:pt x="314" y="938"/>
                      </a:lnTo>
                      <a:lnTo>
                        <a:pt x="314" y="938"/>
                      </a:lnTo>
                      <a:lnTo>
                        <a:pt x="316" y="942"/>
                      </a:lnTo>
                      <a:lnTo>
                        <a:pt x="316" y="952"/>
                      </a:lnTo>
                      <a:lnTo>
                        <a:pt x="308" y="980"/>
                      </a:lnTo>
                      <a:lnTo>
                        <a:pt x="296" y="1018"/>
                      </a:lnTo>
                      <a:lnTo>
                        <a:pt x="282" y="1062"/>
                      </a:lnTo>
                      <a:lnTo>
                        <a:pt x="250" y="1148"/>
                      </a:lnTo>
                      <a:lnTo>
                        <a:pt x="230" y="1198"/>
                      </a:lnTo>
                      <a:lnTo>
                        <a:pt x="230" y="1198"/>
                      </a:lnTo>
                      <a:lnTo>
                        <a:pt x="228" y="1208"/>
                      </a:lnTo>
                      <a:lnTo>
                        <a:pt x="226" y="1220"/>
                      </a:lnTo>
                      <a:lnTo>
                        <a:pt x="224" y="1250"/>
                      </a:lnTo>
                      <a:lnTo>
                        <a:pt x="224" y="1278"/>
                      </a:lnTo>
                      <a:lnTo>
                        <a:pt x="224" y="1304"/>
                      </a:lnTo>
                      <a:lnTo>
                        <a:pt x="224" y="1304"/>
                      </a:lnTo>
                      <a:lnTo>
                        <a:pt x="228" y="1324"/>
                      </a:lnTo>
                      <a:lnTo>
                        <a:pt x="232" y="1342"/>
                      </a:lnTo>
                      <a:lnTo>
                        <a:pt x="236" y="1362"/>
                      </a:lnTo>
                      <a:lnTo>
                        <a:pt x="236" y="1362"/>
                      </a:lnTo>
                      <a:lnTo>
                        <a:pt x="238" y="1380"/>
                      </a:lnTo>
                      <a:lnTo>
                        <a:pt x="240" y="1394"/>
                      </a:lnTo>
                      <a:lnTo>
                        <a:pt x="242" y="1400"/>
                      </a:lnTo>
                      <a:lnTo>
                        <a:pt x="246" y="1404"/>
                      </a:lnTo>
                      <a:lnTo>
                        <a:pt x="246" y="1404"/>
                      </a:lnTo>
                      <a:lnTo>
                        <a:pt x="252" y="1412"/>
                      </a:lnTo>
                      <a:lnTo>
                        <a:pt x="254" y="1420"/>
                      </a:lnTo>
                      <a:lnTo>
                        <a:pt x="258" y="1432"/>
                      </a:lnTo>
                      <a:lnTo>
                        <a:pt x="244" y="1448"/>
                      </a:lnTo>
                      <a:lnTo>
                        <a:pt x="258" y="1516"/>
                      </a:lnTo>
                      <a:lnTo>
                        <a:pt x="304" y="1516"/>
                      </a:lnTo>
                      <a:lnTo>
                        <a:pt x="304" y="1516"/>
                      </a:lnTo>
                      <a:lnTo>
                        <a:pt x="310" y="1496"/>
                      </a:lnTo>
                      <a:lnTo>
                        <a:pt x="310" y="1496"/>
                      </a:lnTo>
                      <a:lnTo>
                        <a:pt x="314" y="1482"/>
                      </a:lnTo>
                      <a:lnTo>
                        <a:pt x="314" y="1470"/>
                      </a:lnTo>
                      <a:lnTo>
                        <a:pt x="314" y="1458"/>
                      </a:lnTo>
                      <a:lnTo>
                        <a:pt x="314" y="1458"/>
                      </a:lnTo>
                      <a:lnTo>
                        <a:pt x="314" y="1452"/>
                      </a:lnTo>
                      <a:lnTo>
                        <a:pt x="312" y="1440"/>
                      </a:lnTo>
                      <a:lnTo>
                        <a:pt x="310" y="1418"/>
                      </a:lnTo>
                      <a:lnTo>
                        <a:pt x="300" y="1390"/>
                      </a:lnTo>
                      <a:lnTo>
                        <a:pt x="300" y="1390"/>
                      </a:lnTo>
                      <a:lnTo>
                        <a:pt x="298" y="1372"/>
                      </a:lnTo>
                      <a:lnTo>
                        <a:pt x="298" y="1356"/>
                      </a:lnTo>
                      <a:lnTo>
                        <a:pt x="300" y="1338"/>
                      </a:lnTo>
                      <a:lnTo>
                        <a:pt x="306" y="1322"/>
                      </a:lnTo>
                      <a:lnTo>
                        <a:pt x="316" y="1298"/>
                      </a:lnTo>
                      <a:lnTo>
                        <a:pt x="320" y="1290"/>
                      </a:lnTo>
                      <a:lnTo>
                        <a:pt x="320" y="1290"/>
                      </a:lnTo>
                      <a:lnTo>
                        <a:pt x="326" y="1280"/>
                      </a:lnTo>
                      <a:lnTo>
                        <a:pt x="342" y="1262"/>
                      </a:lnTo>
                      <a:lnTo>
                        <a:pt x="350" y="1252"/>
                      </a:lnTo>
                      <a:lnTo>
                        <a:pt x="360" y="1246"/>
                      </a:lnTo>
                      <a:lnTo>
                        <a:pt x="368" y="1242"/>
                      </a:lnTo>
                      <a:lnTo>
                        <a:pt x="374" y="1240"/>
                      </a:lnTo>
                      <a:lnTo>
                        <a:pt x="378" y="1242"/>
                      </a:lnTo>
                      <a:lnTo>
                        <a:pt x="378" y="1242"/>
                      </a:lnTo>
                      <a:lnTo>
                        <a:pt x="386" y="1244"/>
                      </a:lnTo>
                      <a:lnTo>
                        <a:pt x="394" y="1242"/>
                      </a:lnTo>
                      <a:lnTo>
                        <a:pt x="404" y="1240"/>
                      </a:lnTo>
                      <a:lnTo>
                        <a:pt x="412" y="1236"/>
                      </a:lnTo>
                      <a:lnTo>
                        <a:pt x="426" y="1228"/>
                      </a:lnTo>
                      <a:lnTo>
                        <a:pt x="430" y="1224"/>
                      </a:lnTo>
                      <a:lnTo>
                        <a:pt x="430" y="1224"/>
                      </a:lnTo>
                      <a:lnTo>
                        <a:pt x="432" y="1220"/>
                      </a:lnTo>
                      <a:lnTo>
                        <a:pt x="436" y="1216"/>
                      </a:lnTo>
                      <a:lnTo>
                        <a:pt x="440" y="1210"/>
                      </a:lnTo>
                      <a:lnTo>
                        <a:pt x="446" y="1206"/>
                      </a:lnTo>
                      <a:lnTo>
                        <a:pt x="454" y="1204"/>
                      </a:lnTo>
                      <a:lnTo>
                        <a:pt x="466" y="1202"/>
                      </a:lnTo>
                      <a:lnTo>
                        <a:pt x="480" y="1202"/>
                      </a:lnTo>
                      <a:lnTo>
                        <a:pt x="480" y="1202"/>
                      </a:lnTo>
                      <a:lnTo>
                        <a:pt x="488" y="1204"/>
                      </a:lnTo>
                      <a:lnTo>
                        <a:pt x="496" y="1202"/>
                      </a:lnTo>
                      <a:lnTo>
                        <a:pt x="514" y="1196"/>
                      </a:lnTo>
                      <a:lnTo>
                        <a:pt x="534" y="1186"/>
                      </a:lnTo>
                      <a:lnTo>
                        <a:pt x="554" y="1172"/>
                      </a:lnTo>
                      <a:lnTo>
                        <a:pt x="586" y="1148"/>
                      </a:lnTo>
                      <a:lnTo>
                        <a:pt x="598" y="1136"/>
                      </a:lnTo>
                      <a:lnTo>
                        <a:pt x="616" y="1120"/>
                      </a:lnTo>
                      <a:lnTo>
                        <a:pt x="616" y="1120"/>
                      </a:lnTo>
                      <a:lnTo>
                        <a:pt x="620" y="1120"/>
                      </a:lnTo>
                      <a:lnTo>
                        <a:pt x="622" y="1120"/>
                      </a:lnTo>
                      <a:lnTo>
                        <a:pt x="624" y="1116"/>
                      </a:lnTo>
                      <a:lnTo>
                        <a:pt x="624" y="1104"/>
                      </a:lnTo>
                      <a:lnTo>
                        <a:pt x="620" y="1086"/>
                      </a:lnTo>
                      <a:lnTo>
                        <a:pt x="612" y="1058"/>
                      </a:lnTo>
                      <a:lnTo>
                        <a:pt x="598" y="1018"/>
                      </a:lnTo>
                      <a:lnTo>
                        <a:pt x="598" y="1018"/>
                      </a:lnTo>
                      <a:lnTo>
                        <a:pt x="590" y="998"/>
                      </a:lnTo>
                      <a:lnTo>
                        <a:pt x="580" y="978"/>
                      </a:lnTo>
                      <a:lnTo>
                        <a:pt x="558" y="938"/>
                      </a:lnTo>
                      <a:lnTo>
                        <a:pt x="558" y="938"/>
                      </a:lnTo>
                      <a:lnTo>
                        <a:pt x="586" y="948"/>
                      </a:lnTo>
                      <a:lnTo>
                        <a:pt x="628" y="970"/>
                      </a:lnTo>
                      <a:lnTo>
                        <a:pt x="658" y="986"/>
                      </a:lnTo>
                      <a:lnTo>
                        <a:pt x="688" y="1006"/>
                      </a:lnTo>
                      <a:lnTo>
                        <a:pt x="722" y="1020"/>
                      </a:lnTo>
                      <a:lnTo>
                        <a:pt x="722" y="1020"/>
                      </a:lnTo>
                      <a:lnTo>
                        <a:pt x="738" y="1022"/>
                      </a:lnTo>
                      <a:lnTo>
                        <a:pt x="750" y="1022"/>
                      </a:lnTo>
                      <a:lnTo>
                        <a:pt x="760" y="1020"/>
                      </a:lnTo>
                      <a:lnTo>
                        <a:pt x="760" y="1020"/>
                      </a:lnTo>
                      <a:lnTo>
                        <a:pt x="776" y="1012"/>
                      </a:lnTo>
                      <a:lnTo>
                        <a:pt x="802" y="1000"/>
                      </a:lnTo>
                      <a:lnTo>
                        <a:pt x="802" y="1000"/>
                      </a:lnTo>
                      <a:lnTo>
                        <a:pt x="818" y="992"/>
                      </a:lnTo>
                      <a:lnTo>
                        <a:pt x="830" y="986"/>
                      </a:lnTo>
                      <a:lnTo>
                        <a:pt x="836" y="980"/>
                      </a:lnTo>
                      <a:lnTo>
                        <a:pt x="836" y="980"/>
                      </a:lnTo>
                      <a:lnTo>
                        <a:pt x="846" y="972"/>
                      </a:lnTo>
                      <a:lnTo>
                        <a:pt x="852" y="966"/>
                      </a:lnTo>
                      <a:lnTo>
                        <a:pt x="858" y="962"/>
                      </a:lnTo>
                      <a:lnTo>
                        <a:pt x="858" y="962"/>
                      </a:lnTo>
                      <a:lnTo>
                        <a:pt x="868" y="960"/>
                      </a:lnTo>
                      <a:lnTo>
                        <a:pt x="880" y="952"/>
                      </a:lnTo>
                      <a:lnTo>
                        <a:pt x="890" y="942"/>
                      </a:lnTo>
                      <a:lnTo>
                        <a:pt x="894" y="936"/>
                      </a:lnTo>
                      <a:lnTo>
                        <a:pt x="894" y="930"/>
                      </a:lnTo>
                      <a:lnTo>
                        <a:pt x="894" y="930"/>
                      </a:lnTo>
                      <a:lnTo>
                        <a:pt x="896" y="926"/>
                      </a:lnTo>
                      <a:lnTo>
                        <a:pt x="898" y="922"/>
                      </a:lnTo>
                      <a:lnTo>
                        <a:pt x="904" y="916"/>
                      </a:lnTo>
                      <a:lnTo>
                        <a:pt x="914" y="910"/>
                      </a:lnTo>
                      <a:lnTo>
                        <a:pt x="914" y="910"/>
                      </a:lnTo>
                      <a:lnTo>
                        <a:pt x="924" y="908"/>
                      </a:lnTo>
                      <a:lnTo>
                        <a:pt x="932" y="904"/>
                      </a:lnTo>
                      <a:lnTo>
                        <a:pt x="934" y="902"/>
                      </a:lnTo>
                      <a:lnTo>
                        <a:pt x="934" y="900"/>
                      </a:lnTo>
                      <a:lnTo>
                        <a:pt x="934" y="900"/>
                      </a:lnTo>
                      <a:lnTo>
                        <a:pt x="934" y="896"/>
                      </a:lnTo>
                      <a:lnTo>
                        <a:pt x="936" y="892"/>
                      </a:lnTo>
                      <a:lnTo>
                        <a:pt x="944" y="882"/>
                      </a:lnTo>
                      <a:lnTo>
                        <a:pt x="956" y="868"/>
                      </a:lnTo>
                      <a:lnTo>
                        <a:pt x="956" y="868"/>
                      </a:lnTo>
                      <a:lnTo>
                        <a:pt x="972" y="862"/>
                      </a:lnTo>
                      <a:lnTo>
                        <a:pt x="984" y="858"/>
                      </a:lnTo>
                      <a:lnTo>
                        <a:pt x="990" y="854"/>
                      </a:lnTo>
                      <a:lnTo>
                        <a:pt x="990" y="854"/>
                      </a:lnTo>
                      <a:lnTo>
                        <a:pt x="996" y="848"/>
                      </a:lnTo>
                      <a:lnTo>
                        <a:pt x="1006" y="842"/>
                      </a:lnTo>
                      <a:lnTo>
                        <a:pt x="1020" y="838"/>
                      </a:lnTo>
                      <a:lnTo>
                        <a:pt x="1032" y="836"/>
                      </a:lnTo>
                      <a:lnTo>
                        <a:pt x="1032" y="836"/>
                      </a:lnTo>
                      <a:lnTo>
                        <a:pt x="1044" y="836"/>
                      </a:lnTo>
                      <a:lnTo>
                        <a:pt x="1054" y="832"/>
                      </a:lnTo>
                      <a:lnTo>
                        <a:pt x="1064" y="826"/>
                      </a:lnTo>
                      <a:lnTo>
                        <a:pt x="1064" y="826"/>
                      </a:lnTo>
                      <a:lnTo>
                        <a:pt x="1072" y="820"/>
                      </a:lnTo>
                      <a:lnTo>
                        <a:pt x="1080" y="816"/>
                      </a:lnTo>
                      <a:lnTo>
                        <a:pt x="1086" y="814"/>
                      </a:lnTo>
                      <a:lnTo>
                        <a:pt x="1086" y="814"/>
                      </a:lnTo>
                      <a:lnTo>
                        <a:pt x="1096" y="812"/>
                      </a:lnTo>
                      <a:lnTo>
                        <a:pt x="1106" y="808"/>
                      </a:lnTo>
                      <a:lnTo>
                        <a:pt x="1118" y="802"/>
                      </a:lnTo>
                      <a:lnTo>
                        <a:pt x="1148" y="782"/>
                      </a:lnTo>
                      <a:lnTo>
                        <a:pt x="1168" y="760"/>
                      </a:lnTo>
                      <a:lnTo>
                        <a:pt x="1180" y="738"/>
                      </a:lnTo>
                      <a:lnTo>
                        <a:pt x="1182" y="712"/>
                      </a:lnTo>
                      <a:lnTo>
                        <a:pt x="1168" y="680"/>
                      </a:lnTo>
                      <a:lnTo>
                        <a:pt x="1136" y="650"/>
                      </a:lnTo>
                      <a:close/>
                      <a:moveTo>
                        <a:pt x="390" y="678"/>
                      </a:moveTo>
                      <a:lnTo>
                        <a:pt x="390" y="680"/>
                      </a:lnTo>
                      <a:lnTo>
                        <a:pt x="390" y="678"/>
                      </a:lnTo>
                      <a:lnTo>
                        <a:pt x="390" y="678"/>
                      </a:lnTo>
                      <a:lnTo>
                        <a:pt x="390" y="678"/>
                      </a:lnTo>
                      <a:close/>
                    </a:path>
                  </a:pathLst>
                </a:custGeom>
                <a:solidFill>
                  <a:schemeClr val="bg2">
                    <a:lumMod val="60000"/>
                    <a:lumOff val="40000"/>
                    <a:alpha val="6000"/>
                  </a:schemeClr>
                </a:solidFill>
                <a:ln w="9525">
                  <a:solidFill>
                    <a:schemeClr val="tx2">
                      <a:lumMod val="60000"/>
                      <a:lumOff val="40000"/>
                      <a:alpha val="9000"/>
                    </a:schemeClr>
                  </a:solidFill>
                  <a:round/>
                  <a:headEnd/>
                  <a:tailEnd/>
                </a:ln>
                <a:effectLst>
                  <a:glow rad="63500">
                    <a:schemeClr val="bg2">
                      <a:lumMod val="60000"/>
                      <a:lumOff val="40000"/>
                      <a:alpha val="11000"/>
                    </a:schemeClr>
                  </a:glow>
                  <a:softEdge rad="12700"/>
                </a:effectLs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84" name="Group 92"/>
              <p:cNvGrpSpPr>
                <a:grpSpLocks noChangeAspect="1"/>
              </p:cNvGrpSpPr>
              <p:nvPr/>
            </p:nvGrpSpPr>
            <p:grpSpPr>
              <a:xfrm>
                <a:off x="4" y="2846361"/>
                <a:ext cx="930494" cy="1301751"/>
                <a:chOff x="5073650" y="2381609"/>
                <a:chExt cx="1257300" cy="1758950"/>
              </a:xfrm>
              <a:solidFill>
                <a:schemeClr val="bg2">
                  <a:lumMod val="50000"/>
                  <a:lumOff val="50000"/>
                  <a:alpha val="8000"/>
                </a:schemeClr>
              </a:solidFill>
              <a:effectLst/>
            </p:grpSpPr>
            <p:sp>
              <p:nvSpPr>
                <p:cNvPr id="200" name="Freeform 49"/>
                <p:cNvSpPr>
                  <a:spLocks/>
                </p:cNvSpPr>
                <p:nvPr/>
              </p:nvSpPr>
              <p:spPr bwMode="auto">
                <a:xfrm>
                  <a:off x="5073650" y="3192463"/>
                  <a:ext cx="114300" cy="177800"/>
                </a:xfrm>
                <a:custGeom>
                  <a:avLst/>
                  <a:gdLst>
                    <a:gd name="T0" fmla="*/ 70 w 72"/>
                    <a:gd name="T1" fmla="*/ 112 h 112"/>
                    <a:gd name="T2" fmla="*/ 70 w 72"/>
                    <a:gd name="T3" fmla="*/ 112 h 112"/>
                    <a:gd name="T4" fmla="*/ 72 w 72"/>
                    <a:gd name="T5" fmla="*/ 110 h 112"/>
                    <a:gd name="T6" fmla="*/ 72 w 72"/>
                    <a:gd name="T7" fmla="*/ 110 h 112"/>
                    <a:gd name="T8" fmla="*/ 64 w 72"/>
                    <a:gd name="T9" fmla="*/ 96 h 112"/>
                    <a:gd name="T10" fmla="*/ 8 w 72"/>
                    <a:gd name="T11" fmla="*/ 10 h 112"/>
                    <a:gd name="T12" fmla="*/ 8 w 72"/>
                    <a:gd name="T13" fmla="*/ 10 h 112"/>
                    <a:gd name="T14" fmla="*/ 2 w 72"/>
                    <a:gd name="T15" fmla="*/ 2 h 112"/>
                    <a:gd name="T16" fmla="*/ 0 w 72"/>
                    <a:gd name="T17" fmla="*/ 0 h 112"/>
                    <a:gd name="T18" fmla="*/ 0 w 72"/>
                    <a:gd name="T19" fmla="*/ 2 h 112"/>
                    <a:gd name="T20" fmla="*/ 0 w 72"/>
                    <a:gd name="T21" fmla="*/ 2 h 112"/>
                    <a:gd name="T22" fmla="*/ 2 w 72"/>
                    <a:gd name="T23" fmla="*/ 10 h 112"/>
                    <a:gd name="T24" fmla="*/ 8 w 72"/>
                    <a:gd name="T25" fmla="*/ 22 h 112"/>
                    <a:gd name="T26" fmla="*/ 60 w 72"/>
                    <a:gd name="T27" fmla="*/ 98 h 112"/>
                    <a:gd name="T28" fmla="*/ 60 w 72"/>
                    <a:gd name="T29" fmla="*/ 98 h 112"/>
                    <a:gd name="T30" fmla="*/ 66 w 72"/>
                    <a:gd name="T31" fmla="*/ 108 h 112"/>
                    <a:gd name="T32" fmla="*/ 70 w 72"/>
                    <a:gd name="T33" fmla="*/ 112 h 112"/>
                    <a:gd name="T34" fmla="*/ 70 w 72"/>
                    <a:gd name="T35"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112">
                      <a:moveTo>
                        <a:pt x="70" y="112"/>
                      </a:moveTo>
                      <a:lnTo>
                        <a:pt x="70" y="112"/>
                      </a:lnTo>
                      <a:lnTo>
                        <a:pt x="72" y="110"/>
                      </a:lnTo>
                      <a:lnTo>
                        <a:pt x="72" y="110"/>
                      </a:lnTo>
                      <a:lnTo>
                        <a:pt x="64" y="96"/>
                      </a:lnTo>
                      <a:lnTo>
                        <a:pt x="8" y="10"/>
                      </a:lnTo>
                      <a:lnTo>
                        <a:pt x="8" y="10"/>
                      </a:lnTo>
                      <a:lnTo>
                        <a:pt x="2" y="2"/>
                      </a:lnTo>
                      <a:lnTo>
                        <a:pt x="0" y="0"/>
                      </a:lnTo>
                      <a:lnTo>
                        <a:pt x="0" y="2"/>
                      </a:lnTo>
                      <a:lnTo>
                        <a:pt x="0" y="2"/>
                      </a:lnTo>
                      <a:lnTo>
                        <a:pt x="2" y="10"/>
                      </a:lnTo>
                      <a:lnTo>
                        <a:pt x="8" y="22"/>
                      </a:lnTo>
                      <a:lnTo>
                        <a:pt x="60" y="98"/>
                      </a:lnTo>
                      <a:lnTo>
                        <a:pt x="60" y="98"/>
                      </a:lnTo>
                      <a:lnTo>
                        <a:pt x="66" y="108"/>
                      </a:lnTo>
                      <a:lnTo>
                        <a:pt x="70" y="112"/>
                      </a:lnTo>
                      <a:lnTo>
                        <a:pt x="7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50"/>
                <p:cNvSpPr>
                  <a:spLocks/>
                </p:cNvSpPr>
                <p:nvPr/>
              </p:nvSpPr>
              <p:spPr bwMode="auto">
                <a:xfrm>
                  <a:off x="5191125" y="3379788"/>
                  <a:ext cx="0" cy="3175"/>
                </a:xfrm>
                <a:custGeom>
                  <a:avLst/>
                  <a:gdLst>
                    <a:gd name="T0" fmla="*/ 0 h 2"/>
                    <a:gd name="T1" fmla="*/ 0 h 2"/>
                    <a:gd name="T2" fmla="*/ 2 h 2"/>
                    <a:gd name="T3" fmla="*/ 2 h 2"/>
                    <a:gd name="T4" fmla="*/ 0 h 2"/>
                    <a:gd name="T5" fmla="*/ 0 h 2"/>
                    <a:gd name="T6" fmla="*/ 0 h 2"/>
                    <a:gd name="T7" fmla="*/ 0 h 2"/>
                    <a:gd name="T8" fmla="*/ 0 h 2"/>
                    <a:gd name="T9"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51"/>
                <p:cNvSpPr>
                  <a:spLocks/>
                </p:cNvSpPr>
                <p:nvPr/>
              </p:nvSpPr>
              <p:spPr bwMode="auto">
                <a:xfrm>
                  <a:off x="5210175" y="2935288"/>
                  <a:ext cx="292100" cy="434975"/>
                </a:xfrm>
                <a:custGeom>
                  <a:avLst/>
                  <a:gdLst>
                    <a:gd name="T0" fmla="*/ 2 w 184"/>
                    <a:gd name="T1" fmla="*/ 274 h 274"/>
                    <a:gd name="T2" fmla="*/ 2 w 184"/>
                    <a:gd name="T3" fmla="*/ 274 h 274"/>
                    <a:gd name="T4" fmla="*/ 12 w 184"/>
                    <a:gd name="T5" fmla="*/ 260 h 274"/>
                    <a:gd name="T6" fmla="*/ 160 w 184"/>
                    <a:gd name="T7" fmla="*/ 36 h 274"/>
                    <a:gd name="T8" fmla="*/ 160 w 184"/>
                    <a:gd name="T9" fmla="*/ 36 h 274"/>
                    <a:gd name="T10" fmla="*/ 168 w 184"/>
                    <a:gd name="T11" fmla="*/ 26 h 274"/>
                    <a:gd name="T12" fmla="*/ 176 w 184"/>
                    <a:gd name="T13" fmla="*/ 18 h 274"/>
                    <a:gd name="T14" fmla="*/ 176 w 184"/>
                    <a:gd name="T15" fmla="*/ 18 h 274"/>
                    <a:gd name="T16" fmla="*/ 182 w 184"/>
                    <a:gd name="T17" fmla="*/ 12 h 274"/>
                    <a:gd name="T18" fmla="*/ 184 w 184"/>
                    <a:gd name="T19" fmla="*/ 4 h 274"/>
                    <a:gd name="T20" fmla="*/ 184 w 184"/>
                    <a:gd name="T21" fmla="*/ 4 h 274"/>
                    <a:gd name="T22" fmla="*/ 184 w 184"/>
                    <a:gd name="T23" fmla="*/ 2 h 274"/>
                    <a:gd name="T24" fmla="*/ 182 w 184"/>
                    <a:gd name="T25" fmla="*/ 0 h 274"/>
                    <a:gd name="T26" fmla="*/ 180 w 184"/>
                    <a:gd name="T27" fmla="*/ 0 h 274"/>
                    <a:gd name="T28" fmla="*/ 176 w 184"/>
                    <a:gd name="T29" fmla="*/ 2 h 274"/>
                    <a:gd name="T30" fmla="*/ 176 w 184"/>
                    <a:gd name="T31" fmla="*/ 2 h 274"/>
                    <a:gd name="T32" fmla="*/ 168 w 184"/>
                    <a:gd name="T33" fmla="*/ 10 h 274"/>
                    <a:gd name="T34" fmla="*/ 160 w 184"/>
                    <a:gd name="T35" fmla="*/ 20 h 274"/>
                    <a:gd name="T36" fmla="*/ 160 w 184"/>
                    <a:gd name="T37" fmla="*/ 20 h 274"/>
                    <a:gd name="T38" fmla="*/ 144 w 184"/>
                    <a:gd name="T39" fmla="*/ 44 h 274"/>
                    <a:gd name="T40" fmla="*/ 8 w 184"/>
                    <a:gd name="T41" fmla="*/ 258 h 274"/>
                    <a:gd name="T42" fmla="*/ 8 w 184"/>
                    <a:gd name="T43" fmla="*/ 258 h 274"/>
                    <a:gd name="T44" fmla="*/ 0 w 184"/>
                    <a:gd name="T45" fmla="*/ 272 h 274"/>
                    <a:gd name="T46" fmla="*/ 0 w 184"/>
                    <a:gd name="T47" fmla="*/ 272 h 274"/>
                    <a:gd name="T48" fmla="*/ 0 w 184"/>
                    <a:gd name="T49" fmla="*/ 274 h 274"/>
                    <a:gd name="T50" fmla="*/ 0 w 184"/>
                    <a:gd name="T51" fmla="*/ 274 h 274"/>
                    <a:gd name="T52" fmla="*/ 2 w 184"/>
                    <a:gd name="T53" fmla="*/ 274 h 274"/>
                    <a:gd name="T54" fmla="*/ 2 w 184"/>
                    <a:gd name="T55"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4" h="274">
                      <a:moveTo>
                        <a:pt x="2" y="274"/>
                      </a:moveTo>
                      <a:lnTo>
                        <a:pt x="2" y="274"/>
                      </a:lnTo>
                      <a:lnTo>
                        <a:pt x="12" y="260"/>
                      </a:lnTo>
                      <a:lnTo>
                        <a:pt x="160" y="36"/>
                      </a:lnTo>
                      <a:lnTo>
                        <a:pt x="160" y="36"/>
                      </a:lnTo>
                      <a:lnTo>
                        <a:pt x="168" y="26"/>
                      </a:lnTo>
                      <a:lnTo>
                        <a:pt x="176" y="18"/>
                      </a:lnTo>
                      <a:lnTo>
                        <a:pt x="176" y="18"/>
                      </a:lnTo>
                      <a:lnTo>
                        <a:pt x="182" y="12"/>
                      </a:lnTo>
                      <a:lnTo>
                        <a:pt x="184" y="4"/>
                      </a:lnTo>
                      <a:lnTo>
                        <a:pt x="184" y="4"/>
                      </a:lnTo>
                      <a:lnTo>
                        <a:pt x="184" y="2"/>
                      </a:lnTo>
                      <a:lnTo>
                        <a:pt x="182" y="0"/>
                      </a:lnTo>
                      <a:lnTo>
                        <a:pt x="180" y="0"/>
                      </a:lnTo>
                      <a:lnTo>
                        <a:pt x="176" y="2"/>
                      </a:lnTo>
                      <a:lnTo>
                        <a:pt x="176" y="2"/>
                      </a:lnTo>
                      <a:lnTo>
                        <a:pt x="168" y="10"/>
                      </a:lnTo>
                      <a:lnTo>
                        <a:pt x="160" y="20"/>
                      </a:lnTo>
                      <a:lnTo>
                        <a:pt x="160" y="20"/>
                      </a:lnTo>
                      <a:lnTo>
                        <a:pt x="144" y="44"/>
                      </a:lnTo>
                      <a:lnTo>
                        <a:pt x="8" y="258"/>
                      </a:lnTo>
                      <a:lnTo>
                        <a:pt x="8" y="258"/>
                      </a:lnTo>
                      <a:lnTo>
                        <a:pt x="0" y="272"/>
                      </a:lnTo>
                      <a:lnTo>
                        <a:pt x="0" y="272"/>
                      </a:lnTo>
                      <a:lnTo>
                        <a:pt x="0" y="274"/>
                      </a:lnTo>
                      <a:lnTo>
                        <a:pt x="0" y="274"/>
                      </a:lnTo>
                      <a:lnTo>
                        <a:pt x="2" y="274"/>
                      </a:lnTo>
                      <a:lnTo>
                        <a:pt x="2"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52"/>
                <p:cNvSpPr>
                  <a:spLocks noEditPoints="1"/>
                </p:cNvSpPr>
                <p:nvPr/>
              </p:nvSpPr>
              <p:spPr bwMode="auto">
                <a:xfrm>
                  <a:off x="5073650" y="2381609"/>
                  <a:ext cx="1257300" cy="1758950"/>
                </a:xfrm>
                <a:custGeom>
                  <a:avLst/>
                  <a:gdLst>
                    <a:gd name="T0" fmla="*/ 780 w 792"/>
                    <a:gd name="T1" fmla="*/ 16 h 1108"/>
                    <a:gd name="T2" fmla="*/ 752 w 792"/>
                    <a:gd name="T3" fmla="*/ 4 h 1108"/>
                    <a:gd name="T4" fmla="*/ 622 w 792"/>
                    <a:gd name="T5" fmla="*/ 26 h 1108"/>
                    <a:gd name="T6" fmla="*/ 230 w 792"/>
                    <a:gd name="T7" fmla="*/ 382 h 1108"/>
                    <a:gd name="T8" fmla="*/ 118 w 792"/>
                    <a:gd name="T9" fmla="*/ 576 h 1108"/>
                    <a:gd name="T10" fmla="*/ 106 w 792"/>
                    <a:gd name="T11" fmla="*/ 550 h 1108"/>
                    <a:gd name="T12" fmla="*/ 112 w 792"/>
                    <a:gd name="T13" fmla="*/ 538 h 1108"/>
                    <a:gd name="T14" fmla="*/ 94 w 792"/>
                    <a:gd name="T15" fmla="*/ 520 h 1108"/>
                    <a:gd name="T16" fmla="*/ 90 w 792"/>
                    <a:gd name="T17" fmla="*/ 516 h 1108"/>
                    <a:gd name="T18" fmla="*/ 80 w 792"/>
                    <a:gd name="T19" fmla="*/ 512 h 1108"/>
                    <a:gd name="T20" fmla="*/ 72 w 792"/>
                    <a:gd name="T21" fmla="*/ 516 h 1108"/>
                    <a:gd name="T22" fmla="*/ 68 w 792"/>
                    <a:gd name="T23" fmla="*/ 522 h 1108"/>
                    <a:gd name="T24" fmla="*/ 56 w 792"/>
                    <a:gd name="T25" fmla="*/ 522 h 1108"/>
                    <a:gd name="T26" fmla="*/ 44 w 792"/>
                    <a:gd name="T27" fmla="*/ 538 h 1108"/>
                    <a:gd name="T28" fmla="*/ 40 w 792"/>
                    <a:gd name="T29" fmla="*/ 560 h 1108"/>
                    <a:gd name="T30" fmla="*/ 0 w 792"/>
                    <a:gd name="T31" fmla="*/ 900 h 1108"/>
                    <a:gd name="T32" fmla="*/ 46 w 792"/>
                    <a:gd name="T33" fmla="*/ 738 h 1108"/>
                    <a:gd name="T34" fmla="*/ 32 w 792"/>
                    <a:gd name="T35" fmla="*/ 854 h 1108"/>
                    <a:gd name="T36" fmla="*/ 40 w 792"/>
                    <a:gd name="T37" fmla="*/ 950 h 1108"/>
                    <a:gd name="T38" fmla="*/ 32 w 792"/>
                    <a:gd name="T39" fmla="*/ 1026 h 1108"/>
                    <a:gd name="T40" fmla="*/ 80 w 792"/>
                    <a:gd name="T41" fmla="*/ 1078 h 1108"/>
                    <a:gd name="T42" fmla="*/ 120 w 792"/>
                    <a:gd name="T43" fmla="*/ 964 h 1108"/>
                    <a:gd name="T44" fmla="*/ 120 w 792"/>
                    <a:gd name="T45" fmla="*/ 896 h 1108"/>
                    <a:gd name="T46" fmla="*/ 114 w 792"/>
                    <a:gd name="T47" fmla="*/ 814 h 1108"/>
                    <a:gd name="T48" fmla="*/ 108 w 792"/>
                    <a:gd name="T49" fmla="*/ 732 h 1108"/>
                    <a:gd name="T50" fmla="*/ 156 w 792"/>
                    <a:gd name="T51" fmla="*/ 900 h 1108"/>
                    <a:gd name="T52" fmla="*/ 204 w 792"/>
                    <a:gd name="T53" fmla="*/ 1010 h 1108"/>
                    <a:gd name="T54" fmla="*/ 242 w 792"/>
                    <a:gd name="T55" fmla="*/ 1064 h 1108"/>
                    <a:gd name="T56" fmla="*/ 294 w 792"/>
                    <a:gd name="T57" fmla="*/ 1102 h 1108"/>
                    <a:gd name="T58" fmla="*/ 316 w 792"/>
                    <a:gd name="T59" fmla="*/ 1104 h 1108"/>
                    <a:gd name="T60" fmla="*/ 366 w 792"/>
                    <a:gd name="T61" fmla="*/ 1096 h 1108"/>
                    <a:gd name="T62" fmla="*/ 408 w 792"/>
                    <a:gd name="T63" fmla="*/ 1072 h 1108"/>
                    <a:gd name="T64" fmla="*/ 432 w 792"/>
                    <a:gd name="T65" fmla="*/ 1058 h 1108"/>
                    <a:gd name="T66" fmla="*/ 454 w 792"/>
                    <a:gd name="T67" fmla="*/ 1034 h 1108"/>
                    <a:gd name="T68" fmla="*/ 470 w 792"/>
                    <a:gd name="T69" fmla="*/ 1030 h 1108"/>
                    <a:gd name="T70" fmla="*/ 502 w 792"/>
                    <a:gd name="T71" fmla="*/ 1002 h 1108"/>
                    <a:gd name="T72" fmla="*/ 508 w 792"/>
                    <a:gd name="T73" fmla="*/ 988 h 1108"/>
                    <a:gd name="T74" fmla="*/ 534 w 792"/>
                    <a:gd name="T75" fmla="*/ 974 h 1108"/>
                    <a:gd name="T76" fmla="*/ 550 w 792"/>
                    <a:gd name="T77" fmla="*/ 952 h 1108"/>
                    <a:gd name="T78" fmla="*/ 576 w 792"/>
                    <a:gd name="T79" fmla="*/ 860 h 1108"/>
                    <a:gd name="T80" fmla="*/ 580 w 792"/>
                    <a:gd name="T81" fmla="*/ 832 h 1108"/>
                    <a:gd name="T82" fmla="*/ 524 w 792"/>
                    <a:gd name="T83" fmla="*/ 726 h 1108"/>
                    <a:gd name="T84" fmla="*/ 460 w 792"/>
                    <a:gd name="T85" fmla="*/ 674 h 1108"/>
                    <a:gd name="T86" fmla="*/ 564 w 792"/>
                    <a:gd name="T87" fmla="*/ 630 h 1108"/>
                    <a:gd name="T88" fmla="*/ 694 w 792"/>
                    <a:gd name="T89" fmla="*/ 536 h 1108"/>
                    <a:gd name="T90" fmla="*/ 756 w 792"/>
                    <a:gd name="T91" fmla="*/ 300 h 1108"/>
                    <a:gd name="T92" fmla="*/ 74 w 792"/>
                    <a:gd name="T93" fmla="*/ 522 h 1108"/>
                    <a:gd name="T94" fmla="*/ 74 w 792"/>
                    <a:gd name="T95" fmla="*/ 522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2" h="1108">
                      <a:moveTo>
                        <a:pt x="792" y="30"/>
                      </a:moveTo>
                      <a:lnTo>
                        <a:pt x="792" y="30"/>
                      </a:lnTo>
                      <a:lnTo>
                        <a:pt x="786" y="20"/>
                      </a:lnTo>
                      <a:lnTo>
                        <a:pt x="780" y="16"/>
                      </a:lnTo>
                      <a:lnTo>
                        <a:pt x="774" y="12"/>
                      </a:lnTo>
                      <a:lnTo>
                        <a:pt x="774" y="12"/>
                      </a:lnTo>
                      <a:lnTo>
                        <a:pt x="764" y="6"/>
                      </a:lnTo>
                      <a:lnTo>
                        <a:pt x="752" y="4"/>
                      </a:lnTo>
                      <a:lnTo>
                        <a:pt x="732" y="0"/>
                      </a:lnTo>
                      <a:lnTo>
                        <a:pt x="716" y="0"/>
                      </a:lnTo>
                      <a:lnTo>
                        <a:pt x="710" y="0"/>
                      </a:lnTo>
                      <a:lnTo>
                        <a:pt x="622" y="26"/>
                      </a:lnTo>
                      <a:lnTo>
                        <a:pt x="522" y="78"/>
                      </a:lnTo>
                      <a:lnTo>
                        <a:pt x="418" y="162"/>
                      </a:lnTo>
                      <a:lnTo>
                        <a:pt x="338" y="244"/>
                      </a:lnTo>
                      <a:lnTo>
                        <a:pt x="230" y="382"/>
                      </a:lnTo>
                      <a:lnTo>
                        <a:pt x="166" y="484"/>
                      </a:lnTo>
                      <a:lnTo>
                        <a:pt x="128" y="552"/>
                      </a:lnTo>
                      <a:lnTo>
                        <a:pt x="118" y="576"/>
                      </a:lnTo>
                      <a:lnTo>
                        <a:pt x="118" y="576"/>
                      </a:lnTo>
                      <a:lnTo>
                        <a:pt x="118" y="570"/>
                      </a:lnTo>
                      <a:lnTo>
                        <a:pt x="118" y="570"/>
                      </a:lnTo>
                      <a:lnTo>
                        <a:pt x="114" y="562"/>
                      </a:lnTo>
                      <a:lnTo>
                        <a:pt x="106" y="550"/>
                      </a:lnTo>
                      <a:lnTo>
                        <a:pt x="106" y="550"/>
                      </a:lnTo>
                      <a:lnTo>
                        <a:pt x="110" y="544"/>
                      </a:lnTo>
                      <a:lnTo>
                        <a:pt x="112" y="538"/>
                      </a:lnTo>
                      <a:lnTo>
                        <a:pt x="112" y="538"/>
                      </a:lnTo>
                      <a:lnTo>
                        <a:pt x="110" y="530"/>
                      </a:lnTo>
                      <a:lnTo>
                        <a:pt x="106" y="526"/>
                      </a:lnTo>
                      <a:lnTo>
                        <a:pt x="102" y="522"/>
                      </a:lnTo>
                      <a:lnTo>
                        <a:pt x="94" y="520"/>
                      </a:lnTo>
                      <a:lnTo>
                        <a:pt x="94" y="520"/>
                      </a:lnTo>
                      <a:lnTo>
                        <a:pt x="92" y="520"/>
                      </a:lnTo>
                      <a:lnTo>
                        <a:pt x="94" y="516"/>
                      </a:lnTo>
                      <a:lnTo>
                        <a:pt x="90" y="516"/>
                      </a:lnTo>
                      <a:lnTo>
                        <a:pt x="86" y="516"/>
                      </a:lnTo>
                      <a:lnTo>
                        <a:pt x="86" y="516"/>
                      </a:lnTo>
                      <a:lnTo>
                        <a:pt x="80" y="512"/>
                      </a:lnTo>
                      <a:lnTo>
                        <a:pt x="80" y="512"/>
                      </a:lnTo>
                      <a:lnTo>
                        <a:pt x="80" y="512"/>
                      </a:lnTo>
                      <a:lnTo>
                        <a:pt x="76" y="514"/>
                      </a:lnTo>
                      <a:lnTo>
                        <a:pt x="72" y="512"/>
                      </a:lnTo>
                      <a:lnTo>
                        <a:pt x="72" y="516"/>
                      </a:lnTo>
                      <a:lnTo>
                        <a:pt x="68" y="516"/>
                      </a:lnTo>
                      <a:lnTo>
                        <a:pt x="66" y="516"/>
                      </a:lnTo>
                      <a:lnTo>
                        <a:pt x="68" y="520"/>
                      </a:lnTo>
                      <a:lnTo>
                        <a:pt x="68" y="522"/>
                      </a:lnTo>
                      <a:lnTo>
                        <a:pt x="68" y="522"/>
                      </a:lnTo>
                      <a:lnTo>
                        <a:pt x="62" y="520"/>
                      </a:lnTo>
                      <a:lnTo>
                        <a:pt x="62" y="520"/>
                      </a:lnTo>
                      <a:lnTo>
                        <a:pt x="56" y="522"/>
                      </a:lnTo>
                      <a:lnTo>
                        <a:pt x="50" y="526"/>
                      </a:lnTo>
                      <a:lnTo>
                        <a:pt x="46" y="530"/>
                      </a:lnTo>
                      <a:lnTo>
                        <a:pt x="44" y="538"/>
                      </a:lnTo>
                      <a:lnTo>
                        <a:pt x="44" y="538"/>
                      </a:lnTo>
                      <a:lnTo>
                        <a:pt x="46" y="542"/>
                      </a:lnTo>
                      <a:lnTo>
                        <a:pt x="48" y="548"/>
                      </a:lnTo>
                      <a:lnTo>
                        <a:pt x="48" y="548"/>
                      </a:lnTo>
                      <a:lnTo>
                        <a:pt x="40" y="560"/>
                      </a:lnTo>
                      <a:lnTo>
                        <a:pt x="36" y="568"/>
                      </a:lnTo>
                      <a:lnTo>
                        <a:pt x="28" y="552"/>
                      </a:lnTo>
                      <a:lnTo>
                        <a:pt x="0" y="502"/>
                      </a:lnTo>
                      <a:lnTo>
                        <a:pt x="0" y="900"/>
                      </a:lnTo>
                      <a:lnTo>
                        <a:pt x="0" y="900"/>
                      </a:lnTo>
                      <a:lnTo>
                        <a:pt x="18" y="834"/>
                      </a:lnTo>
                      <a:lnTo>
                        <a:pt x="32" y="782"/>
                      </a:lnTo>
                      <a:lnTo>
                        <a:pt x="46" y="738"/>
                      </a:lnTo>
                      <a:lnTo>
                        <a:pt x="44" y="766"/>
                      </a:lnTo>
                      <a:lnTo>
                        <a:pt x="38" y="814"/>
                      </a:lnTo>
                      <a:lnTo>
                        <a:pt x="40" y="832"/>
                      </a:lnTo>
                      <a:lnTo>
                        <a:pt x="32" y="854"/>
                      </a:lnTo>
                      <a:lnTo>
                        <a:pt x="32" y="888"/>
                      </a:lnTo>
                      <a:lnTo>
                        <a:pt x="32" y="896"/>
                      </a:lnTo>
                      <a:lnTo>
                        <a:pt x="32" y="946"/>
                      </a:lnTo>
                      <a:lnTo>
                        <a:pt x="40" y="950"/>
                      </a:lnTo>
                      <a:lnTo>
                        <a:pt x="40" y="958"/>
                      </a:lnTo>
                      <a:lnTo>
                        <a:pt x="32" y="964"/>
                      </a:lnTo>
                      <a:lnTo>
                        <a:pt x="32" y="988"/>
                      </a:lnTo>
                      <a:lnTo>
                        <a:pt x="32" y="1026"/>
                      </a:lnTo>
                      <a:lnTo>
                        <a:pt x="48" y="1058"/>
                      </a:lnTo>
                      <a:lnTo>
                        <a:pt x="72" y="1078"/>
                      </a:lnTo>
                      <a:lnTo>
                        <a:pt x="76" y="1056"/>
                      </a:lnTo>
                      <a:lnTo>
                        <a:pt x="80" y="1078"/>
                      </a:lnTo>
                      <a:lnTo>
                        <a:pt x="104" y="1058"/>
                      </a:lnTo>
                      <a:lnTo>
                        <a:pt x="120" y="1026"/>
                      </a:lnTo>
                      <a:lnTo>
                        <a:pt x="120" y="988"/>
                      </a:lnTo>
                      <a:lnTo>
                        <a:pt x="120" y="964"/>
                      </a:lnTo>
                      <a:lnTo>
                        <a:pt x="112" y="958"/>
                      </a:lnTo>
                      <a:lnTo>
                        <a:pt x="112" y="950"/>
                      </a:lnTo>
                      <a:lnTo>
                        <a:pt x="120" y="946"/>
                      </a:lnTo>
                      <a:lnTo>
                        <a:pt x="120" y="896"/>
                      </a:lnTo>
                      <a:lnTo>
                        <a:pt x="120" y="888"/>
                      </a:lnTo>
                      <a:lnTo>
                        <a:pt x="120" y="854"/>
                      </a:lnTo>
                      <a:lnTo>
                        <a:pt x="112" y="832"/>
                      </a:lnTo>
                      <a:lnTo>
                        <a:pt x="114" y="814"/>
                      </a:lnTo>
                      <a:lnTo>
                        <a:pt x="108" y="766"/>
                      </a:lnTo>
                      <a:lnTo>
                        <a:pt x="106" y="738"/>
                      </a:lnTo>
                      <a:lnTo>
                        <a:pt x="106" y="738"/>
                      </a:lnTo>
                      <a:lnTo>
                        <a:pt x="108" y="732"/>
                      </a:lnTo>
                      <a:lnTo>
                        <a:pt x="108" y="732"/>
                      </a:lnTo>
                      <a:lnTo>
                        <a:pt x="122" y="778"/>
                      </a:lnTo>
                      <a:lnTo>
                        <a:pt x="138" y="834"/>
                      </a:lnTo>
                      <a:lnTo>
                        <a:pt x="156" y="900"/>
                      </a:lnTo>
                      <a:lnTo>
                        <a:pt x="156" y="900"/>
                      </a:lnTo>
                      <a:lnTo>
                        <a:pt x="174" y="942"/>
                      </a:lnTo>
                      <a:lnTo>
                        <a:pt x="190" y="978"/>
                      </a:lnTo>
                      <a:lnTo>
                        <a:pt x="204" y="1010"/>
                      </a:lnTo>
                      <a:lnTo>
                        <a:pt x="204" y="1010"/>
                      </a:lnTo>
                      <a:lnTo>
                        <a:pt x="218" y="1034"/>
                      </a:lnTo>
                      <a:lnTo>
                        <a:pt x="230" y="1050"/>
                      </a:lnTo>
                      <a:lnTo>
                        <a:pt x="242" y="1064"/>
                      </a:lnTo>
                      <a:lnTo>
                        <a:pt x="268" y="1090"/>
                      </a:lnTo>
                      <a:lnTo>
                        <a:pt x="284" y="1100"/>
                      </a:lnTo>
                      <a:lnTo>
                        <a:pt x="294" y="1102"/>
                      </a:lnTo>
                      <a:lnTo>
                        <a:pt x="294" y="1102"/>
                      </a:lnTo>
                      <a:lnTo>
                        <a:pt x="296" y="1100"/>
                      </a:lnTo>
                      <a:lnTo>
                        <a:pt x="300" y="1098"/>
                      </a:lnTo>
                      <a:lnTo>
                        <a:pt x="308" y="1100"/>
                      </a:lnTo>
                      <a:lnTo>
                        <a:pt x="316" y="1104"/>
                      </a:lnTo>
                      <a:lnTo>
                        <a:pt x="316" y="1104"/>
                      </a:lnTo>
                      <a:lnTo>
                        <a:pt x="322" y="1108"/>
                      </a:lnTo>
                      <a:lnTo>
                        <a:pt x="350" y="1108"/>
                      </a:lnTo>
                      <a:lnTo>
                        <a:pt x="366" y="1096"/>
                      </a:lnTo>
                      <a:lnTo>
                        <a:pt x="384" y="1082"/>
                      </a:lnTo>
                      <a:lnTo>
                        <a:pt x="384" y="1082"/>
                      </a:lnTo>
                      <a:lnTo>
                        <a:pt x="396" y="1076"/>
                      </a:lnTo>
                      <a:lnTo>
                        <a:pt x="408" y="1072"/>
                      </a:lnTo>
                      <a:lnTo>
                        <a:pt x="418" y="1068"/>
                      </a:lnTo>
                      <a:lnTo>
                        <a:pt x="418" y="1068"/>
                      </a:lnTo>
                      <a:lnTo>
                        <a:pt x="426" y="1064"/>
                      </a:lnTo>
                      <a:lnTo>
                        <a:pt x="432" y="1058"/>
                      </a:lnTo>
                      <a:lnTo>
                        <a:pt x="438" y="1050"/>
                      </a:lnTo>
                      <a:lnTo>
                        <a:pt x="438" y="1050"/>
                      </a:lnTo>
                      <a:lnTo>
                        <a:pt x="446" y="1040"/>
                      </a:lnTo>
                      <a:lnTo>
                        <a:pt x="454" y="1034"/>
                      </a:lnTo>
                      <a:lnTo>
                        <a:pt x="458" y="1032"/>
                      </a:lnTo>
                      <a:lnTo>
                        <a:pt x="462" y="1030"/>
                      </a:lnTo>
                      <a:lnTo>
                        <a:pt x="462" y="1030"/>
                      </a:lnTo>
                      <a:lnTo>
                        <a:pt x="470" y="1030"/>
                      </a:lnTo>
                      <a:lnTo>
                        <a:pt x="480" y="1026"/>
                      </a:lnTo>
                      <a:lnTo>
                        <a:pt x="492" y="1014"/>
                      </a:lnTo>
                      <a:lnTo>
                        <a:pt x="492" y="1014"/>
                      </a:lnTo>
                      <a:lnTo>
                        <a:pt x="502" y="1002"/>
                      </a:lnTo>
                      <a:lnTo>
                        <a:pt x="506" y="992"/>
                      </a:lnTo>
                      <a:lnTo>
                        <a:pt x="506" y="992"/>
                      </a:lnTo>
                      <a:lnTo>
                        <a:pt x="506" y="992"/>
                      </a:lnTo>
                      <a:lnTo>
                        <a:pt x="508" y="988"/>
                      </a:lnTo>
                      <a:lnTo>
                        <a:pt x="514" y="982"/>
                      </a:lnTo>
                      <a:lnTo>
                        <a:pt x="526" y="976"/>
                      </a:lnTo>
                      <a:lnTo>
                        <a:pt x="526" y="976"/>
                      </a:lnTo>
                      <a:lnTo>
                        <a:pt x="534" y="974"/>
                      </a:lnTo>
                      <a:lnTo>
                        <a:pt x="538" y="970"/>
                      </a:lnTo>
                      <a:lnTo>
                        <a:pt x="546" y="962"/>
                      </a:lnTo>
                      <a:lnTo>
                        <a:pt x="548" y="954"/>
                      </a:lnTo>
                      <a:lnTo>
                        <a:pt x="550" y="952"/>
                      </a:lnTo>
                      <a:lnTo>
                        <a:pt x="560" y="916"/>
                      </a:lnTo>
                      <a:lnTo>
                        <a:pt x="576" y="890"/>
                      </a:lnTo>
                      <a:lnTo>
                        <a:pt x="576" y="860"/>
                      </a:lnTo>
                      <a:lnTo>
                        <a:pt x="576" y="860"/>
                      </a:lnTo>
                      <a:lnTo>
                        <a:pt x="578" y="850"/>
                      </a:lnTo>
                      <a:lnTo>
                        <a:pt x="580" y="840"/>
                      </a:lnTo>
                      <a:lnTo>
                        <a:pt x="580" y="832"/>
                      </a:lnTo>
                      <a:lnTo>
                        <a:pt x="580" y="832"/>
                      </a:lnTo>
                      <a:lnTo>
                        <a:pt x="576" y="820"/>
                      </a:lnTo>
                      <a:lnTo>
                        <a:pt x="572" y="808"/>
                      </a:lnTo>
                      <a:lnTo>
                        <a:pt x="566" y="792"/>
                      </a:lnTo>
                      <a:lnTo>
                        <a:pt x="524" y="726"/>
                      </a:lnTo>
                      <a:lnTo>
                        <a:pt x="524" y="726"/>
                      </a:lnTo>
                      <a:lnTo>
                        <a:pt x="474" y="680"/>
                      </a:lnTo>
                      <a:lnTo>
                        <a:pt x="474" y="680"/>
                      </a:lnTo>
                      <a:lnTo>
                        <a:pt x="460" y="674"/>
                      </a:lnTo>
                      <a:lnTo>
                        <a:pt x="438" y="666"/>
                      </a:lnTo>
                      <a:lnTo>
                        <a:pt x="384" y="646"/>
                      </a:lnTo>
                      <a:lnTo>
                        <a:pt x="524" y="634"/>
                      </a:lnTo>
                      <a:lnTo>
                        <a:pt x="564" y="630"/>
                      </a:lnTo>
                      <a:lnTo>
                        <a:pt x="606" y="624"/>
                      </a:lnTo>
                      <a:lnTo>
                        <a:pt x="636" y="608"/>
                      </a:lnTo>
                      <a:lnTo>
                        <a:pt x="666" y="580"/>
                      </a:lnTo>
                      <a:lnTo>
                        <a:pt x="694" y="536"/>
                      </a:lnTo>
                      <a:lnTo>
                        <a:pt x="714" y="486"/>
                      </a:lnTo>
                      <a:lnTo>
                        <a:pt x="724" y="454"/>
                      </a:lnTo>
                      <a:lnTo>
                        <a:pt x="742" y="360"/>
                      </a:lnTo>
                      <a:lnTo>
                        <a:pt x="756" y="300"/>
                      </a:lnTo>
                      <a:lnTo>
                        <a:pt x="788" y="150"/>
                      </a:lnTo>
                      <a:lnTo>
                        <a:pt x="792" y="100"/>
                      </a:lnTo>
                      <a:lnTo>
                        <a:pt x="792" y="30"/>
                      </a:lnTo>
                      <a:close/>
                      <a:moveTo>
                        <a:pt x="74" y="522"/>
                      </a:moveTo>
                      <a:lnTo>
                        <a:pt x="74" y="524"/>
                      </a:lnTo>
                      <a:lnTo>
                        <a:pt x="72" y="522"/>
                      </a:lnTo>
                      <a:lnTo>
                        <a:pt x="74" y="522"/>
                      </a:lnTo>
                      <a:lnTo>
                        <a:pt x="74" y="522"/>
                      </a:lnTo>
                      <a:close/>
                    </a:path>
                  </a:pathLst>
                </a:custGeom>
                <a:solidFill>
                  <a:schemeClr val="bg2">
                    <a:lumMod val="60000"/>
                    <a:lumOff val="40000"/>
                    <a:alpha val="14000"/>
                  </a:schemeClr>
                </a:solidFill>
                <a:ln w="9525">
                  <a:solidFill>
                    <a:schemeClr val="tx2">
                      <a:lumMod val="60000"/>
                      <a:lumOff val="40000"/>
                      <a:alpha val="16000"/>
                    </a:schemeClr>
                  </a:solidFill>
                  <a:round/>
                  <a:headEnd/>
                  <a:tailEnd/>
                </a:ln>
                <a:effectLst>
                  <a:glow rad="63500">
                    <a:schemeClr val="bg2">
                      <a:lumMod val="60000"/>
                      <a:lumOff val="40000"/>
                      <a:alpha val="16000"/>
                    </a:schemeClr>
                  </a:glow>
                  <a:softEdge rad="12700"/>
                </a:effectLs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85" name="Group 97"/>
              <p:cNvGrpSpPr>
                <a:grpSpLocks noChangeAspect="1"/>
              </p:cNvGrpSpPr>
              <p:nvPr/>
            </p:nvGrpSpPr>
            <p:grpSpPr>
              <a:xfrm>
                <a:off x="4876750" y="5704502"/>
                <a:ext cx="1752575" cy="1153497"/>
                <a:chOff x="4978400" y="152400"/>
                <a:chExt cx="2489200" cy="1638300"/>
              </a:xfrm>
              <a:solidFill>
                <a:schemeClr val="bg2">
                  <a:lumMod val="50000"/>
                  <a:lumOff val="50000"/>
                  <a:alpha val="8000"/>
                </a:schemeClr>
              </a:solidFill>
            </p:grpSpPr>
            <p:sp>
              <p:nvSpPr>
                <p:cNvPr id="196" name="Freeform 28"/>
                <p:cNvSpPr>
                  <a:spLocks/>
                </p:cNvSpPr>
                <p:nvPr/>
              </p:nvSpPr>
              <p:spPr bwMode="auto">
                <a:xfrm>
                  <a:off x="6003925" y="923925"/>
                  <a:ext cx="22225" cy="546100"/>
                </a:xfrm>
                <a:custGeom>
                  <a:avLst/>
                  <a:gdLst>
                    <a:gd name="T0" fmla="*/ 12 w 14"/>
                    <a:gd name="T1" fmla="*/ 344 h 344"/>
                    <a:gd name="T2" fmla="*/ 12 w 14"/>
                    <a:gd name="T3" fmla="*/ 344 h 344"/>
                    <a:gd name="T4" fmla="*/ 14 w 14"/>
                    <a:gd name="T5" fmla="*/ 344 h 344"/>
                    <a:gd name="T6" fmla="*/ 14 w 14"/>
                    <a:gd name="T7" fmla="*/ 344 h 344"/>
                    <a:gd name="T8" fmla="*/ 14 w 14"/>
                    <a:gd name="T9" fmla="*/ 326 h 344"/>
                    <a:gd name="T10" fmla="*/ 14 w 14"/>
                    <a:gd name="T11" fmla="*/ 58 h 344"/>
                    <a:gd name="T12" fmla="*/ 14 w 14"/>
                    <a:gd name="T13" fmla="*/ 58 h 344"/>
                    <a:gd name="T14" fmla="*/ 14 w 14"/>
                    <a:gd name="T15" fmla="*/ 30 h 344"/>
                    <a:gd name="T16" fmla="*/ 14 w 14"/>
                    <a:gd name="T17" fmla="*/ 30 h 344"/>
                    <a:gd name="T18" fmla="*/ 12 w 14"/>
                    <a:gd name="T19" fmla="*/ 16 h 344"/>
                    <a:gd name="T20" fmla="*/ 8 w 14"/>
                    <a:gd name="T21" fmla="*/ 4 h 344"/>
                    <a:gd name="T22" fmla="*/ 8 w 14"/>
                    <a:gd name="T23" fmla="*/ 4 h 344"/>
                    <a:gd name="T24" fmla="*/ 6 w 14"/>
                    <a:gd name="T25" fmla="*/ 2 h 344"/>
                    <a:gd name="T26" fmla="*/ 4 w 14"/>
                    <a:gd name="T27" fmla="*/ 0 h 344"/>
                    <a:gd name="T28" fmla="*/ 2 w 14"/>
                    <a:gd name="T29" fmla="*/ 0 h 344"/>
                    <a:gd name="T30" fmla="*/ 0 w 14"/>
                    <a:gd name="T31" fmla="*/ 2 h 344"/>
                    <a:gd name="T32" fmla="*/ 0 w 14"/>
                    <a:gd name="T33" fmla="*/ 2 h 344"/>
                    <a:gd name="T34" fmla="*/ 0 w 14"/>
                    <a:gd name="T35" fmla="*/ 10 h 344"/>
                    <a:gd name="T36" fmla="*/ 0 w 14"/>
                    <a:gd name="T37" fmla="*/ 18 h 344"/>
                    <a:gd name="T38" fmla="*/ 0 w 14"/>
                    <a:gd name="T39" fmla="*/ 18 h 344"/>
                    <a:gd name="T40" fmla="*/ 2 w 14"/>
                    <a:gd name="T41" fmla="*/ 30 h 344"/>
                    <a:gd name="T42" fmla="*/ 4 w 14"/>
                    <a:gd name="T43" fmla="*/ 44 h 344"/>
                    <a:gd name="T44" fmla="*/ 10 w 14"/>
                    <a:gd name="T45" fmla="*/ 326 h 344"/>
                    <a:gd name="T46" fmla="*/ 10 w 14"/>
                    <a:gd name="T47" fmla="*/ 326 h 344"/>
                    <a:gd name="T48" fmla="*/ 10 w 14"/>
                    <a:gd name="T49" fmla="*/ 338 h 344"/>
                    <a:gd name="T50" fmla="*/ 12 w 14"/>
                    <a:gd name="T51" fmla="*/ 344 h 344"/>
                    <a:gd name="T52" fmla="*/ 12 w 14"/>
                    <a:gd name="T5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 h="344">
                      <a:moveTo>
                        <a:pt x="12" y="344"/>
                      </a:moveTo>
                      <a:lnTo>
                        <a:pt x="12" y="344"/>
                      </a:lnTo>
                      <a:lnTo>
                        <a:pt x="14" y="344"/>
                      </a:lnTo>
                      <a:lnTo>
                        <a:pt x="14" y="344"/>
                      </a:lnTo>
                      <a:lnTo>
                        <a:pt x="14" y="326"/>
                      </a:lnTo>
                      <a:lnTo>
                        <a:pt x="14" y="58"/>
                      </a:lnTo>
                      <a:lnTo>
                        <a:pt x="14" y="58"/>
                      </a:lnTo>
                      <a:lnTo>
                        <a:pt x="14" y="30"/>
                      </a:lnTo>
                      <a:lnTo>
                        <a:pt x="14" y="30"/>
                      </a:lnTo>
                      <a:lnTo>
                        <a:pt x="12" y="16"/>
                      </a:lnTo>
                      <a:lnTo>
                        <a:pt x="8" y="4"/>
                      </a:lnTo>
                      <a:lnTo>
                        <a:pt x="8" y="4"/>
                      </a:lnTo>
                      <a:lnTo>
                        <a:pt x="6" y="2"/>
                      </a:lnTo>
                      <a:lnTo>
                        <a:pt x="4" y="0"/>
                      </a:lnTo>
                      <a:lnTo>
                        <a:pt x="2" y="0"/>
                      </a:lnTo>
                      <a:lnTo>
                        <a:pt x="0" y="2"/>
                      </a:lnTo>
                      <a:lnTo>
                        <a:pt x="0" y="2"/>
                      </a:lnTo>
                      <a:lnTo>
                        <a:pt x="0" y="10"/>
                      </a:lnTo>
                      <a:lnTo>
                        <a:pt x="0" y="18"/>
                      </a:lnTo>
                      <a:lnTo>
                        <a:pt x="0" y="18"/>
                      </a:lnTo>
                      <a:lnTo>
                        <a:pt x="2" y="30"/>
                      </a:lnTo>
                      <a:lnTo>
                        <a:pt x="4" y="44"/>
                      </a:lnTo>
                      <a:lnTo>
                        <a:pt x="10" y="326"/>
                      </a:lnTo>
                      <a:lnTo>
                        <a:pt x="10" y="326"/>
                      </a:lnTo>
                      <a:lnTo>
                        <a:pt x="10" y="338"/>
                      </a:lnTo>
                      <a:lnTo>
                        <a:pt x="12" y="344"/>
                      </a:lnTo>
                      <a:lnTo>
                        <a:pt x="12" y="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29"/>
                <p:cNvSpPr>
                  <a:spLocks/>
                </p:cNvSpPr>
                <p:nvPr/>
              </p:nvSpPr>
              <p:spPr bwMode="auto">
                <a:xfrm>
                  <a:off x="6019800" y="148272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30"/>
                <p:cNvSpPr>
                  <a:spLocks/>
                </p:cNvSpPr>
                <p:nvPr/>
              </p:nvSpPr>
              <p:spPr bwMode="auto">
                <a:xfrm>
                  <a:off x="6045200" y="1257300"/>
                  <a:ext cx="501650" cy="228600"/>
                </a:xfrm>
                <a:custGeom>
                  <a:avLst/>
                  <a:gdLst>
                    <a:gd name="T0" fmla="*/ 2 w 316"/>
                    <a:gd name="T1" fmla="*/ 144 h 144"/>
                    <a:gd name="T2" fmla="*/ 2 w 316"/>
                    <a:gd name="T3" fmla="*/ 144 h 144"/>
                    <a:gd name="T4" fmla="*/ 18 w 316"/>
                    <a:gd name="T5" fmla="*/ 138 h 144"/>
                    <a:gd name="T6" fmla="*/ 276 w 316"/>
                    <a:gd name="T7" fmla="*/ 20 h 144"/>
                    <a:gd name="T8" fmla="*/ 276 w 316"/>
                    <a:gd name="T9" fmla="*/ 20 h 144"/>
                    <a:gd name="T10" fmla="*/ 288 w 316"/>
                    <a:gd name="T11" fmla="*/ 16 h 144"/>
                    <a:gd name="T12" fmla="*/ 298 w 316"/>
                    <a:gd name="T13" fmla="*/ 12 h 144"/>
                    <a:gd name="T14" fmla="*/ 298 w 316"/>
                    <a:gd name="T15" fmla="*/ 12 h 144"/>
                    <a:gd name="T16" fmla="*/ 306 w 316"/>
                    <a:gd name="T17" fmla="*/ 10 h 144"/>
                    <a:gd name="T18" fmla="*/ 314 w 316"/>
                    <a:gd name="T19" fmla="*/ 6 h 144"/>
                    <a:gd name="T20" fmla="*/ 314 w 316"/>
                    <a:gd name="T21" fmla="*/ 6 h 144"/>
                    <a:gd name="T22" fmla="*/ 316 w 316"/>
                    <a:gd name="T23" fmla="*/ 2 h 144"/>
                    <a:gd name="T24" fmla="*/ 314 w 316"/>
                    <a:gd name="T25" fmla="*/ 0 h 144"/>
                    <a:gd name="T26" fmla="*/ 312 w 316"/>
                    <a:gd name="T27" fmla="*/ 0 h 144"/>
                    <a:gd name="T28" fmla="*/ 308 w 316"/>
                    <a:gd name="T29" fmla="*/ 0 h 144"/>
                    <a:gd name="T30" fmla="*/ 308 w 316"/>
                    <a:gd name="T31" fmla="*/ 0 h 144"/>
                    <a:gd name="T32" fmla="*/ 296 w 316"/>
                    <a:gd name="T33" fmla="*/ 2 h 144"/>
                    <a:gd name="T34" fmla="*/ 284 w 316"/>
                    <a:gd name="T35" fmla="*/ 6 h 144"/>
                    <a:gd name="T36" fmla="*/ 284 w 316"/>
                    <a:gd name="T37" fmla="*/ 6 h 144"/>
                    <a:gd name="T38" fmla="*/ 258 w 316"/>
                    <a:gd name="T39" fmla="*/ 18 h 144"/>
                    <a:gd name="T40" fmla="*/ 16 w 316"/>
                    <a:gd name="T41" fmla="*/ 132 h 144"/>
                    <a:gd name="T42" fmla="*/ 16 w 316"/>
                    <a:gd name="T43" fmla="*/ 132 h 144"/>
                    <a:gd name="T44" fmla="*/ 0 w 316"/>
                    <a:gd name="T45" fmla="*/ 140 h 144"/>
                    <a:gd name="T46" fmla="*/ 0 w 316"/>
                    <a:gd name="T47" fmla="*/ 140 h 144"/>
                    <a:gd name="T48" fmla="*/ 0 w 316"/>
                    <a:gd name="T49" fmla="*/ 142 h 144"/>
                    <a:gd name="T50" fmla="*/ 0 w 316"/>
                    <a:gd name="T51" fmla="*/ 142 h 144"/>
                    <a:gd name="T52" fmla="*/ 2 w 316"/>
                    <a:gd name="T53" fmla="*/ 144 h 144"/>
                    <a:gd name="T54" fmla="*/ 2 w 316"/>
                    <a:gd name="T5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6" h="144">
                      <a:moveTo>
                        <a:pt x="2" y="144"/>
                      </a:moveTo>
                      <a:lnTo>
                        <a:pt x="2" y="144"/>
                      </a:lnTo>
                      <a:lnTo>
                        <a:pt x="18" y="138"/>
                      </a:lnTo>
                      <a:lnTo>
                        <a:pt x="276" y="20"/>
                      </a:lnTo>
                      <a:lnTo>
                        <a:pt x="276" y="20"/>
                      </a:lnTo>
                      <a:lnTo>
                        <a:pt x="288" y="16"/>
                      </a:lnTo>
                      <a:lnTo>
                        <a:pt x="298" y="12"/>
                      </a:lnTo>
                      <a:lnTo>
                        <a:pt x="298" y="12"/>
                      </a:lnTo>
                      <a:lnTo>
                        <a:pt x="306" y="10"/>
                      </a:lnTo>
                      <a:lnTo>
                        <a:pt x="314" y="6"/>
                      </a:lnTo>
                      <a:lnTo>
                        <a:pt x="314" y="6"/>
                      </a:lnTo>
                      <a:lnTo>
                        <a:pt x="316" y="2"/>
                      </a:lnTo>
                      <a:lnTo>
                        <a:pt x="314" y="0"/>
                      </a:lnTo>
                      <a:lnTo>
                        <a:pt x="312" y="0"/>
                      </a:lnTo>
                      <a:lnTo>
                        <a:pt x="308" y="0"/>
                      </a:lnTo>
                      <a:lnTo>
                        <a:pt x="308" y="0"/>
                      </a:lnTo>
                      <a:lnTo>
                        <a:pt x="296" y="2"/>
                      </a:lnTo>
                      <a:lnTo>
                        <a:pt x="284" y="6"/>
                      </a:lnTo>
                      <a:lnTo>
                        <a:pt x="284" y="6"/>
                      </a:lnTo>
                      <a:lnTo>
                        <a:pt x="258" y="18"/>
                      </a:lnTo>
                      <a:lnTo>
                        <a:pt x="16" y="132"/>
                      </a:lnTo>
                      <a:lnTo>
                        <a:pt x="16" y="132"/>
                      </a:lnTo>
                      <a:lnTo>
                        <a:pt x="0" y="140"/>
                      </a:lnTo>
                      <a:lnTo>
                        <a:pt x="0" y="140"/>
                      </a:lnTo>
                      <a:lnTo>
                        <a:pt x="0" y="142"/>
                      </a:lnTo>
                      <a:lnTo>
                        <a:pt x="0" y="142"/>
                      </a:lnTo>
                      <a:lnTo>
                        <a:pt x="2" y="144"/>
                      </a:lnTo>
                      <a:lnTo>
                        <a:pt x="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31"/>
                <p:cNvSpPr>
                  <a:spLocks noEditPoints="1"/>
                </p:cNvSpPr>
                <p:nvPr/>
              </p:nvSpPr>
              <p:spPr bwMode="auto">
                <a:xfrm>
                  <a:off x="4978400" y="152400"/>
                  <a:ext cx="2489200" cy="1638300"/>
                </a:xfrm>
                <a:custGeom>
                  <a:avLst/>
                  <a:gdLst>
                    <a:gd name="T0" fmla="*/ 1564 w 1568"/>
                    <a:gd name="T1" fmla="*/ 774 h 1032"/>
                    <a:gd name="T2" fmla="*/ 1550 w 1568"/>
                    <a:gd name="T3" fmla="*/ 756 h 1032"/>
                    <a:gd name="T4" fmla="*/ 1514 w 1568"/>
                    <a:gd name="T5" fmla="*/ 728 h 1032"/>
                    <a:gd name="T6" fmla="*/ 1166 w 1568"/>
                    <a:gd name="T7" fmla="*/ 710 h 1032"/>
                    <a:gd name="T8" fmla="*/ 762 w 1568"/>
                    <a:gd name="T9" fmla="*/ 854 h 1032"/>
                    <a:gd name="T10" fmla="*/ 666 w 1568"/>
                    <a:gd name="T11" fmla="*/ 908 h 1032"/>
                    <a:gd name="T12" fmla="*/ 672 w 1568"/>
                    <a:gd name="T13" fmla="*/ 894 h 1032"/>
                    <a:gd name="T14" fmla="*/ 678 w 1568"/>
                    <a:gd name="T15" fmla="*/ 876 h 1032"/>
                    <a:gd name="T16" fmla="*/ 686 w 1568"/>
                    <a:gd name="T17" fmla="*/ 864 h 1032"/>
                    <a:gd name="T18" fmla="*/ 676 w 1568"/>
                    <a:gd name="T19" fmla="*/ 846 h 1032"/>
                    <a:gd name="T20" fmla="*/ 680 w 1568"/>
                    <a:gd name="T21" fmla="*/ 842 h 1032"/>
                    <a:gd name="T22" fmla="*/ 672 w 1568"/>
                    <a:gd name="T23" fmla="*/ 838 h 1032"/>
                    <a:gd name="T24" fmla="*/ 668 w 1568"/>
                    <a:gd name="T25" fmla="*/ 830 h 1032"/>
                    <a:gd name="T26" fmla="*/ 660 w 1568"/>
                    <a:gd name="T27" fmla="*/ 830 h 1032"/>
                    <a:gd name="T28" fmla="*/ 654 w 1568"/>
                    <a:gd name="T29" fmla="*/ 832 h 1032"/>
                    <a:gd name="T30" fmla="*/ 648 w 1568"/>
                    <a:gd name="T31" fmla="*/ 828 h 1032"/>
                    <a:gd name="T32" fmla="*/ 634 w 1568"/>
                    <a:gd name="T33" fmla="*/ 826 h 1032"/>
                    <a:gd name="T34" fmla="*/ 622 w 1568"/>
                    <a:gd name="T35" fmla="*/ 834 h 1032"/>
                    <a:gd name="T36" fmla="*/ 620 w 1568"/>
                    <a:gd name="T37" fmla="*/ 844 h 1032"/>
                    <a:gd name="T38" fmla="*/ 600 w 1568"/>
                    <a:gd name="T39" fmla="*/ 838 h 1032"/>
                    <a:gd name="T40" fmla="*/ 584 w 1568"/>
                    <a:gd name="T41" fmla="*/ 448 h 1032"/>
                    <a:gd name="T42" fmla="*/ 456 w 1568"/>
                    <a:gd name="T43" fmla="*/ 96 h 1032"/>
                    <a:gd name="T44" fmla="*/ 376 w 1568"/>
                    <a:gd name="T45" fmla="*/ 14 h 1032"/>
                    <a:gd name="T46" fmla="*/ 310 w 1568"/>
                    <a:gd name="T47" fmla="*/ 0 h 1032"/>
                    <a:gd name="T48" fmla="*/ 296 w 1568"/>
                    <a:gd name="T49" fmla="*/ 10 h 1032"/>
                    <a:gd name="T50" fmla="*/ 240 w 1568"/>
                    <a:gd name="T51" fmla="*/ 112 h 1032"/>
                    <a:gd name="T52" fmla="*/ 126 w 1568"/>
                    <a:gd name="T53" fmla="*/ 418 h 1032"/>
                    <a:gd name="T54" fmla="*/ 108 w 1568"/>
                    <a:gd name="T55" fmla="*/ 562 h 1032"/>
                    <a:gd name="T56" fmla="*/ 170 w 1568"/>
                    <a:gd name="T57" fmla="*/ 662 h 1032"/>
                    <a:gd name="T58" fmla="*/ 320 w 1568"/>
                    <a:gd name="T59" fmla="*/ 780 h 1032"/>
                    <a:gd name="T60" fmla="*/ 222 w 1568"/>
                    <a:gd name="T61" fmla="*/ 760 h 1032"/>
                    <a:gd name="T62" fmla="*/ 78 w 1568"/>
                    <a:gd name="T63" fmla="*/ 806 h 1032"/>
                    <a:gd name="T64" fmla="*/ 52 w 1568"/>
                    <a:gd name="T65" fmla="*/ 826 h 1032"/>
                    <a:gd name="T66" fmla="*/ 40 w 1568"/>
                    <a:gd name="T67" fmla="*/ 842 h 1032"/>
                    <a:gd name="T68" fmla="*/ 16 w 1568"/>
                    <a:gd name="T69" fmla="*/ 888 h 1032"/>
                    <a:gd name="T70" fmla="*/ 2 w 1568"/>
                    <a:gd name="T71" fmla="*/ 958 h 1032"/>
                    <a:gd name="T72" fmla="*/ 2 w 1568"/>
                    <a:gd name="T73" fmla="*/ 980 h 1032"/>
                    <a:gd name="T74" fmla="*/ 10 w 1568"/>
                    <a:gd name="T75" fmla="*/ 992 h 1032"/>
                    <a:gd name="T76" fmla="*/ 18 w 1568"/>
                    <a:gd name="T77" fmla="*/ 1016 h 1032"/>
                    <a:gd name="T78" fmla="*/ 18 w 1568"/>
                    <a:gd name="T79" fmla="*/ 1032 h 1032"/>
                    <a:gd name="T80" fmla="*/ 512 w 1568"/>
                    <a:gd name="T81" fmla="*/ 1014 h 1032"/>
                    <a:gd name="T82" fmla="*/ 1388 w 1568"/>
                    <a:gd name="T83" fmla="*/ 1020 h 1032"/>
                    <a:gd name="T84" fmla="*/ 1562 w 1568"/>
                    <a:gd name="T85" fmla="*/ 816 h 1032"/>
                    <a:gd name="T86" fmla="*/ 1568 w 1568"/>
                    <a:gd name="T87" fmla="*/ 806 h 1032"/>
                    <a:gd name="T88" fmla="*/ 656 w 1568"/>
                    <a:gd name="T89" fmla="*/ 838 h 1032"/>
                    <a:gd name="T90" fmla="*/ 656 w 1568"/>
                    <a:gd name="T91" fmla="*/ 838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68" h="1032">
                      <a:moveTo>
                        <a:pt x="1568" y="784"/>
                      </a:moveTo>
                      <a:lnTo>
                        <a:pt x="1568" y="784"/>
                      </a:lnTo>
                      <a:lnTo>
                        <a:pt x="1564" y="774"/>
                      </a:lnTo>
                      <a:lnTo>
                        <a:pt x="1564" y="774"/>
                      </a:lnTo>
                      <a:lnTo>
                        <a:pt x="1558" y="764"/>
                      </a:lnTo>
                      <a:lnTo>
                        <a:pt x="1550" y="756"/>
                      </a:lnTo>
                      <a:lnTo>
                        <a:pt x="1534" y="742"/>
                      </a:lnTo>
                      <a:lnTo>
                        <a:pt x="1520" y="732"/>
                      </a:lnTo>
                      <a:lnTo>
                        <a:pt x="1514" y="728"/>
                      </a:lnTo>
                      <a:lnTo>
                        <a:pt x="1420" y="702"/>
                      </a:lnTo>
                      <a:lnTo>
                        <a:pt x="1302" y="692"/>
                      </a:lnTo>
                      <a:lnTo>
                        <a:pt x="1166" y="710"/>
                      </a:lnTo>
                      <a:lnTo>
                        <a:pt x="1046" y="738"/>
                      </a:lnTo>
                      <a:lnTo>
                        <a:pt x="874" y="800"/>
                      </a:lnTo>
                      <a:lnTo>
                        <a:pt x="762" y="854"/>
                      </a:lnTo>
                      <a:lnTo>
                        <a:pt x="688" y="894"/>
                      </a:lnTo>
                      <a:lnTo>
                        <a:pt x="666" y="908"/>
                      </a:lnTo>
                      <a:lnTo>
                        <a:pt x="666" y="908"/>
                      </a:lnTo>
                      <a:lnTo>
                        <a:pt x="670" y="904"/>
                      </a:lnTo>
                      <a:lnTo>
                        <a:pt x="670" y="904"/>
                      </a:lnTo>
                      <a:lnTo>
                        <a:pt x="672" y="894"/>
                      </a:lnTo>
                      <a:lnTo>
                        <a:pt x="672" y="880"/>
                      </a:lnTo>
                      <a:lnTo>
                        <a:pt x="672" y="880"/>
                      </a:lnTo>
                      <a:lnTo>
                        <a:pt x="678" y="876"/>
                      </a:lnTo>
                      <a:lnTo>
                        <a:pt x="682" y="872"/>
                      </a:lnTo>
                      <a:lnTo>
                        <a:pt x="682" y="872"/>
                      </a:lnTo>
                      <a:lnTo>
                        <a:pt x="686" y="864"/>
                      </a:lnTo>
                      <a:lnTo>
                        <a:pt x="684" y="858"/>
                      </a:lnTo>
                      <a:lnTo>
                        <a:pt x="682" y="852"/>
                      </a:lnTo>
                      <a:lnTo>
                        <a:pt x="676" y="846"/>
                      </a:lnTo>
                      <a:lnTo>
                        <a:pt x="676" y="846"/>
                      </a:lnTo>
                      <a:lnTo>
                        <a:pt x="674" y="846"/>
                      </a:lnTo>
                      <a:lnTo>
                        <a:pt x="680" y="842"/>
                      </a:lnTo>
                      <a:lnTo>
                        <a:pt x="674" y="840"/>
                      </a:lnTo>
                      <a:lnTo>
                        <a:pt x="672" y="838"/>
                      </a:lnTo>
                      <a:lnTo>
                        <a:pt x="672" y="838"/>
                      </a:lnTo>
                      <a:lnTo>
                        <a:pt x="670" y="832"/>
                      </a:lnTo>
                      <a:lnTo>
                        <a:pt x="668" y="832"/>
                      </a:lnTo>
                      <a:lnTo>
                        <a:pt x="668" y="830"/>
                      </a:lnTo>
                      <a:lnTo>
                        <a:pt x="664" y="830"/>
                      </a:lnTo>
                      <a:lnTo>
                        <a:pt x="660" y="828"/>
                      </a:lnTo>
                      <a:lnTo>
                        <a:pt x="660" y="830"/>
                      </a:lnTo>
                      <a:lnTo>
                        <a:pt x="656" y="828"/>
                      </a:lnTo>
                      <a:lnTo>
                        <a:pt x="654" y="826"/>
                      </a:lnTo>
                      <a:lnTo>
                        <a:pt x="654" y="832"/>
                      </a:lnTo>
                      <a:lnTo>
                        <a:pt x="652" y="832"/>
                      </a:lnTo>
                      <a:lnTo>
                        <a:pt x="652" y="832"/>
                      </a:lnTo>
                      <a:lnTo>
                        <a:pt x="648" y="828"/>
                      </a:lnTo>
                      <a:lnTo>
                        <a:pt x="648" y="828"/>
                      </a:lnTo>
                      <a:lnTo>
                        <a:pt x="642" y="826"/>
                      </a:lnTo>
                      <a:lnTo>
                        <a:pt x="634" y="826"/>
                      </a:lnTo>
                      <a:lnTo>
                        <a:pt x="628" y="828"/>
                      </a:lnTo>
                      <a:lnTo>
                        <a:pt x="622" y="834"/>
                      </a:lnTo>
                      <a:lnTo>
                        <a:pt x="622" y="834"/>
                      </a:lnTo>
                      <a:lnTo>
                        <a:pt x="620" y="840"/>
                      </a:lnTo>
                      <a:lnTo>
                        <a:pt x="620" y="844"/>
                      </a:lnTo>
                      <a:lnTo>
                        <a:pt x="620" y="844"/>
                      </a:lnTo>
                      <a:lnTo>
                        <a:pt x="606" y="850"/>
                      </a:lnTo>
                      <a:lnTo>
                        <a:pt x="598" y="856"/>
                      </a:lnTo>
                      <a:lnTo>
                        <a:pt x="600" y="838"/>
                      </a:lnTo>
                      <a:lnTo>
                        <a:pt x="604" y="756"/>
                      </a:lnTo>
                      <a:lnTo>
                        <a:pt x="604" y="630"/>
                      </a:lnTo>
                      <a:lnTo>
                        <a:pt x="584" y="448"/>
                      </a:lnTo>
                      <a:lnTo>
                        <a:pt x="560" y="328"/>
                      </a:lnTo>
                      <a:lnTo>
                        <a:pt x="516" y="198"/>
                      </a:lnTo>
                      <a:lnTo>
                        <a:pt x="456" y="96"/>
                      </a:lnTo>
                      <a:lnTo>
                        <a:pt x="390" y="22"/>
                      </a:lnTo>
                      <a:lnTo>
                        <a:pt x="390" y="22"/>
                      </a:lnTo>
                      <a:lnTo>
                        <a:pt x="376" y="14"/>
                      </a:lnTo>
                      <a:lnTo>
                        <a:pt x="362" y="6"/>
                      </a:lnTo>
                      <a:lnTo>
                        <a:pt x="342" y="0"/>
                      </a:lnTo>
                      <a:lnTo>
                        <a:pt x="310" y="0"/>
                      </a:lnTo>
                      <a:lnTo>
                        <a:pt x="310" y="0"/>
                      </a:lnTo>
                      <a:lnTo>
                        <a:pt x="302" y="4"/>
                      </a:lnTo>
                      <a:lnTo>
                        <a:pt x="296" y="10"/>
                      </a:lnTo>
                      <a:lnTo>
                        <a:pt x="292" y="18"/>
                      </a:lnTo>
                      <a:lnTo>
                        <a:pt x="276" y="42"/>
                      </a:lnTo>
                      <a:lnTo>
                        <a:pt x="240" y="112"/>
                      </a:lnTo>
                      <a:lnTo>
                        <a:pt x="184" y="262"/>
                      </a:lnTo>
                      <a:lnTo>
                        <a:pt x="164" y="324"/>
                      </a:lnTo>
                      <a:lnTo>
                        <a:pt x="126" y="418"/>
                      </a:lnTo>
                      <a:lnTo>
                        <a:pt x="118" y="452"/>
                      </a:lnTo>
                      <a:lnTo>
                        <a:pt x="108" y="508"/>
                      </a:lnTo>
                      <a:lnTo>
                        <a:pt x="108" y="562"/>
                      </a:lnTo>
                      <a:lnTo>
                        <a:pt x="118" y="604"/>
                      </a:lnTo>
                      <a:lnTo>
                        <a:pt x="136" y="634"/>
                      </a:lnTo>
                      <a:lnTo>
                        <a:pt x="170" y="662"/>
                      </a:lnTo>
                      <a:lnTo>
                        <a:pt x="204" y="692"/>
                      </a:lnTo>
                      <a:lnTo>
                        <a:pt x="320" y="780"/>
                      </a:lnTo>
                      <a:lnTo>
                        <a:pt x="320" y="780"/>
                      </a:lnTo>
                      <a:lnTo>
                        <a:pt x="262" y="766"/>
                      </a:lnTo>
                      <a:lnTo>
                        <a:pt x="236" y="760"/>
                      </a:lnTo>
                      <a:lnTo>
                        <a:pt x="222" y="760"/>
                      </a:lnTo>
                      <a:lnTo>
                        <a:pt x="222" y="760"/>
                      </a:lnTo>
                      <a:lnTo>
                        <a:pt x="152" y="772"/>
                      </a:lnTo>
                      <a:lnTo>
                        <a:pt x="78" y="806"/>
                      </a:lnTo>
                      <a:lnTo>
                        <a:pt x="78" y="806"/>
                      </a:lnTo>
                      <a:lnTo>
                        <a:pt x="64" y="818"/>
                      </a:lnTo>
                      <a:lnTo>
                        <a:pt x="52" y="826"/>
                      </a:lnTo>
                      <a:lnTo>
                        <a:pt x="44" y="834"/>
                      </a:lnTo>
                      <a:lnTo>
                        <a:pt x="44" y="834"/>
                      </a:lnTo>
                      <a:lnTo>
                        <a:pt x="40" y="842"/>
                      </a:lnTo>
                      <a:lnTo>
                        <a:pt x="36" y="852"/>
                      </a:lnTo>
                      <a:lnTo>
                        <a:pt x="32" y="862"/>
                      </a:lnTo>
                      <a:lnTo>
                        <a:pt x="16" y="888"/>
                      </a:lnTo>
                      <a:lnTo>
                        <a:pt x="14" y="922"/>
                      </a:lnTo>
                      <a:lnTo>
                        <a:pt x="2" y="958"/>
                      </a:lnTo>
                      <a:lnTo>
                        <a:pt x="2" y="958"/>
                      </a:lnTo>
                      <a:lnTo>
                        <a:pt x="2" y="960"/>
                      </a:lnTo>
                      <a:lnTo>
                        <a:pt x="0" y="968"/>
                      </a:lnTo>
                      <a:lnTo>
                        <a:pt x="2" y="980"/>
                      </a:lnTo>
                      <a:lnTo>
                        <a:pt x="6" y="986"/>
                      </a:lnTo>
                      <a:lnTo>
                        <a:pt x="10" y="992"/>
                      </a:lnTo>
                      <a:lnTo>
                        <a:pt x="10" y="992"/>
                      </a:lnTo>
                      <a:lnTo>
                        <a:pt x="18" y="1004"/>
                      </a:lnTo>
                      <a:lnTo>
                        <a:pt x="20" y="1012"/>
                      </a:lnTo>
                      <a:lnTo>
                        <a:pt x="18" y="1016"/>
                      </a:lnTo>
                      <a:lnTo>
                        <a:pt x="18" y="1018"/>
                      </a:lnTo>
                      <a:lnTo>
                        <a:pt x="18" y="1018"/>
                      </a:lnTo>
                      <a:lnTo>
                        <a:pt x="18" y="1032"/>
                      </a:lnTo>
                      <a:lnTo>
                        <a:pt x="490" y="1032"/>
                      </a:lnTo>
                      <a:lnTo>
                        <a:pt x="490" y="1032"/>
                      </a:lnTo>
                      <a:lnTo>
                        <a:pt x="512" y="1014"/>
                      </a:lnTo>
                      <a:lnTo>
                        <a:pt x="498" y="1032"/>
                      </a:lnTo>
                      <a:lnTo>
                        <a:pt x="1376" y="1032"/>
                      </a:lnTo>
                      <a:lnTo>
                        <a:pt x="1388" y="1020"/>
                      </a:lnTo>
                      <a:lnTo>
                        <a:pt x="1498" y="904"/>
                      </a:lnTo>
                      <a:lnTo>
                        <a:pt x="1546" y="842"/>
                      </a:lnTo>
                      <a:lnTo>
                        <a:pt x="1562" y="816"/>
                      </a:lnTo>
                      <a:lnTo>
                        <a:pt x="1562" y="816"/>
                      </a:lnTo>
                      <a:lnTo>
                        <a:pt x="1564" y="812"/>
                      </a:lnTo>
                      <a:lnTo>
                        <a:pt x="1568" y="806"/>
                      </a:lnTo>
                      <a:lnTo>
                        <a:pt x="1568" y="784"/>
                      </a:lnTo>
                      <a:close/>
                      <a:moveTo>
                        <a:pt x="656" y="838"/>
                      </a:moveTo>
                      <a:lnTo>
                        <a:pt x="656" y="838"/>
                      </a:lnTo>
                      <a:lnTo>
                        <a:pt x="656" y="836"/>
                      </a:lnTo>
                      <a:lnTo>
                        <a:pt x="656" y="838"/>
                      </a:lnTo>
                      <a:lnTo>
                        <a:pt x="656" y="838"/>
                      </a:lnTo>
                      <a:close/>
                    </a:path>
                  </a:pathLst>
                </a:custGeom>
                <a:solidFill>
                  <a:schemeClr val="bg2">
                    <a:lumMod val="60000"/>
                    <a:lumOff val="40000"/>
                    <a:alpha val="9000"/>
                  </a:schemeClr>
                </a:solidFill>
                <a:ln w="9525">
                  <a:solidFill>
                    <a:srgbClr val="FEFFFF">
                      <a:alpha val="12000"/>
                    </a:srgbClr>
                  </a:solidFill>
                  <a:round/>
                  <a:headEnd/>
                  <a:tailEnd/>
                </a:ln>
                <a:effectLst>
                  <a:glow rad="63500">
                    <a:schemeClr val="bg2">
                      <a:lumMod val="60000"/>
                      <a:lumOff val="40000"/>
                      <a:alpha val="11000"/>
                    </a:schemeClr>
                  </a:glow>
                  <a:softEdge rad="12700"/>
                </a:effectLs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86" name="Group 102"/>
              <p:cNvGrpSpPr>
                <a:grpSpLocks noChangeAspect="1"/>
              </p:cNvGrpSpPr>
              <p:nvPr/>
            </p:nvGrpSpPr>
            <p:grpSpPr>
              <a:xfrm>
                <a:off x="7848593" y="1524004"/>
                <a:ext cx="1295399" cy="1685580"/>
                <a:chOff x="7315200" y="5334000"/>
                <a:chExt cx="1054100" cy="1371600"/>
              </a:xfrm>
              <a:solidFill>
                <a:schemeClr val="bg2">
                  <a:lumMod val="50000"/>
                  <a:lumOff val="50000"/>
                  <a:alpha val="8000"/>
                </a:schemeClr>
              </a:solidFill>
            </p:grpSpPr>
            <p:sp>
              <p:nvSpPr>
                <p:cNvPr id="192" name="Freeform 70"/>
                <p:cNvSpPr>
                  <a:spLocks/>
                </p:cNvSpPr>
                <p:nvPr/>
              </p:nvSpPr>
              <p:spPr bwMode="auto">
                <a:xfrm>
                  <a:off x="7810500" y="5715000"/>
                  <a:ext cx="241300" cy="158750"/>
                </a:xfrm>
                <a:custGeom>
                  <a:avLst/>
                  <a:gdLst>
                    <a:gd name="T0" fmla="*/ 152 w 152"/>
                    <a:gd name="T1" fmla="*/ 100 h 100"/>
                    <a:gd name="T2" fmla="*/ 152 w 152"/>
                    <a:gd name="T3" fmla="*/ 100 h 100"/>
                    <a:gd name="T4" fmla="*/ 152 w 152"/>
                    <a:gd name="T5" fmla="*/ 100 h 100"/>
                    <a:gd name="T6" fmla="*/ 152 w 152"/>
                    <a:gd name="T7" fmla="*/ 100 h 100"/>
                    <a:gd name="T8" fmla="*/ 138 w 152"/>
                    <a:gd name="T9" fmla="*/ 90 h 100"/>
                    <a:gd name="T10" fmla="*/ 34 w 152"/>
                    <a:gd name="T11" fmla="*/ 18 h 100"/>
                    <a:gd name="T12" fmla="*/ 34 w 152"/>
                    <a:gd name="T13" fmla="*/ 18 h 100"/>
                    <a:gd name="T14" fmla="*/ 16 w 152"/>
                    <a:gd name="T15" fmla="*/ 6 h 100"/>
                    <a:gd name="T16" fmla="*/ 16 w 152"/>
                    <a:gd name="T17" fmla="*/ 6 h 100"/>
                    <a:gd name="T18" fmla="*/ 10 w 152"/>
                    <a:gd name="T19" fmla="*/ 2 h 100"/>
                    <a:gd name="T20" fmla="*/ 4 w 152"/>
                    <a:gd name="T21" fmla="*/ 0 h 100"/>
                    <a:gd name="T22" fmla="*/ 4 w 152"/>
                    <a:gd name="T23" fmla="*/ 0 h 100"/>
                    <a:gd name="T24" fmla="*/ 0 w 152"/>
                    <a:gd name="T25" fmla="*/ 0 h 100"/>
                    <a:gd name="T26" fmla="*/ 0 w 152"/>
                    <a:gd name="T27" fmla="*/ 2 h 100"/>
                    <a:gd name="T28" fmla="*/ 0 w 152"/>
                    <a:gd name="T29" fmla="*/ 2 h 100"/>
                    <a:gd name="T30" fmla="*/ 4 w 152"/>
                    <a:gd name="T31" fmla="*/ 6 h 100"/>
                    <a:gd name="T32" fmla="*/ 8 w 152"/>
                    <a:gd name="T33" fmla="*/ 8 h 100"/>
                    <a:gd name="T34" fmla="*/ 8 w 152"/>
                    <a:gd name="T35" fmla="*/ 8 h 100"/>
                    <a:gd name="T36" fmla="*/ 24 w 152"/>
                    <a:gd name="T37" fmla="*/ 18 h 100"/>
                    <a:gd name="T38" fmla="*/ 138 w 152"/>
                    <a:gd name="T39" fmla="*/ 92 h 100"/>
                    <a:gd name="T40" fmla="*/ 138 w 152"/>
                    <a:gd name="T41" fmla="*/ 92 h 100"/>
                    <a:gd name="T42" fmla="*/ 152 w 152"/>
                    <a:gd name="T43" fmla="*/ 100 h 100"/>
                    <a:gd name="T44" fmla="*/ 152 w 152"/>
                    <a:gd name="T4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00">
                      <a:moveTo>
                        <a:pt x="152" y="100"/>
                      </a:moveTo>
                      <a:lnTo>
                        <a:pt x="152" y="100"/>
                      </a:lnTo>
                      <a:lnTo>
                        <a:pt x="152" y="100"/>
                      </a:lnTo>
                      <a:lnTo>
                        <a:pt x="152" y="100"/>
                      </a:lnTo>
                      <a:lnTo>
                        <a:pt x="138" y="90"/>
                      </a:lnTo>
                      <a:lnTo>
                        <a:pt x="34" y="18"/>
                      </a:lnTo>
                      <a:lnTo>
                        <a:pt x="34" y="18"/>
                      </a:lnTo>
                      <a:lnTo>
                        <a:pt x="16" y="6"/>
                      </a:lnTo>
                      <a:lnTo>
                        <a:pt x="16" y="6"/>
                      </a:lnTo>
                      <a:lnTo>
                        <a:pt x="10" y="2"/>
                      </a:lnTo>
                      <a:lnTo>
                        <a:pt x="4" y="0"/>
                      </a:lnTo>
                      <a:lnTo>
                        <a:pt x="4" y="0"/>
                      </a:lnTo>
                      <a:lnTo>
                        <a:pt x="0" y="0"/>
                      </a:lnTo>
                      <a:lnTo>
                        <a:pt x="0" y="2"/>
                      </a:lnTo>
                      <a:lnTo>
                        <a:pt x="0" y="2"/>
                      </a:lnTo>
                      <a:lnTo>
                        <a:pt x="4" y="6"/>
                      </a:lnTo>
                      <a:lnTo>
                        <a:pt x="8" y="8"/>
                      </a:lnTo>
                      <a:lnTo>
                        <a:pt x="8" y="8"/>
                      </a:lnTo>
                      <a:lnTo>
                        <a:pt x="24" y="18"/>
                      </a:lnTo>
                      <a:lnTo>
                        <a:pt x="138" y="92"/>
                      </a:lnTo>
                      <a:lnTo>
                        <a:pt x="138" y="92"/>
                      </a:lnTo>
                      <a:lnTo>
                        <a:pt x="152" y="100"/>
                      </a:lnTo>
                      <a:lnTo>
                        <a:pt x="15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1"/>
                <p:cNvSpPr>
                  <a:spLocks/>
                </p:cNvSpPr>
                <p:nvPr/>
              </p:nvSpPr>
              <p:spPr bwMode="auto">
                <a:xfrm>
                  <a:off x="8054975" y="588010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72"/>
                <p:cNvSpPr>
                  <a:spLocks/>
                </p:cNvSpPr>
                <p:nvPr/>
              </p:nvSpPr>
              <p:spPr bwMode="auto">
                <a:xfrm>
                  <a:off x="8064500" y="5584825"/>
                  <a:ext cx="53975" cy="285750"/>
                </a:xfrm>
                <a:custGeom>
                  <a:avLst/>
                  <a:gdLst>
                    <a:gd name="T0" fmla="*/ 0 w 34"/>
                    <a:gd name="T1" fmla="*/ 178 h 180"/>
                    <a:gd name="T2" fmla="*/ 0 w 34"/>
                    <a:gd name="T3" fmla="*/ 178 h 180"/>
                    <a:gd name="T4" fmla="*/ 4 w 34"/>
                    <a:gd name="T5" fmla="*/ 162 h 180"/>
                    <a:gd name="T6" fmla="*/ 28 w 34"/>
                    <a:gd name="T7" fmla="*/ 30 h 180"/>
                    <a:gd name="T8" fmla="*/ 28 w 34"/>
                    <a:gd name="T9" fmla="*/ 30 h 180"/>
                    <a:gd name="T10" fmla="*/ 34 w 34"/>
                    <a:gd name="T11" fmla="*/ 10 h 180"/>
                    <a:gd name="T12" fmla="*/ 34 w 34"/>
                    <a:gd name="T13" fmla="*/ 10 h 180"/>
                    <a:gd name="T14" fmla="*/ 34 w 34"/>
                    <a:gd name="T15" fmla="*/ 6 h 180"/>
                    <a:gd name="T16" fmla="*/ 34 w 34"/>
                    <a:gd name="T17" fmla="*/ 2 h 180"/>
                    <a:gd name="T18" fmla="*/ 34 w 34"/>
                    <a:gd name="T19" fmla="*/ 2 h 180"/>
                    <a:gd name="T20" fmla="*/ 32 w 34"/>
                    <a:gd name="T21" fmla="*/ 0 h 180"/>
                    <a:gd name="T22" fmla="*/ 30 w 34"/>
                    <a:gd name="T23" fmla="*/ 2 h 180"/>
                    <a:gd name="T24" fmla="*/ 30 w 34"/>
                    <a:gd name="T25" fmla="*/ 2 h 180"/>
                    <a:gd name="T26" fmla="*/ 28 w 34"/>
                    <a:gd name="T27" fmla="*/ 8 h 180"/>
                    <a:gd name="T28" fmla="*/ 26 w 34"/>
                    <a:gd name="T29" fmla="*/ 14 h 180"/>
                    <a:gd name="T30" fmla="*/ 26 w 34"/>
                    <a:gd name="T31" fmla="*/ 14 h 180"/>
                    <a:gd name="T32" fmla="*/ 22 w 34"/>
                    <a:gd name="T33" fmla="*/ 38 h 180"/>
                    <a:gd name="T34" fmla="*/ 2 w 34"/>
                    <a:gd name="T35" fmla="*/ 162 h 180"/>
                    <a:gd name="T36" fmla="*/ 2 w 34"/>
                    <a:gd name="T37" fmla="*/ 162 h 180"/>
                    <a:gd name="T38" fmla="*/ 0 w 34"/>
                    <a:gd name="T39" fmla="*/ 178 h 180"/>
                    <a:gd name="T40" fmla="*/ 0 w 34"/>
                    <a:gd name="T41" fmla="*/ 178 h 180"/>
                    <a:gd name="T42" fmla="*/ 0 w 34"/>
                    <a:gd name="T43" fmla="*/ 180 h 180"/>
                    <a:gd name="T44" fmla="*/ 0 w 34"/>
                    <a:gd name="T45" fmla="*/ 180 h 180"/>
                    <a:gd name="T46" fmla="*/ 0 w 34"/>
                    <a:gd name="T47" fmla="*/ 178 h 180"/>
                    <a:gd name="T48" fmla="*/ 0 w 34"/>
                    <a:gd name="T49" fmla="*/ 1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180">
                      <a:moveTo>
                        <a:pt x="0" y="178"/>
                      </a:moveTo>
                      <a:lnTo>
                        <a:pt x="0" y="178"/>
                      </a:lnTo>
                      <a:lnTo>
                        <a:pt x="4" y="162"/>
                      </a:lnTo>
                      <a:lnTo>
                        <a:pt x="28" y="30"/>
                      </a:lnTo>
                      <a:lnTo>
                        <a:pt x="28" y="30"/>
                      </a:lnTo>
                      <a:lnTo>
                        <a:pt x="34" y="10"/>
                      </a:lnTo>
                      <a:lnTo>
                        <a:pt x="34" y="10"/>
                      </a:lnTo>
                      <a:lnTo>
                        <a:pt x="34" y="6"/>
                      </a:lnTo>
                      <a:lnTo>
                        <a:pt x="34" y="2"/>
                      </a:lnTo>
                      <a:lnTo>
                        <a:pt x="34" y="2"/>
                      </a:lnTo>
                      <a:lnTo>
                        <a:pt x="32" y="0"/>
                      </a:lnTo>
                      <a:lnTo>
                        <a:pt x="30" y="2"/>
                      </a:lnTo>
                      <a:lnTo>
                        <a:pt x="30" y="2"/>
                      </a:lnTo>
                      <a:lnTo>
                        <a:pt x="28" y="8"/>
                      </a:lnTo>
                      <a:lnTo>
                        <a:pt x="26" y="14"/>
                      </a:lnTo>
                      <a:lnTo>
                        <a:pt x="26" y="14"/>
                      </a:lnTo>
                      <a:lnTo>
                        <a:pt x="22" y="38"/>
                      </a:lnTo>
                      <a:lnTo>
                        <a:pt x="2" y="162"/>
                      </a:lnTo>
                      <a:lnTo>
                        <a:pt x="2" y="162"/>
                      </a:lnTo>
                      <a:lnTo>
                        <a:pt x="0" y="178"/>
                      </a:lnTo>
                      <a:lnTo>
                        <a:pt x="0" y="178"/>
                      </a:lnTo>
                      <a:lnTo>
                        <a:pt x="0" y="180"/>
                      </a:lnTo>
                      <a:lnTo>
                        <a:pt x="0" y="180"/>
                      </a:lnTo>
                      <a:lnTo>
                        <a:pt x="0" y="178"/>
                      </a:lnTo>
                      <a:lnTo>
                        <a:pt x="0"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73"/>
                <p:cNvSpPr>
                  <a:spLocks noEditPoints="1"/>
                </p:cNvSpPr>
                <p:nvPr/>
              </p:nvSpPr>
              <p:spPr bwMode="auto">
                <a:xfrm>
                  <a:off x="7315200" y="5334000"/>
                  <a:ext cx="1054100" cy="1371600"/>
                </a:xfrm>
                <a:custGeom>
                  <a:avLst/>
                  <a:gdLst>
                    <a:gd name="T0" fmla="*/ 582 w 664"/>
                    <a:gd name="T1" fmla="*/ 488 h 864"/>
                    <a:gd name="T2" fmla="*/ 664 w 664"/>
                    <a:gd name="T3" fmla="*/ 356 h 864"/>
                    <a:gd name="T4" fmla="*/ 664 w 664"/>
                    <a:gd name="T5" fmla="*/ 0 h 864"/>
                    <a:gd name="T6" fmla="*/ 608 w 664"/>
                    <a:gd name="T7" fmla="*/ 50 h 864"/>
                    <a:gd name="T8" fmla="*/ 548 w 664"/>
                    <a:gd name="T9" fmla="*/ 146 h 864"/>
                    <a:gd name="T10" fmla="*/ 508 w 664"/>
                    <a:gd name="T11" fmla="*/ 294 h 864"/>
                    <a:gd name="T12" fmla="*/ 498 w 664"/>
                    <a:gd name="T13" fmla="*/ 358 h 864"/>
                    <a:gd name="T14" fmla="*/ 490 w 664"/>
                    <a:gd name="T15" fmla="*/ 342 h 864"/>
                    <a:gd name="T16" fmla="*/ 476 w 664"/>
                    <a:gd name="T17" fmla="*/ 338 h 864"/>
                    <a:gd name="T18" fmla="*/ 472 w 664"/>
                    <a:gd name="T19" fmla="*/ 338 h 864"/>
                    <a:gd name="T20" fmla="*/ 464 w 664"/>
                    <a:gd name="T21" fmla="*/ 338 h 864"/>
                    <a:gd name="T22" fmla="*/ 464 w 664"/>
                    <a:gd name="T23" fmla="*/ 344 h 864"/>
                    <a:gd name="T24" fmla="*/ 454 w 664"/>
                    <a:gd name="T25" fmla="*/ 350 h 864"/>
                    <a:gd name="T26" fmla="*/ 458 w 664"/>
                    <a:gd name="T27" fmla="*/ 362 h 864"/>
                    <a:gd name="T28" fmla="*/ 456 w 664"/>
                    <a:gd name="T29" fmla="*/ 376 h 864"/>
                    <a:gd name="T30" fmla="*/ 336 w 664"/>
                    <a:gd name="T31" fmla="*/ 294 h 864"/>
                    <a:gd name="T32" fmla="*/ 204 w 664"/>
                    <a:gd name="T33" fmla="*/ 246 h 864"/>
                    <a:gd name="T34" fmla="*/ 116 w 664"/>
                    <a:gd name="T35" fmla="*/ 242 h 864"/>
                    <a:gd name="T36" fmla="*/ 8 w 664"/>
                    <a:gd name="T37" fmla="*/ 282 h 864"/>
                    <a:gd name="T38" fmla="*/ 28 w 664"/>
                    <a:gd name="T39" fmla="*/ 358 h 864"/>
                    <a:gd name="T40" fmla="*/ 46 w 664"/>
                    <a:gd name="T41" fmla="*/ 368 h 864"/>
                    <a:gd name="T42" fmla="*/ 64 w 664"/>
                    <a:gd name="T43" fmla="*/ 380 h 864"/>
                    <a:gd name="T44" fmla="*/ 92 w 664"/>
                    <a:gd name="T45" fmla="*/ 390 h 864"/>
                    <a:gd name="T46" fmla="*/ 112 w 664"/>
                    <a:gd name="T47" fmla="*/ 406 h 864"/>
                    <a:gd name="T48" fmla="*/ 130 w 664"/>
                    <a:gd name="T49" fmla="*/ 430 h 864"/>
                    <a:gd name="T50" fmla="*/ 142 w 664"/>
                    <a:gd name="T51" fmla="*/ 438 h 864"/>
                    <a:gd name="T52" fmla="*/ 152 w 664"/>
                    <a:gd name="T53" fmla="*/ 456 h 864"/>
                    <a:gd name="T54" fmla="*/ 170 w 664"/>
                    <a:gd name="T55" fmla="*/ 474 h 864"/>
                    <a:gd name="T56" fmla="*/ 186 w 664"/>
                    <a:gd name="T57" fmla="*/ 490 h 864"/>
                    <a:gd name="T58" fmla="*/ 224 w 664"/>
                    <a:gd name="T59" fmla="*/ 516 h 864"/>
                    <a:gd name="T60" fmla="*/ 268 w 664"/>
                    <a:gd name="T61" fmla="*/ 512 h 864"/>
                    <a:gd name="T62" fmla="*/ 350 w 664"/>
                    <a:gd name="T63" fmla="*/ 482 h 864"/>
                    <a:gd name="T64" fmla="*/ 302 w 664"/>
                    <a:gd name="T65" fmla="*/ 566 h 864"/>
                    <a:gd name="T66" fmla="*/ 302 w 664"/>
                    <a:gd name="T67" fmla="*/ 586 h 864"/>
                    <a:gd name="T68" fmla="*/ 344 w 664"/>
                    <a:gd name="T69" fmla="*/ 630 h 864"/>
                    <a:gd name="T70" fmla="*/ 384 w 664"/>
                    <a:gd name="T71" fmla="*/ 646 h 864"/>
                    <a:gd name="T72" fmla="*/ 404 w 664"/>
                    <a:gd name="T73" fmla="*/ 662 h 864"/>
                    <a:gd name="T74" fmla="*/ 434 w 664"/>
                    <a:gd name="T75" fmla="*/ 676 h 864"/>
                    <a:gd name="T76" fmla="*/ 460 w 664"/>
                    <a:gd name="T77" fmla="*/ 704 h 864"/>
                    <a:gd name="T78" fmla="*/ 472 w 664"/>
                    <a:gd name="T79" fmla="*/ 740 h 864"/>
                    <a:gd name="T80" fmla="*/ 460 w 664"/>
                    <a:gd name="T81" fmla="*/ 788 h 864"/>
                    <a:gd name="T82" fmla="*/ 452 w 664"/>
                    <a:gd name="T83" fmla="*/ 824 h 864"/>
                    <a:gd name="T84" fmla="*/ 466 w 664"/>
                    <a:gd name="T85" fmla="*/ 864 h 864"/>
                    <a:gd name="T86" fmla="*/ 476 w 664"/>
                    <a:gd name="T87" fmla="*/ 860 h 864"/>
                    <a:gd name="T88" fmla="*/ 492 w 664"/>
                    <a:gd name="T89" fmla="*/ 792 h 864"/>
                    <a:gd name="T90" fmla="*/ 506 w 664"/>
                    <a:gd name="T91" fmla="*/ 770 h 864"/>
                    <a:gd name="T92" fmla="*/ 520 w 664"/>
                    <a:gd name="T93" fmla="*/ 726 h 864"/>
                    <a:gd name="T94" fmla="*/ 504 w 664"/>
                    <a:gd name="T95" fmla="*/ 578 h 864"/>
                    <a:gd name="T96" fmla="*/ 494 w 664"/>
                    <a:gd name="T97" fmla="*/ 502 h 864"/>
                    <a:gd name="T98" fmla="*/ 518 w 664"/>
                    <a:gd name="T99" fmla="*/ 508 h 864"/>
                    <a:gd name="T100" fmla="*/ 542 w 664"/>
                    <a:gd name="T101" fmla="*/ 568 h 864"/>
                    <a:gd name="T102" fmla="*/ 570 w 664"/>
                    <a:gd name="T103" fmla="*/ 620 h 864"/>
                    <a:gd name="T104" fmla="*/ 598 w 664"/>
                    <a:gd name="T105" fmla="*/ 590 h 864"/>
                    <a:gd name="T106" fmla="*/ 582 w 664"/>
                    <a:gd name="T107" fmla="*/ 548 h 864"/>
                    <a:gd name="T108" fmla="*/ 550 w 664"/>
                    <a:gd name="T109" fmla="*/ 484 h 864"/>
                    <a:gd name="T110" fmla="*/ 566 w 664"/>
                    <a:gd name="T111" fmla="*/ 472 h 864"/>
                    <a:gd name="T112" fmla="*/ 466 w 664"/>
                    <a:gd name="T113" fmla="*/ 34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4" h="864">
                      <a:moveTo>
                        <a:pt x="566" y="472"/>
                      </a:moveTo>
                      <a:lnTo>
                        <a:pt x="566" y="472"/>
                      </a:lnTo>
                      <a:lnTo>
                        <a:pt x="568" y="472"/>
                      </a:lnTo>
                      <a:lnTo>
                        <a:pt x="572" y="476"/>
                      </a:lnTo>
                      <a:lnTo>
                        <a:pt x="582" y="488"/>
                      </a:lnTo>
                      <a:lnTo>
                        <a:pt x="612" y="532"/>
                      </a:lnTo>
                      <a:lnTo>
                        <a:pt x="660" y="604"/>
                      </a:lnTo>
                      <a:lnTo>
                        <a:pt x="660" y="604"/>
                      </a:lnTo>
                      <a:lnTo>
                        <a:pt x="664" y="608"/>
                      </a:lnTo>
                      <a:lnTo>
                        <a:pt x="664" y="356"/>
                      </a:lnTo>
                      <a:lnTo>
                        <a:pt x="664" y="356"/>
                      </a:lnTo>
                      <a:lnTo>
                        <a:pt x="650" y="354"/>
                      </a:lnTo>
                      <a:lnTo>
                        <a:pt x="650" y="354"/>
                      </a:lnTo>
                      <a:lnTo>
                        <a:pt x="664" y="346"/>
                      </a:lnTo>
                      <a:lnTo>
                        <a:pt x="664" y="0"/>
                      </a:lnTo>
                      <a:lnTo>
                        <a:pt x="664" y="0"/>
                      </a:lnTo>
                      <a:lnTo>
                        <a:pt x="638" y="20"/>
                      </a:lnTo>
                      <a:lnTo>
                        <a:pt x="624" y="34"/>
                      </a:lnTo>
                      <a:lnTo>
                        <a:pt x="608" y="50"/>
                      </a:lnTo>
                      <a:lnTo>
                        <a:pt x="608" y="50"/>
                      </a:lnTo>
                      <a:lnTo>
                        <a:pt x="594" y="68"/>
                      </a:lnTo>
                      <a:lnTo>
                        <a:pt x="580" y="86"/>
                      </a:lnTo>
                      <a:lnTo>
                        <a:pt x="568" y="104"/>
                      </a:lnTo>
                      <a:lnTo>
                        <a:pt x="558" y="124"/>
                      </a:lnTo>
                      <a:lnTo>
                        <a:pt x="548" y="146"/>
                      </a:lnTo>
                      <a:lnTo>
                        <a:pt x="540" y="166"/>
                      </a:lnTo>
                      <a:lnTo>
                        <a:pt x="524" y="214"/>
                      </a:lnTo>
                      <a:lnTo>
                        <a:pt x="524" y="214"/>
                      </a:lnTo>
                      <a:lnTo>
                        <a:pt x="514" y="254"/>
                      </a:lnTo>
                      <a:lnTo>
                        <a:pt x="508" y="294"/>
                      </a:lnTo>
                      <a:lnTo>
                        <a:pt x="504" y="330"/>
                      </a:lnTo>
                      <a:lnTo>
                        <a:pt x="502" y="356"/>
                      </a:lnTo>
                      <a:lnTo>
                        <a:pt x="502" y="356"/>
                      </a:lnTo>
                      <a:lnTo>
                        <a:pt x="498" y="358"/>
                      </a:lnTo>
                      <a:lnTo>
                        <a:pt x="498" y="358"/>
                      </a:lnTo>
                      <a:lnTo>
                        <a:pt x="490" y="350"/>
                      </a:lnTo>
                      <a:lnTo>
                        <a:pt x="490" y="350"/>
                      </a:lnTo>
                      <a:lnTo>
                        <a:pt x="490" y="346"/>
                      </a:lnTo>
                      <a:lnTo>
                        <a:pt x="490" y="342"/>
                      </a:lnTo>
                      <a:lnTo>
                        <a:pt x="490" y="342"/>
                      </a:lnTo>
                      <a:lnTo>
                        <a:pt x="488" y="340"/>
                      </a:lnTo>
                      <a:lnTo>
                        <a:pt x="484" y="338"/>
                      </a:lnTo>
                      <a:lnTo>
                        <a:pt x="480" y="336"/>
                      </a:lnTo>
                      <a:lnTo>
                        <a:pt x="476" y="338"/>
                      </a:lnTo>
                      <a:lnTo>
                        <a:pt x="476" y="338"/>
                      </a:lnTo>
                      <a:lnTo>
                        <a:pt x="476" y="338"/>
                      </a:lnTo>
                      <a:lnTo>
                        <a:pt x="476" y="336"/>
                      </a:lnTo>
                      <a:lnTo>
                        <a:pt x="474" y="336"/>
                      </a:lnTo>
                      <a:lnTo>
                        <a:pt x="472" y="338"/>
                      </a:lnTo>
                      <a:lnTo>
                        <a:pt x="472" y="338"/>
                      </a:lnTo>
                      <a:lnTo>
                        <a:pt x="468" y="336"/>
                      </a:lnTo>
                      <a:lnTo>
                        <a:pt x="468" y="336"/>
                      </a:lnTo>
                      <a:lnTo>
                        <a:pt x="468" y="336"/>
                      </a:lnTo>
                      <a:lnTo>
                        <a:pt x="466" y="338"/>
                      </a:lnTo>
                      <a:lnTo>
                        <a:pt x="464" y="338"/>
                      </a:lnTo>
                      <a:lnTo>
                        <a:pt x="464" y="340"/>
                      </a:lnTo>
                      <a:lnTo>
                        <a:pt x="462" y="340"/>
                      </a:lnTo>
                      <a:lnTo>
                        <a:pt x="462" y="342"/>
                      </a:lnTo>
                      <a:lnTo>
                        <a:pt x="464" y="344"/>
                      </a:lnTo>
                      <a:lnTo>
                        <a:pt x="464" y="344"/>
                      </a:lnTo>
                      <a:lnTo>
                        <a:pt x="464" y="344"/>
                      </a:lnTo>
                      <a:lnTo>
                        <a:pt x="460" y="344"/>
                      </a:lnTo>
                      <a:lnTo>
                        <a:pt x="460" y="344"/>
                      </a:lnTo>
                      <a:lnTo>
                        <a:pt x="456" y="346"/>
                      </a:lnTo>
                      <a:lnTo>
                        <a:pt x="454" y="350"/>
                      </a:lnTo>
                      <a:lnTo>
                        <a:pt x="454" y="354"/>
                      </a:lnTo>
                      <a:lnTo>
                        <a:pt x="456" y="358"/>
                      </a:lnTo>
                      <a:lnTo>
                        <a:pt x="456" y="358"/>
                      </a:lnTo>
                      <a:lnTo>
                        <a:pt x="458" y="362"/>
                      </a:lnTo>
                      <a:lnTo>
                        <a:pt x="458" y="362"/>
                      </a:lnTo>
                      <a:lnTo>
                        <a:pt x="458" y="370"/>
                      </a:lnTo>
                      <a:lnTo>
                        <a:pt x="458" y="374"/>
                      </a:lnTo>
                      <a:lnTo>
                        <a:pt x="458" y="374"/>
                      </a:lnTo>
                      <a:lnTo>
                        <a:pt x="456" y="376"/>
                      </a:lnTo>
                      <a:lnTo>
                        <a:pt x="456" y="376"/>
                      </a:lnTo>
                      <a:lnTo>
                        <a:pt x="434" y="360"/>
                      </a:lnTo>
                      <a:lnTo>
                        <a:pt x="406" y="338"/>
                      </a:lnTo>
                      <a:lnTo>
                        <a:pt x="372" y="314"/>
                      </a:lnTo>
                      <a:lnTo>
                        <a:pt x="336" y="294"/>
                      </a:lnTo>
                      <a:lnTo>
                        <a:pt x="336" y="294"/>
                      </a:lnTo>
                      <a:lnTo>
                        <a:pt x="292" y="272"/>
                      </a:lnTo>
                      <a:lnTo>
                        <a:pt x="270" y="264"/>
                      </a:lnTo>
                      <a:lnTo>
                        <a:pt x="248" y="256"/>
                      </a:lnTo>
                      <a:lnTo>
                        <a:pt x="226" y="250"/>
                      </a:lnTo>
                      <a:lnTo>
                        <a:pt x="204" y="246"/>
                      </a:lnTo>
                      <a:lnTo>
                        <a:pt x="182" y="244"/>
                      </a:lnTo>
                      <a:lnTo>
                        <a:pt x="160" y="242"/>
                      </a:lnTo>
                      <a:lnTo>
                        <a:pt x="160" y="242"/>
                      </a:lnTo>
                      <a:lnTo>
                        <a:pt x="138" y="242"/>
                      </a:lnTo>
                      <a:lnTo>
                        <a:pt x="116" y="242"/>
                      </a:lnTo>
                      <a:lnTo>
                        <a:pt x="84" y="248"/>
                      </a:lnTo>
                      <a:lnTo>
                        <a:pt x="62" y="252"/>
                      </a:lnTo>
                      <a:lnTo>
                        <a:pt x="56" y="256"/>
                      </a:lnTo>
                      <a:lnTo>
                        <a:pt x="30" y="266"/>
                      </a:lnTo>
                      <a:lnTo>
                        <a:pt x="8" y="282"/>
                      </a:lnTo>
                      <a:lnTo>
                        <a:pt x="0" y="296"/>
                      </a:lnTo>
                      <a:lnTo>
                        <a:pt x="0" y="324"/>
                      </a:lnTo>
                      <a:lnTo>
                        <a:pt x="2" y="330"/>
                      </a:lnTo>
                      <a:lnTo>
                        <a:pt x="14" y="344"/>
                      </a:lnTo>
                      <a:lnTo>
                        <a:pt x="28" y="358"/>
                      </a:lnTo>
                      <a:lnTo>
                        <a:pt x="28" y="358"/>
                      </a:lnTo>
                      <a:lnTo>
                        <a:pt x="36" y="364"/>
                      </a:lnTo>
                      <a:lnTo>
                        <a:pt x="42" y="366"/>
                      </a:lnTo>
                      <a:lnTo>
                        <a:pt x="46" y="368"/>
                      </a:lnTo>
                      <a:lnTo>
                        <a:pt x="46" y="368"/>
                      </a:lnTo>
                      <a:lnTo>
                        <a:pt x="52" y="368"/>
                      </a:lnTo>
                      <a:lnTo>
                        <a:pt x="56" y="372"/>
                      </a:lnTo>
                      <a:lnTo>
                        <a:pt x="60" y="376"/>
                      </a:lnTo>
                      <a:lnTo>
                        <a:pt x="60" y="376"/>
                      </a:lnTo>
                      <a:lnTo>
                        <a:pt x="64" y="380"/>
                      </a:lnTo>
                      <a:lnTo>
                        <a:pt x="70" y="384"/>
                      </a:lnTo>
                      <a:lnTo>
                        <a:pt x="78" y="386"/>
                      </a:lnTo>
                      <a:lnTo>
                        <a:pt x="78" y="386"/>
                      </a:lnTo>
                      <a:lnTo>
                        <a:pt x="84" y="386"/>
                      </a:lnTo>
                      <a:lnTo>
                        <a:pt x="92" y="390"/>
                      </a:lnTo>
                      <a:lnTo>
                        <a:pt x="98" y="394"/>
                      </a:lnTo>
                      <a:lnTo>
                        <a:pt x="100" y="398"/>
                      </a:lnTo>
                      <a:lnTo>
                        <a:pt x="100" y="398"/>
                      </a:lnTo>
                      <a:lnTo>
                        <a:pt x="104" y="402"/>
                      </a:lnTo>
                      <a:lnTo>
                        <a:pt x="112" y="406"/>
                      </a:lnTo>
                      <a:lnTo>
                        <a:pt x="120" y="410"/>
                      </a:lnTo>
                      <a:lnTo>
                        <a:pt x="120" y="410"/>
                      </a:lnTo>
                      <a:lnTo>
                        <a:pt x="126" y="418"/>
                      </a:lnTo>
                      <a:lnTo>
                        <a:pt x="130" y="426"/>
                      </a:lnTo>
                      <a:lnTo>
                        <a:pt x="130" y="430"/>
                      </a:lnTo>
                      <a:lnTo>
                        <a:pt x="130" y="430"/>
                      </a:lnTo>
                      <a:lnTo>
                        <a:pt x="132" y="434"/>
                      </a:lnTo>
                      <a:lnTo>
                        <a:pt x="136" y="436"/>
                      </a:lnTo>
                      <a:lnTo>
                        <a:pt x="142" y="438"/>
                      </a:lnTo>
                      <a:lnTo>
                        <a:pt x="142" y="438"/>
                      </a:lnTo>
                      <a:lnTo>
                        <a:pt x="146" y="442"/>
                      </a:lnTo>
                      <a:lnTo>
                        <a:pt x="150" y="446"/>
                      </a:lnTo>
                      <a:lnTo>
                        <a:pt x="152" y="452"/>
                      </a:lnTo>
                      <a:lnTo>
                        <a:pt x="152" y="452"/>
                      </a:lnTo>
                      <a:lnTo>
                        <a:pt x="152" y="456"/>
                      </a:lnTo>
                      <a:lnTo>
                        <a:pt x="154" y="458"/>
                      </a:lnTo>
                      <a:lnTo>
                        <a:pt x="158" y="466"/>
                      </a:lnTo>
                      <a:lnTo>
                        <a:pt x="166" y="472"/>
                      </a:lnTo>
                      <a:lnTo>
                        <a:pt x="170" y="474"/>
                      </a:lnTo>
                      <a:lnTo>
                        <a:pt x="170" y="474"/>
                      </a:lnTo>
                      <a:lnTo>
                        <a:pt x="174" y="476"/>
                      </a:lnTo>
                      <a:lnTo>
                        <a:pt x="178" y="480"/>
                      </a:lnTo>
                      <a:lnTo>
                        <a:pt x="182" y="486"/>
                      </a:lnTo>
                      <a:lnTo>
                        <a:pt x="182" y="486"/>
                      </a:lnTo>
                      <a:lnTo>
                        <a:pt x="186" y="490"/>
                      </a:lnTo>
                      <a:lnTo>
                        <a:pt x="192" y="494"/>
                      </a:lnTo>
                      <a:lnTo>
                        <a:pt x="200" y="500"/>
                      </a:lnTo>
                      <a:lnTo>
                        <a:pt x="200" y="500"/>
                      </a:lnTo>
                      <a:lnTo>
                        <a:pt x="216" y="510"/>
                      </a:lnTo>
                      <a:lnTo>
                        <a:pt x="224" y="516"/>
                      </a:lnTo>
                      <a:lnTo>
                        <a:pt x="224" y="516"/>
                      </a:lnTo>
                      <a:lnTo>
                        <a:pt x="230" y="518"/>
                      </a:lnTo>
                      <a:lnTo>
                        <a:pt x="238" y="518"/>
                      </a:lnTo>
                      <a:lnTo>
                        <a:pt x="246" y="518"/>
                      </a:lnTo>
                      <a:lnTo>
                        <a:pt x="268" y="512"/>
                      </a:lnTo>
                      <a:lnTo>
                        <a:pt x="288" y="504"/>
                      </a:lnTo>
                      <a:lnTo>
                        <a:pt x="306" y="496"/>
                      </a:lnTo>
                      <a:lnTo>
                        <a:pt x="332" y="486"/>
                      </a:lnTo>
                      <a:lnTo>
                        <a:pt x="350" y="482"/>
                      </a:lnTo>
                      <a:lnTo>
                        <a:pt x="350" y="482"/>
                      </a:lnTo>
                      <a:lnTo>
                        <a:pt x="350" y="482"/>
                      </a:lnTo>
                      <a:lnTo>
                        <a:pt x="334" y="504"/>
                      </a:lnTo>
                      <a:lnTo>
                        <a:pt x="320" y="526"/>
                      </a:lnTo>
                      <a:lnTo>
                        <a:pt x="320" y="526"/>
                      </a:lnTo>
                      <a:lnTo>
                        <a:pt x="302" y="566"/>
                      </a:lnTo>
                      <a:lnTo>
                        <a:pt x="298" y="576"/>
                      </a:lnTo>
                      <a:lnTo>
                        <a:pt x="298" y="582"/>
                      </a:lnTo>
                      <a:lnTo>
                        <a:pt x="298" y="586"/>
                      </a:lnTo>
                      <a:lnTo>
                        <a:pt x="300" y="586"/>
                      </a:lnTo>
                      <a:lnTo>
                        <a:pt x="302" y="586"/>
                      </a:lnTo>
                      <a:lnTo>
                        <a:pt x="310" y="598"/>
                      </a:lnTo>
                      <a:lnTo>
                        <a:pt x="310" y="598"/>
                      </a:lnTo>
                      <a:lnTo>
                        <a:pt x="318" y="604"/>
                      </a:lnTo>
                      <a:lnTo>
                        <a:pt x="334" y="622"/>
                      </a:lnTo>
                      <a:lnTo>
                        <a:pt x="344" y="630"/>
                      </a:lnTo>
                      <a:lnTo>
                        <a:pt x="356" y="638"/>
                      </a:lnTo>
                      <a:lnTo>
                        <a:pt x="366" y="644"/>
                      </a:lnTo>
                      <a:lnTo>
                        <a:pt x="376" y="646"/>
                      </a:lnTo>
                      <a:lnTo>
                        <a:pt x="376" y="646"/>
                      </a:lnTo>
                      <a:lnTo>
                        <a:pt x="384" y="646"/>
                      </a:lnTo>
                      <a:lnTo>
                        <a:pt x="390" y="648"/>
                      </a:lnTo>
                      <a:lnTo>
                        <a:pt x="396" y="650"/>
                      </a:lnTo>
                      <a:lnTo>
                        <a:pt x="398" y="654"/>
                      </a:lnTo>
                      <a:lnTo>
                        <a:pt x="402" y="660"/>
                      </a:lnTo>
                      <a:lnTo>
                        <a:pt x="404" y="662"/>
                      </a:lnTo>
                      <a:lnTo>
                        <a:pt x="404" y="662"/>
                      </a:lnTo>
                      <a:lnTo>
                        <a:pt x="414" y="670"/>
                      </a:lnTo>
                      <a:lnTo>
                        <a:pt x="424" y="676"/>
                      </a:lnTo>
                      <a:lnTo>
                        <a:pt x="428" y="678"/>
                      </a:lnTo>
                      <a:lnTo>
                        <a:pt x="434" y="676"/>
                      </a:lnTo>
                      <a:lnTo>
                        <a:pt x="434" y="676"/>
                      </a:lnTo>
                      <a:lnTo>
                        <a:pt x="438" y="678"/>
                      </a:lnTo>
                      <a:lnTo>
                        <a:pt x="444" y="680"/>
                      </a:lnTo>
                      <a:lnTo>
                        <a:pt x="454" y="692"/>
                      </a:lnTo>
                      <a:lnTo>
                        <a:pt x="460" y="704"/>
                      </a:lnTo>
                      <a:lnTo>
                        <a:pt x="464" y="710"/>
                      </a:lnTo>
                      <a:lnTo>
                        <a:pt x="464" y="710"/>
                      </a:lnTo>
                      <a:lnTo>
                        <a:pt x="466" y="716"/>
                      </a:lnTo>
                      <a:lnTo>
                        <a:pt x="470" y="730"/>
                      </a:lnTo>
                      <a:lnTo>
                        <a:pt x="472" y="740"/>
                      </a:lnTo>
                      <a:lnTo>
                        <a:pt x="472" y="750"/>
                      </a:lnTo>
                      <a:lnTo>
                        <a:pt x="470" y="760"/>
                      </a:lnTo>
                      <a:lnTo>
                        <a:pt x="468" y="770"/>
                      </a:lnTo>
                      <a:lnTo>
                        <a:pt x="468" y="770"/>
                      </a:lnTo>
                      <a:lnTo>
                        <a:pt x="460" y="788"/>
                      </a:lnTo>
                      <a:lnTo>
                        <a:pt x="456" y="800"/>
                      </a:lnTo>
                      <a:lnTo>
                        <a:pt x="454" y="810"/>
                      </a:lnTo>
                      <a:lnTo>
                        <a:pt x="454" y="810"/>
                      </a:lnTo>
                      <a:lnTo>
                        <a:pt x="452" y="816"/>
                      </a:lnTo>
                      <a:lnTo>
                        <a:pt x="452" y="824"/>
                      </a:lnTo>
                      <a:lnTo>
                        <a:pt x="454" y="832"/>
                      </a:lnTo>
                      <a:lnTo>
                        <a:pt x="454" y="832"/>
                      </a:lnTo>
                      <a:lnTo>
                        <a:pt x="458" y="852"/>
                      </a:lnTo>
                      <a:lnTo>
                        <a:pt x="462" y="858"/>
                      </a:lnTo>
                      <a:lnTo>
                        <a:pt x="466" y="864"/>
                      </a:lnTo>
                      <a:lnTo>
                        <a:pt x="466" y="864"/>
                      </a:lnTo>
                      <a:lnTo>
                        <a:pt x="468" y="864"/>
                      </a:lnTo>
                      <a:lnTo>
                        <a:pt x="472" y="864"/>
                      </a:lnTo>
                      <a:lnTo>
                        <a:pt x="472" y="864"/>
                      </a:lnTo>
                      <a:lnTo>
                        <a:pt x="476" y="860"/>
                      </a:lnTo>
                      <a:lnTo>
                        <a:pt x="480" y="858"/>
                      </a:lnTo>
                      <a:lnTo>
                        <a:pt x="496" y="810"/>
                      </a:lnTo>
                      <a:lnTo>
                        <a:pt x="490" y="798"/>
                      </a:lnTo>
                      <a:lnTo>
                        <a:pt x="490" y="798"/>
                      </a:lnTo>
                      <a:lnTo>
                        <a:pt x="492" y="792"/>
                      </a:lnTo>
                      <a:lnTo>
                        <a:pt x="494" y="786"/>
                      </a:lnTo>
                      <a:lnTo>
                        <a:pt x="498" y="784"/>
                      </a:lnTo>
                      <a:lnTo>
                        <a:pt x="498" y="784"/>
                      </a:lnTo>
                      <a:lnTo>
                        <a:pt x="502" y="778"/>
                      </a:lnTo>
                      <a:lnTo>
                        <a:pt x="506" y="770"/>
                      </a:lnTo>
                      <a:lnTo>
                        <a:pt x="508" y="758"/>
                      </a:lnTo>
                      <a:lnTo>
                        <a:pt x="508" y="758"/>
                      </a:lnTo>
                      <a:lnTo>
                        <a:pt x="512" y="748"/>
                      </a:lnTo>
                      <a:lnTo>
                        <a:pt x="520" y="726"/>
                      </a:lnTo>
                      <a:lnTo>
                        <a:pt x="520" y="726"/>
                      </a:lnTo>
                      <a:lnTo>
                        <a:pt x="524" y="694"/>
                      </a:lnTo>
                      <a:lnTo>
                        <a:pt x="526" y="676"/>
                      </a:lnTo>
                      <a:lnTo>
                        <a:pt x="524" y="662"/>
                      </a:lnTo>
                      <a:lnTo>
                        <a:pt x="524" y="662"/>
                      </a:lnTo>
                      <a:lnTo>
                        <a:pt x="504" y="578"/>
                      </a:lnTo>
                      <a:lnTo>
                        <a:pt x="494" y="526"/>
                      </a:lnTo>
                      <a:lnTo>
                        <a:pt x="492" y="510"/>
                      </a:lnTo>
                      <a:lnTo>
                        <a:pt x="492" y="504"/>
                      </a:lnTo>
                      <a:lnTo>
                        <a:pt x="494" y="502"/>
                      </a:lnTo>
                      <a:lnTo>
                        <a:pt x="494" y="502"/>
                      </a:lnTo>
                      <a:lnTo>
                        <a:pt x="498" y="498"/>
                      </a:lnTo>
                      <a:lnTo>
                        <a:pt x="500" y="492"/>
                      </a:lnTo>
                      <a:lnTo>
                        <a:pt x="504" y="474"/>
                      </a:lnTo>
                      <a:lnTo>
                        <a:pt x="512" y="500"/>
                      </a:lnTo>
                      <a:lnTo>
                        <a:pt x="518" y="508"/>
                      </a:lnTo>
                      <a:lnTo>
                        <a:pt x="518" y="520"/>
                      </a:lnTo>
                      <a:lnTo>
                        <a:pt x="526" y="538"/>
                      </a:lnTo>
                      <a:lnTo>
                        <a:pt x="528" y="542"/>
                      </a:lnTo>
                      <a:lnTo>
                        <a:pt x="538" y="568"/>
                      </a:lnTo>
                      <a:lnTo>
                        <a:pt x="542" y="568"/>
                      </a:lnTo>
                      <a:lnTo>
                        <a:pt x="544" y="572"/>
                      </a:lnTo>
                      <a:lnTo>
                        <a:pt x="542" y="576"/>
                      </a:lnTo>
                      <a:lnTo>
                        <a:pt x="548" y="588"/>
                      </a:lnTo>
                      <a:lnTo>
                        <a:pt x="556" y="608"/>
                      </a:lnTo>
                      <a:lnTo>
                        <a:pt x="570" y="620"/>
                      </a:lnTo>
                      <a:lnTo>
                        <a:pt x="588" y="626"/>
                      </a:lnTo>
                      <a:lnTo>
                        <a:pt x="584" y="614"/>
                      </a:lnTo>
                      <a:lnTo>
                        <a:pt x="590" y="624"/>
                      </a:lnTo>
                      <a:lnTo>
                        <a:pt x="598" y="608"/>
                      </a:lnTo>
                      <a:lnTo>
                        <a:pt x="598" y="590"/>
                      </a:lnTo>
                      <a:lnTo>
                        <a:pt x="590" y="570"/>
                      </a:lnTo>
                      <a:lnTo>
                        <a:pt x="586" y="558"/>
                      </a:lnTo>
                      <a:lnTo>
                        <a:pt x="580" y="556"/>
                      </a:lnTo>
                      <a:lnTo>
                        <a:pt x="580" y="552"/>
                      </a:lnTo>
                      <a:lnTo>
                        <a:pt x="582" y="548"/>
                      </a:lnTo>
                      <a:lnTo>
                        <a:pt x="572" y="524"/>
                      </a:lnTo>
                      <a:lnTo>
                        <a:pt x="570" y="520"/>
                      </a:lnTo>
                      <a:lnTo>
                        <a:pt x="562" y="502"/>
                      </a:lnTo>
                      <a:lnTo>
                        <a:pt x="554" y="492"/>
                      </a:lnTo>
                      <a:lnTo>
                        <a:pt x="550" y="484"/>
                      </a:lnTo>
                      <a:lnTo>
                        <a:pt x="538" y="460"/>
                      </a:lnTo>
                      <a:lnTo>
                        <a:pt x="538" y="460"/>
                      </a:lnTo>
                      <a:lnTo>
                        <a:pt x="554" y="470"/>
                      </a:lnTo>
                      <a:lnTo>
                        <a:pt x="560" y="472"/>
                      </a:lnTo>
                      <a:lnTo>
                        <a:pt x="566" y="472"/>
                      </a:lnTo>
                      <a:lnTo>
                        <a:pt x="566" y="472"/>
                      </a:lnTo>
                      <a:close/>
                      <a:moveTo>
                        <a:pt x="466" y="344"/>
                      </a:moveTo>
                      <a:lnTo>
                        <a:pt x="466" y="344"/>
                      </a:lnTo>
                      <a:lnTo>
                        <a:pt x="466" y="344"/>
                      </a:lnTo>
                      <a:lnTo>
                        <a:pt x="466" y="344"/>
                      </a:lnTo>
                      <a:lnTo>
                        <a:pt x="466" y="344"/>
                      </a:lnTo>
                      <a:close/>
                    </a:path>
                  </a:pathLst>
                </a:custGeom>
                <a:solidFill>
                  <a:schemeClr val="bg2">
                    <a:lumMod val="60000"/>
                    <a:lumOff val="40000"/>
                    <a:alpha val="6000"/>
                  </a:schemeClr>
                </a:solidFill>
                <a:ln>
                  <a:noFill/>
                </a:ln>
                <a:effectLst>
                  <a:glow rad="38100">
                    <a:schemeClr val="bg2">
                      <a:lumMod val="50000"/>
                      <a:lumOff val="50000"/>
                      <a:alpha val="15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7" name="Group 112"/>
              <p:cNvGrpSpPr>
                <a:grpSpLocks noChangeAspect="1"/>
              </p:cNvGrpSpPr>
              <p:nvPr/>
            </p:nvGrpSpPr>
            <p:grpSpPr>
              <a:xfrm>
                <a:off x="7679515" y="5943604"/>
                <a:ext cx="1331670" cy="914403"/>
                <a:chOff x="7953375" y="152400"/>
                <a:chExt cx="1775564" cy="1219200"/>
              </a:xfrm>
              <a:solidFill>
                <a:schemeClr val="bg2">
                  <a:lumMod val="50000"/>
                  <a:lumOff val="50000"/>
                  <a:alpha val="8000"/>
                </a:schemeClr>
              </a:solidFill>
            </p:grpSpPr>
            <p:sp>
              <p:nvSpPr>
                <p:cNvPr id="188" name="Freeform 35"/>
                <p:cNvSpPr>
                  <a:spLocks/>
                </p:cNvSpPr>
                <p:nvPr/>
              </p:nvSpPr>
              <p:spPr bwMode="auto">
                <a:xfrm>
                  <a:off x="7953375" y="688975"/>
                  <a:ext cx="269875" cy="127000"/>
                </a:xfrm>
                <a:custGeom>
                  <a:avLst/>
                  <a:gdLst>
                    <a:gd name="T0" fmla="*/ 170 w 170"/>
                    <a:gd name="T1" fmla="*/ 80 h 80"/>
                    <a:gd name="T2" fmla="*/ 170 w 170"/>
                    <a:gd name="T3" fmla="*/ 80 h 80"/>
                    <a:gd name="T4" fmla="*/ 170 w 170"/>
                    <a:gd name="T5" fmla="*/ 80 h 80"/>
                    <a:gd name="T6" fmla="*/ 170 w 170"/>
                    <a:gd name="T7" fmla="*/ 80 h 80"/>
                    <a:gd name="T8" fmla="*/ 154 w 170"/>
                    <a:gd name="T9" fmla="*/ 72 h 80"/>
                    <a:gd name="T10" fmla="*/ 38 w 170"/>
                    <a:gd name="T11" fmla="*/ 14 h 80"/>
                    <a:gd name="T12" fmla="*/ 38 w 170"/>
                    <a:gd name="T13" fmla="*/ 14 h 80"/>
                    <a:gd name="T14" fmla="*/ 18 w 170"/>
                    <a:gd name="T15" fmla="*/ 4 h 80"/>
                    <a:gd name="T16" fmla="*/ 18 w 170"/>
                    <a:gd name="T17" fmla="*/ 4 h 80"/>
                    <a:gd name="T18" fmla="*/ 12 w 170"/>
                    <a:gd name="T19" fmla="*/ 2 h 80"/>
                    <a:gd name="T20" fmla="*/ 4 w 170"/>
                    <a:gd name="T21" fmla="*/ 0 h 80"/>
                    <a:gd name="T22" fmla="*/ 4 w 170"/>
                    <a:gd name="T23" fmla="*/ 0 h 80"/>
                    <a:gd name="T24" fmla="*/ 0 w 170"/>
                    <a:gd name="T25" fmla="*/ 0 h 80"/>
                    <a:gd name="T26" fmla="*/ 2 w 170"/>
                    <a:gd name="T27" fmla="*/ 4 h 80"/>
                    <a:gd name="T28" fmla="*/ 2 w 170"/>
                    <a:gd name="T29" fmla="*/ 4 h 80"/>
                    <a:gd name="T30" fmla="*/ 4 w 170"/>
                    <a:gd name="T31" fmla="*/ 6 h 80"/>
                    <a:gd name="T32" fmla="*/ 10 w 170"/>
                    <a:gd name="T33" fmla="*/ 8 h 80"/>
                    <a:gd name="T34" fmla="*/ 10 w 170"/>
                    <a:gd name="T35" fmla="*/ 8 h 80"/>
                    <a:gd name="T36" fmla="*/ 28 w 170"/>
                    <a:gd name="T37" fmla="*/ 16 h 80"/>
                    <a:gd name="T38" fmla="*/ 154 w 170"/>
                    <a:gd name="T39" fmla="*/ 74 h 80"/>
                    <a:gd name="T40" fmla="*/ 154 w 170"/>
                    <a:gd name="T41" fmla="*/ 74 h 80"/>
                    <a:gd name="T42" fmla="*/ 170 w 170"/>
                    <a:gd name="T43" fmla="*/ 80 h 80"/>
                    <a:gd name="T44" fmla="*/ 170 w 170"/>
                    <a:gd name="T4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0" h="80">
                      <a:moveTo>
                        <a:pt x="170" y="80"/>
                      </a:moveTo>
                      <a:lnTo>
                        <a:pt x="170" y="80"/>
                      </a:lnTo>
                      <a:lnTo>
                        <a:pt x="170" y="80"/>
                      </a:lnTo>
                      <a:lnTo>
                        <a:pt x="170" y="80"/>
                      </a:lnTo>
                      <a:lnTo>
                        <a:pt x="154" y="72"/>
                      </a:lnTo>
                      <a:lnTo>
                        <a:pt x="38" y="14"/>
                      </a:lnTo>
                      <a:lnTo>
                        <a:pt x="38" y="14"/>
                      </a:lnTo>
                      <a:lnTo>
                        <a:pt x="18" y="4"/>
                      </a:lnTo>
                      <a:lnTo>
                        <a:pt x="18" y="4"/>
                      </a:lnTo>
                      <a:lnTo>
                        <a:pt x="12" y="2"/>
                      </a:lnTo>
                      <a:lnTo>
                        <a:pt x="4" y="0"/>
                      </a:lnTo>
                      <a:lnTo>
                        <a:pt x="4" y="0"/>
                      </a:lnTo>
                      <a:lnTo>
                        <a:pt x="0" y="0"/>
                      </a:lnTo>
                      <a:lnTo>
                        <a:pt x="2" y="4"/>
                      </a:lnTo>
                      <a:lnTo>
                        <a:pt x="2" y="4"/>
                      </a:lnTo>
                      <a:lnTo>
                        <a:pt x="4" y="6"/>
                      </a:lnTo>
                      <a:lnTo>
                        <a:pt x="10" y="8"/>
                      </a:lnTo>
                      <a:lnTo>
                        <a:pt x="10" y="8"/>
                      </a:lnTo>
                      <a:lnTo>
                        <a:pt x="28" y="16"/>
                      </a:lnTo>
                      <a:lnTo>
                        <a:pt x="154" y="74"/>
                      </a:lnTo>
                      <a:lnTo>
                        <a:pt x="154" y="74"/>
                      </a:lnTo>
                      <a:lnTo>
                        <a:pt x="170" y="80"/>
                      </a:lnTo>
                      <a:lnTo>
                        <a:pt x="17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36"/>
                <p:cNvSpPr>
                  <a:spLocks/>
                </p:cNvSpPr>
                <p:nvPr/>
              </p:nvSpPr>
              <p:spPr bwMode="auto">
                <a:xfrm>
                  <a:off x="8226425" y="82232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37"/>
                <p:cNvSpPr>
                  <a:spLocks/>
                </p:cNvSpPr>
                <p:nvPr/>
              </p:nvSpPr>
              <p:spPr bwMode="auto">
                <a:xfrm>
                  <a:off x="8232775" y="514350"/>
                  <a:ext cx="19050" cy="295275"/>
                </a:xfrm>
                <a:custGeom>
                  <a:avLst/>
                  <a:gdLst>
                    <a:gd name="T0" fmla="*/ 2 w 12"/>
                    <a:gd name="T1" fmla="*/ 186 h 186"/>
                    <a:gd name="T2" fmla="*/ 2 w 12"/>
                    <a:gd name="T3" fmla="*/ 186 h 186"/>
                    <a:gd name="T4" fmla="*/ 4 w 12"/>
                    <a:gd name="T5" fmla="*/ 168 h 186"/>
                    <a:gd name="T6" fmla="*/ 8 w 12"/>
                    <a:gd name="T7" fmla="*/ 30 h 186"/>
                    <a:gd name="T8" fmla="*/ 8 w 12"/>
                    <a:gd name="T9" fmla="*/ 30 h 186"/>
                    <a:gd name="T10" fmla="*/ 10 w 12"/>
                    <a:gd name="T11" fmla="*/ 10 h 186"/>
                    <a:gd name="T12" fmla="*/ 10 w 12"/>
                    <a:gd name="T13" fmla="*/ 10 h 186"/>
                    <a:gd name="T14" fmla="*/ 12 w 12"/>
                    <a:gd name="T15" fmla="*/ 6 h 186"/>
                    <a:gd name="T16" fmla="*/ 10 w 12"/>
                    <a:gd name="T17" fmla="*/ 0 h 186"/>
                    <a:gd name="T18" fmla="*/ 10 w 12"/>
                    <a:gd name="T19" fmla="*/ 0 h 186"/>
                    <a:gd name="T20" fmla="*/ 8 w 12"/>
                    <a:gd name="T21" fmla="*/ 0 h 186"/>
                    <a:gd name="T22" fmla="*/ 6 w 12"/>
                    <a:gd name="T23" fmla="*/ 2 h 186"/>
                    <a:gd name="T24" fmla="*/ 6 w 12"/>
                    <a:gd name="T25" fmla="*/ 2 h 186"/>
                    <a:gd name="T26" fmla="*/ 4 w 12"/>
                    <a:gd name="T27" fmla="*/ 8 h 186"/>
                    <a:gd name="T28" fmla="*/ 4 w 12"/>
                    <a:gd name="T29" fmla="*/ 16 h 186"/>
                    <a:gd name="T30" fmla="*/ 4 w 12"/>
                    <a:gd name="T31" fmla="*/ 16 h 186"/>
                    <a:gd name="T32" fmla="*/ 4 w 12"/>
                    <a:gd name="T33" fmla="*/ 38 h 186"/>
                    <a:gd name="T34" fmla="*/ 0 w 12"/>
                    <a:gd name="T35" fmla="*/ 168 h 186"/>
                    <a:gd name="T36" fmla="*/ 0 w 12"/>
                    <a:gd name="T37" fmla="*/ 168 h 186"/>
                    <a:gd name="T38" fmla="*/ 0 w 12"/>
                    <a:gd name="T39" fmla="*/ 186 h 186"/>
                    <a:gd name="T40" fmla="*/ 0 w 12"/>
                    <a:gd name="T41" fmla="*/ 186 h 186"/>
                    <a:gd name="T42" fmla="*/ 0 w 12"/>
                    <a:gd name="T43" fmla="*/ 186 h 186"/>
                    <a:gd name="T44" fmla="*/ 0 w 12"/>
                    <a:gd name="T45" fmla="*/ 186 h 186"/>
                    <a:gd name="T46" fmla="*/ 2 w 12"/>
                    <a:gd name="T47" fmla="*/ 186 h 186"/>
                    <a:gd name="T48" fmla="*/ 2 w 12"/>
                    <a:gd name="T4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186">
                      <a:moveTo>
                        <a:pt x="2" y="186"/>
                      </a:moveTo>
                      <a:lnTo>
                        <a:pt x="2" y="186"/>
                      </a:lnTo>
                      <a:lnTo>
                        <a:pt x="4" y="168"/>
                      </a:lnTo>
                      <a:lnTo>
                        <a:pt x="8" y="30"/>
                      </a:lnTo>
                      <a:lnTo>
                        <a:pt x="8" y="30"/>
                      </a:lnTo>
                      <a:lnTo>
                        <a:pt x="10" y="10"/>
                      </a:lnTo>
                      <a:lnTo>
                        <a:pt x="10" y="10"/>
                      </a:lnTo>
                      <a:lnTo>
                        <a:pt x="12" y="6"/>
                      </a:lnTo>
                      <a:lnTo>
                        <a:pt x="10" y="0"/>
                      </a:lnTo>
                      <a:lnTo>
                        <a:pt x="10" y="0"/>
                      </a:lnTo>
                      <a:lnTo>
                        <a:pt x="8" y="0"/>
                      </a:lnTo>
                      <a:lnTo>
                        <a:pt x="6" y="2"/>
                      </a:lnTo>
                      <a:lnTo>
                        <a:pt x="6" y="2"/>
                      </a:lnTo>
                      <a:lnTo>
                        <a:pt x="4" y="8"/>
                      </a:lnTo>
                      <a:lnTo>
                        <a:pt x="4" y="16"/>
                      </a:lnTo>
                      <a:lnTo>
                        <a:pt x="4" y="16"/>
                      </a:lnTo>
                      <a:lnTo>
                        <a:pt x="4" y="38"/>
                      </a:lnTo>
                      <a:lnTo>
                        <a:pt x="0" y="168"/>
                      </a:lnTo>
                      <a:lnTo>
                        <a:pt x="0" y="168"/>
                      </a:lnTo>
                      <a:lnTo>
                        <a:pt x="0" y="186"/>
                      </a:lnTo>
                      <a:lnTo>
                        <a:pt x="0" y="186"/>
                      </a:lnTo>
                      <a:lnTo>
                        <a:pt x="0" y="186"/>
                      </a:lnTo>
                      <a:lnTo>
                        <a:pt x="0" y="186"/>
                      </a:lnTo>
                      <a:lnTo>
                        <a:pt x="2" y="186"/>
                      </a:lnTo>
                      <a:lnTo>
                        <a:pt x="2"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38"/>
                <p:cNvSpPr>
                  <a:spLocks noEditPoints="1"/>
                </p:cNvSpPr>
                <p:nvPr/>
              </p:nvSpPr>
              <p:spPr bwMode="auto">
                <a:xfrm>
                  <a:off x="8274789" y="152400"/>
                  <a:ext cx="1454150" cy="1219200"/>
                </a:xfrm>
                <a:custGeom>
                  <a:avLst/>
                  <a:gdLst>
                    <a:gd name="T0" fmla="*/ 838 w 916"/>
                    <a:gd name="T1" fmla="*/ 674 h 768"/>
                    <a:gd name="T2" fmla="*/ 790 w 916"/>
                    <a:gd name="T3" fmla="*/ 634 h 768"/>
                    <a:gd name="T4" fmla="*/ 780 w 916"/>
                    <a:gd name="T5" fmla="*/ 590 h 768"/>
                    <a:gd name="T6" fmla="*/ 786 w 916"/>
                    <a:gd name="T7" fmla="*/ 556 h 768"/>
                    <a:gd name="T8" fmla="*/ 788 w 916"/>
                    <a:gd name="T9" fmla="*/ 524 h 768"/>
                    <a:gd name="T10" fmla="*/ 790 w 916"/>
                    <a:gd name="T11" fmla="*/ 450 h 768"/>
                    <a:gd name="T12" fmla="*/ 782 w 916"/>
                    <a:gd name="T13" fmla="*/ 420 h 768"/>
                    <a:gd name="T14" fmla="*/ 666 w 916"/>
                    <a:gd name="T15" fmla="*/ 406 h 768"/>
                    <a:gd name="T16" fmla="*/ 758 w 916"/>
                    <a:gd name="T17" fmla="*/ 340 h 768"/>
                    <a:gd name="T18" fmla="*/ 770 w 916"/>
                    <a:gd name="T19" fmla="*/ 308 h 768"/>
                    <a:gd name="T20" fmla="*/ 770 w 916"/>
                    <a:gd name="T21" fmla="*/ 266 h 768"/>
                    <a:gd name="T22" fmla="*/ 768 w 916"/>
                    <a:gd name="T23" fmla="*/ 236 h 768"/>
                    <a:gd name="T24" fmla="*/ 756 w 916"/>
                    <a:gd name="T25" fmla="*/ 212 h 768"/>
                    <a:gd name="T26" fmla="*/ 756 w 916"/>
                    <a:gd name="T27" fmla="*/ 190 h 768"/>
                    <a:gd name="T28" fmla="*/ 746 w 916"/>
                    <a:gd name="T29" fmla="*/ 152 h 768"/>
                    <a:gd name="T30" fmla="*/ 750 w 916"/>
                    <a:gd name="T31" fmla="*/ 118 h 768"/>
                    <a:gd name="T32" fmla="*/ 752 w 916"/>
                    <a:gd name="T33" fmla="*/ 92 h 768"/>
                    <a:gd name="T34" fmla="*/ 756 w 916"/>
                    <a:gd name="T35" fmla="*/ 62 h 768"/>
                    <a:gd name="T36" fmla="*/ 678 w 916"/>
                    <a:gd name="T37" fmla="*/ 10 h 768"/>
                    <a:gd name="T38" fmla="*/ 594 w 916"/>
                    <a:gd name="T39" fmla="*/ 82 h 768"/>
                    <a:gd name="T40" fmla="*/ 540 w 916"/>
                    <a:gd name="T41" fmla="*/ 186 h 768"/>
                    <a:gd name="T42" fmla="*/ 514 w 916"/>
                    <a:gd name="T43" fmla="*/ 366 h 768"/>
                    <a:gd name="T44" fmla="*/ 502 w 916"/>
                    <a:gd name="T45" fmla="*/ 424 h 768"/>
                    <a:gd name="T46" fmla="*/ 496 w 916"/>
                    <a:gd name="T47" fmla="*/ 412 h 768"/>
                    <a:gd name="T48" fmla="*/ 486 w 916"/>
                    <a:gd name="T49" fmla="*/ 412 h 768"/>
                    <a:gd name="T50" fmla="*/ 478 w 916"/>
                    <a:gd name="T51" fmla="*/ 416 h 768"/>
                    <a:gd name="T52" fmla="*/ 476 w 916"/>
                    <a:gd name="T53" fmla="*/ 422 h 768"/>
                    <a:gd name="T54" fmla="*/ 468 w 916"/>
                    <a:gd name="T55" fmla="*/ 432 h 768"/>
                    <a:gd name="T56" fmla="*/ 474 w 916"/>
                    <a:gd name="T57" fmla="*/ 454 h 768"/>
                    <a:gd name="T58" fmla="*/ 380 w 916"/>
                    <a:gd name="T59" fmla="*/ 406 h 768"/>
                    <a:gd name="T60" fmla="*/ 222 w 916"/>
                    <a:gd name="T61" fmla="*/ 362 h 768"/>
                    <a:gd name="T62" fmla="*/ 108 w 916"/>
                    <a:gd name="T63" fmla="*/ 370 h 768"/>
                    <a:gd name="T64" fmla="*/ 0 w 916"/>
                    <a:gd name="T65" fmla="*/ 436 h 768"/>
                    <a:gd name="T66" fmla="*/ 44 w 916"/>
                    <a:gd name="T67" fmla="*/ 504 h 768"/>
                    <a:gd name="T68" fmla="*/ 70 w 916"/>
                    <a:gd name="T69" fmla="*/ 514 h 768"/>
                    <a:gd name="T70" fmla="*/ 96 w 916"/>
                    <a:gd name="T71" fmla="*/ 522 h 768"/>
                    <a:gd name="T72" fmla="*/ 126 w 916"/>
                    <a:gd name="T73" fmla="*/ 536 h 768"/>
                    <a:gd name="T74" fmla="*/ 150 w 916"/>
                    <a:gd name="T75" fmla="*/ 558 h 768"/>
                    <a:gd name="T76" fmla="*/ 172 w 916"/>
                    <a:gd name="T77" fmla="*/ 572 h 768"/>
                    <a:gd name="T78" fmla="*/ 192 w 916"/>
                    <a:gd name="T79" fmla="*/ 594 h 768"/>
                    <a:gd name="T80" fmla="*/ 210 w 916"/>
                    <a:gd name="T81" fmla="*/ 608 h 768"/>
                    <a:gd name="T82" fmla="*/ 258 w 916"/>
                    <a:gd name="T83" fmla="*/ 632 h 768"/>
                    <a:gd name="T84" fmla="*/ 320 w 916"/>
                    <a:gd name="T85" fmla="*/ 610 h 768"/>
                    <a:gd name="T86" fmla="*/ 368 w 916"/>
                    <a:gd name="T87" fmla="*/ 604 h 768"/>
                    <a:gd name="T88" fmla="*/ 342 w 916"/>
                    <a:gd name="T89" fmla="*/ 692 h 768"/>
                    <a:gd name="T90" fmla="*/ 384 w 916"/>
                    <a:gd name="T91" fmla="*/ 724 h 768"/>
                    <a:gd name="T92" fmla="*/ 440 w 916"/>
                    <a:gd name="T93" fmla="*/ 740 h 768"/>
                    <a:gd name="T94" fmla="*/ 462 w 916"/>
                    <a:gd name="T95" fmla="*/ 754 h 768"/>
                    <a:gd name="T96" fmla="*/ 500 w 916"/>
                    <a:gd name="T97" fmla="*/ 764 h 768"/>
                    <a:gd name="T98" fmla="*/ 584 w 916"/>
                    <a:gd name="T99" fmla="*/ 736 h 768"/>
                    <a:gd name="T100" fmla="*/ 530 w 916"/>
                    <a:gd name="T101" fmla="*/ 578 h 768"/>
                    <a:gd name="T102" fmla="*/ 558 w 916"/>
                    <a:gd name="T103" fmla="*/ 594 h 768"/>
                    <a:gd name="T104" fmla="*/ 590 w 916"/>
                    <a:gd name="T105" fmla="*/ 648 h 768"/>
                    <a:gd name="T106" fmla="*/ 646 w 916"/>
                    <a:gd name="T107" fmla="*/ 688 h 768"/>
                    <a:gd name="T108" fmla="*/ 624 w 916"/>
                    <a:gd name="T109" fmla="*/ 616 h 768"/>
                    <a:gd name="T110" fmla="*/ 584 w 916"/>
                    <a:gd name="T111" fmla="*/ 550 h 768"/>
                    <a:gd name="T112" fmla="*/ 598 w 916"/>
                    <a:gd name="T113" fmla="*/ 536 h 768"/>
                    <a:gd name="T114" fmla="*/ 714 w 916"/>
                    <a:gd name="T115" fmla="*/ 658 h 768"/>
                    <a:gd name="T116" fmla="*/ 804 w 916"/>
                    <a:gd name="T117" fmla="*/ 702 h 768"/>
                    <a:gd name="T118" fmla="*/ 836 w 916"/>
                    <a:gd name="T119" fmla="*/ 708 h 768"/>
                    <a:gd name="T120" fmla="*/ 910 w 916"/>
                    <a:gd name="T121" fmla="*/ 736 h 768"/>
                    <a:gd name="T122" fmla="*/ 910 w 916"/>
                    <a:gd name="T123" fmla="*/ 716 h 768"/>
                    <a:gd name="T124" fmla="*/ 878 w 916"/>
                    <a:gd name="T125" fmla="*/ 688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6" h="768">
                      <a:moveTo>
                        <a:pt x="878" y="688"/>
                      </a:moveTo>
                      <a:lnTo>
                        <a:pt x="878" y="688"/>
                      </a:lnTo>
                      <a:lnTo>
                        <a:pt x="868" y="682"/>
                      </a:lnTo>
                      <a:lnTo>
                        <a:pt x="856" y="678"/>
                      </a:lnTo>
                      <a:lnTo>
                        <a:pt x="838" y="674"/>
                      </a:lnTo>
                      <a:lnTo>
                        <a:pt x="838" y="674"/>
                      </a:lnTo>
                      <a:lnTo>
                        <a:pt x="828" y="672"/>
                      </a:lnTo>
                      <a:lnTo>
                        <a:pt x="818" y="666"/>
                      </a:lnTo>
                      <a:lnTo>
                        <a:pt x="810" y="660"/>
                      </a:lnTo>
                      <a:lnTo>
                        <a:pt x="802" y="652"/>
                      </a:lnTo>
                      <a:lnTo>
                        <a:pt x="792" y="640"/>
                      </a:lnTo>
                      <a:lnTo>
                        <a:pt x="790" y="634"/>
                      </a:lnTo>
                      <a:lnTo>
                        <a:pt x="790" y="634"/>
                      </a:lnTo>
                      <a:lnTo>
                        <a:pt x="786" y="630"/>
                      </a:lnTo>
                      <a:lnTo>
                        <a:pt x="780" y="616"/>
                      </a:lnTo>
                      <a:lnTo>
                        <a:pt x="776" y="602"/>
                      </a:lnTo>
                      <a:lnTo>
                        <a:pt x="778" y="596"/>
                      </a:lnTo>
                      <a:lnTo>
                        <a:pt x="780" y="590"/>
                      </a:lnTo>
                      <a:lnTo>
                        <a:pt x="780" y="590"/>
                      </a:lnTo>
                      <a:lnTo>
                        <a:pt x="784" y="586"/>
                      </a:lnTo>
                      <a:lnTo>
                        <a:pt x="786" y="582"/>
                      </a:lnTo>
                      <a:lnTo>
                        <a:pt x="786" y="570"/>
                      </a:lnTo>
                      <a:lnTo>
                        <a:pt x="786" y="556"/>
                      </a:lnTo>
                      <a:lnTo>
                        <a:pt x="786" y="556"/>
                      </a:lnTo>
                      <a:lnTo>
                        <a:pt x="784" y="554"/>
                      </a:lnTo>
                      <a:lnTo>
                        <a:pt x="782" y="548"/>
                      </a:lnTo>
                      <a:lnTo>
                        <a:pt x="780" y="544"/>
                      </a:lnTo>
                      <a:lnTo>
                        <a:pt x="782" y="538"/>
                      </a:lnTo>
                      <a:lnTo>
                        <a:pt x="784" y="532"/>
                      </a:lnTo>
                      <a:lnTo>
                        <a:pt x="788" y="524"/>
                      </a:lnTo>
                      <a:lnTo>
                        <a:pt x="788" y="524"/>
                      </a:lnTo>
                      <a:lnTo>
                        <a:pt x="792" y="514"/>
                      </a:lnTo>
                      <a:lnTo>
                        <a:pt x="794" y="502"/>
                      </a:lnTo>
                      <a:lnTo>
                        <a:pt x="794" y="488"/>
                      </a:lnTo>
                      <a:lnTo>
                        <a:pt x="794" y="474"/>
                      </a:lnTo>
                      <a:lnTo>
                        <a:pt x="790" y="450"/>
                      </a:lnTo>
                      <a:lnTo>
                        <a:pt x="786" y="440"/>
                      </a:lnTo>
                      <a:lnTo>
                        <a:pt x="782" y="426"/>
                      </a:lnTo>
                      <a:lnTo>
                        <a:pt x="782" y="426"/>
                      </a:lnTo>
                      <a:lnTo>
                        <a:pt x="784" y="424"/>
                      </a:lnTo>
                      <a:lnTo>
                        <a:pt x="784" y="422"/>
                      </a:lnTo>
                      <a:lnTo>
                        <a:pt x="782" y="420"/>
                      </a:lnTo>
                      <a:lnTo>
                        <a:pt x="776" y="418"/>
                      </a:lnTo>
                      <a:lnTo>
                        <a:pt x="766" y="414"/>
                      </a:lnTo>
                      <a:lnTo>
                        <a:pt x="722" y="406"/>
                      </a:lnTo>
                      <a:lnTo>
                        <a:pt x="722" y="406"/>
                      </a:lnTo>
                      <a:lnTo>
                        <a:pt x="696" y="404"/>
                      </a:lnTo>
                      <a:lnTo>
                        <a:pt x="666" y="406"/>
                      </a:lnTo>
                      <a:lnTo>
                        <a:pt x="668" y="404"/>
                      </a:lnTo>
                      <a:lnTo>
                        <a:pt x="682" y="392"/>
                      </a:lnTo>
                      <a:lnTo>
                        <a:pt x="704" y="376"/>
                      </a:lnTo>
                      <a:lnTo>
                        <a:pt x="722" y="366"/>
                      </a:lnTo>
                      <a:lnTo>
                        <a:pt x="742" y="354"/>
                      </a:lnTo>
                      <a:lnTo>
                        <a:pt x="758" y="340"/>
                      </a:lnTo>
                      <a:lnTo>
                        <a:pt x="758" y="340"/>
                      </a:lnTo>
                      <a:lnTo>
                        <a:pt x="764" y="332"/>
                      </a:lnTo>
                      <a:lnTo>
                        <a:pt x="768" y="326"/>
                      </a:lnTo>
                      <a:lnTo>
                        <a:pt x="770" y="320"/>
                      </a:lnTo>
                      <a:lnTo>
                        <a:pt x="770" y="320"/>
                      </a:lnTo>
                      <a:lnTo>
                        <a:pt x="770" y="308"/>
                      </a:lnTo>
                      <a:lnTo>
                        <a:pt x="772" y="290"/>
                      </a:lnTo>
                      <a:lnTo>
                        <a:pt x="772" y="290"/>
                      </a:lnTo>
                      <a:lnTo>
                        <a:pt x="772" y="280"/>
                      </a:lnTo>
                      <a:lnTo>
                        <a:pt x="772" y="272"/>
                      </a:lnTo>
                      <a:lnTo>
                        <a:pt x="770" y="266"/>
                      </a:lnTo>
                      <a:lnTo>
                        <a:pt x="770" y="266"/>
                      </a:lnTo>
                      <a:lnTo>
                        <a:pt x="768" y="260"/>
                      </a:lnTo>
                      <a:lnTo>
                        <a:pt x="768" y="254"/>
                      </a:lnTo>
                      <a:lnTo>
                        <a:pt x="768" y="250"/>
                      </a:lnTo>
                      <a:lnTo>
                        <a:pt x="768" y="250"/>
                      </a:lnTo>
                      <a:lnTo>
                        <a:pt x="768" y="244"/>
                      </a:lnTo>
                      <a:lnTo>
                        <a:pt x="768" y="236"/>
                      </a:lnTo>
                      <a:lnTo>
                        <a:pt x="766" y="226"/>
                      </a:lnTo>
                      <a:lnTo>
                        <a:pt x="764" y="222"/>
                      </a:lnTo>
                      <a:lnTo>
                        <a:pt x="760" y="220"/>
                      </a:lnTo>
                      <a:lnTo>
                        <a:pt x="760" y="220"/>
                      </a:lnTo>
                      <a:lnTo>
                        <a:pt x="756" y="216"/>
                      </a:lnTo>
                      <a:lnTo>
                        <a:pt x="756" y="212"/>
                      </a:lnTo>
                      <a:lnTo>
                        <a:pt x="754" y="204"/>
                      </a:lnTo>
                      <a:lnTo>
                        <a:pt x="754" y="204"/>
                      </a:lnTo>
                      <a:lnTo>
                        <a:pt x="756" y="198"/>
                      </a:lnTo>
                      <a:lnTo>
                        <a:pt x="758" y="194"/>
                      </a:lnTo>
                      <a:lnTo>
                        <a:pt x="756" y="190"/>
                      </a:lnTo>
                      <a:lnTo>
                        <a:pt x="756" y="190"/>
                      </a:lnTo>
                      <a:lnTo>
                        <a:pt x="752" y="186"/>
                      </a:lnTo>
                      <a:lnTo>
                        <a:pt x="748" y="180"/>
                      </a:lnTo>
                      <a:lnTo>
                        <a:pt x="744" y="170"/>
                      </a:lnTo>
                      <a:lnTo>
                        <a:pt x="744" y="170"/>
                      </a:lnTo>
                      <a:lnTo>
                        <a:pt x="746" y="160"/>
                      </a:lnTo>
                      <a:lnTo>
                        <a:pt x="746" y="152"/>
                      </a:lnTo>
                      <a:lnTo>
                        <a:pt x="746" y="146"/>
                      </a:lnTo>
                      <a:lnTo>
                        <a:pt x="746" y="146"/>
                      </a:lnTo>
                      <a:lnTo>
                        <a:pt x="746" y="142"/>
                      </a:lnTo>
                      <a:lnTo>
                        <a:pt x="746" y="134"/>
                      </a:lnTo>
                      <a:lnTo>
                        <a:pt x="746" y="126"/>
                      </a:lnTo>
                      <a:lnTo>
                        <a:pt x="750" y="118"/>
                      </a:lnTo>
                      <a:lnTo>
                        <a:pt x="750" y="118"/>
                      </a:lnTo>
                      <a:lnTo>
                        <a:pt x="752" y="112"/>
                      </a:lnTo>
                      <a:lnTo>
                        <a:pt x="752" y="106"/>
                      </a:lnTo>
                      <a:lnTo>
                        <a:pt x="752" y="98"/>
                      </a:lnTo>
                      <a:lnTo>
                        <a:pt x="752" y="98"/>
                      </a:lnTo>
                      <a:lnTo>
                        <a:pt x="752" y="92"/>
                      </a:lnTo>
                      <a:lnTo>
                        <a:pt x="752" y="88"/>
                      </a:lnTo>
                      <a:lnTo>
                        <a:pt x="752" y="84"/>
                      </a:lnTo>
                      <a:lnTo>
                        <a:pt x="752" y="84"/>
                      </a:lnTo>
                      <a:lnTo>
                        <a:pt x="754" y="78"/>
                      </a:lnTo>
                      <a:lnTo>
                        <a:pt x="756" y="72"/>
                      </a:lnTo>
                      <a:lnTo>
                        <a:pt x="756" y="62"/>
                      </a:lnTo>
                      <a:lnTo>
                        <a:pt x="754" y="42"/>
                      </a:lnTo>
                      <a:lnTo>
                        <a:pt x="748" y="24"/>
                      </a:lnTo>
                      <a:lnTo>
                        <a:pt x="740" y="10"/>
                      </a:lnTo>
                      <a:lnTo>
                        <a:pt x="726" y="2"/>
                      </a:lnTo>
                      <a:lnTo>
                        <a:pt x="704" y="0"/>
                      </a:lnTo>
                      <a:lnTo>
                        <a:pt x="678" y="10"/>
                      </a:lnTo>
                      <a:lnTo>
                        <a:pt x="654" y="24"/>
                      </a:lnTo>
                      <a:lnTo>
                        <a:pt x="654" y="24"/>
                      </a:lnTo>
                      <a:lnTo>
                        <a:pt x="648" y="28"/>
                      </a:lnTo>
                      <a:lnTo>
                        <a:pt x="630" y="42"/>
                      </a:lnTo>
                      <a:lnTo>
                        <a:pt x="606" y="66"/>
                      </a:lnTo>
                      <a:lnTo>
                        <a:pt x="594" y="82"/>
                      </a:lnTo>
                      <a:lnTo>
                        <a:pt x="580" y="102"/>
                      </a:lnTo>
                      <a:lnTo>
                        <a:pt x="580" y="102"/>
                      </a:lnTo>
                      <a:lnTo>
                        <a:pt x="568" y="122"/>
                      </a:lnTo>
                      <a:lnTo>
                        <a:pt x="558" y="142"/>
                      </a:lnTo>
                      <a:lnTo>
                        <a:pt x="548" y="164"/>
                      </a:lnTo>
                      <a:lnTo>
                        <a:pt x="540" y="186"/>
                      </a:lnTo>
                      <a:lnTo>
                        <a:pt x="532" y="208"/>
                      </a:lnTo>
                      <a:lnTo>
                        <a:pt x="526" y="232"/>
                      </a:lnTo>
                      <a:lnTo>
                        <a:pt x="518" y="282"/>
                      </a:lnTo>
                      <a:lnTo>
                        <a:pt x="518" y="282"/>
                      </a:lnTo>
                      <a:lnTo>
                        <a:pt x="514" y="324"/>
                      </a:lnTo>
                      <a:lnTo>
                        <a:pt x="514" y="366"/>
                      </a:lnTo>
                      <a:lnTo>
                        <a:pt x="514" y="402"/>
                      </a:lnTo>
                      <a:lnTo>
                        <a:pt x="516" y="430"/>
                      </a:lnTo>
                      <a:lnTo>
                        <a:pt x="516" y="430"/>
                      </a:lnTo>
                      <a:lnTo>
                        <a:pt x="514" y="430"/>
                      </a:lnTo>
                      <a:lnTo>
                        <a:pt x="514" y="430"/>
                      </a:lnTo>
                      <a:lnTo>
                        <a:pt x="502" y="424"/>
                      </a:lnTo>
                      <a:lnTo>
                        <a:pt x="502" y="424"/>
                      </a:lnTo>
                      <a:lnTo>
                        <a:pt x="504" y="420"/>
                      </a:lnTo>
                      <a:lnTo>
                        <a:pt x="502" y="416"/>
                      </a:lnTo>
                      <a:lnTo>
                        <a:pt x="502" y="416"/>
                      </a:lnTo>
                      <a:lnTo>
                        <a:pt x="500" y="414"/>
                      </a:lnTo>
                      <a:lnTo>
                        <a:pt x="496" y="412"/>
                      </a:lnTo>
                      <a:lnTo>
                        <a:pt x="492" y="412"/>
                      </a:lnTo>
                      <a:lnTo>
                        <a:pt x="488" y="414"/>
                      </a:lnTo>
                      <a:lnTo>
                        <a:pt x="488" y="414"/>
                      </a:lnTo>
                      <a:lnTo>
                        <a:pt x="488" y="414"/>
                      </a:lnTo>
                      <a:lnTo>
                        <a:pt x="488" y="412"/>
                      </a:lnTo>
                      <a:lnTo>
                        <a:pt x="486" y="412"/>
                      </a:lnTo>
                      <a:lnTo>
                        <a:pt x="484" y="414"/>
                      </a:lnTo>
                      <a:lnTo>
                        <a:pt x="484" y="414"/>
                      </a:lnTo>
                      <a:lnTo>
                        <a:pt x="480" y="414"/>
                      </a:lnTo>
                      <a:lnTo>
                        <a:pt x="480" y="414"/>
                      </a:lnTo>
                      <a:lnTo>
                        <a:pt x="478" y="414"/>
                      </a:lnTo>
                      <a:lnTo>
                        <a:pt x="478" y="416"/>
                      </a:lnTo>
                      <a:lnTo>
                        <a:pt x="476" y="416"/>
                      </a:lnTo>
                      <a:lnTo>
                        <a:pt x="476" y="418"/>
                      </a:lnTo>
                      <a:lnTo>
                        <a:pt x="474" y="420"/>
                      </a:lnTo>
                      <a:lnTo>
                        <a:pt x="472" y="420"/>
                      </a:lnTo>
                      <a:lnTo>
                        <a:pt x="476" y="422"/>
                      </a:lnTo>
                      <a:lnTo>
                        <a:pt x="476" y="422"/>
                      </a:lnTo>
                      <a:lnTo>
                        <a:pt x="476" y="422"/>
                      </a:lnTo>
                      <a:lnTo>
                        <a:pt x="472" y="424"/>
                      </a:lnTo>
                      <a:lnTo>
                        <a:pt x="472" y="424"/>
                      </a:lnTo>
                      <a:lnTo>
                        <a:pt x="470" y="426"/>
                      </a:lnTo>
                      <a:lnTo>
                        <a:pt x="468" y="430"/>
                      </a:lnTo>
                      <a:lnTo>
                        <a:pt x="468" y="432"/>
                      </a:lnTo>
                      <a:lnTo>
                        <a:pt x="470" y="436"/>
                      </a:lnTo>
                      <a:lnTo>
                        <a:pt x="470" y="436"/>
                      </a:lnTo>
                      <a:lnTo>
                        <a:pt x="474" y="440"/>
                      </a:lnTo>
                      <a:lnTo>
                        <a:pt x="474" y="440"/>
                      </a:lnTo>
                      <a:lnTo>
                        <a:pt x="474" y="448"/>
                      </a:lnTo>
                      <a:lnTo>
                        <a:pt x="474" y="454"/>
                      </a:lnTo>
                      <a:lnTo>
                        <a:pt x="474" y="454"/>
                      </a:lnTo>
                      <a:lnTo>
                        <a:pt x="472" y="456"/>
                      </a:lnTo>
                      <a:lnTo>
                        <a:pt x="472" y="456"/>
                      </a:lnTo>
                      <a:lnTo>
                        <a:pt x="448" y="442"/>
                      </a:lnTo>
                      <a:lnTo>
                        <a:pt x="416" y="424"/>
                      </a:lnTo>
                      <a:lnTo>
                        <a:pt x="380" y="406"/>
                      </a:lnTo>
                      <a:lnTo>
                        <a:pt x="340" y="390"/>
                      </a:lnTo>
                      <a:lnTo>
                        <a:pt x="340" y="390"/>
                      </a:lnTo>
                      <a:lnTo>
                        <a:pt x="292" y="374"/>
                      </a:lnTo>
                      <a:lnTo>
                        <a:pt x="268" y="368"/>
                      </a:lnTo>
                      <a:lnTo>
                        <a:pt x="244" y="364"/>
                      </a:lnTo>
                      <a:lnTo>
                        <a:pt x="222" y="362"/>
                      </a:lnTo>
                      <a:lnTo>
                        <a:pt x="198" y="360"/>
                      </a:lnTo>
                      <a:lnTo>
                        <a:pt x="176" y="360"/>
                      </a:lnTo>
                      <a:lnTo>
                        <a:pt x="152" y="362"/>
                      </a:lnTo>
                      <a:lnTo>
                        <a:pt x="152" y="362"/>
                      </a:lnTo>
                      <a:lnTo>
                        <a:pt x="130" y="366"/>
                      </a:lnTo>
                      <a:lnTo>
                        <a:pt x="108" y="370"/>
                      </a:lnTo>
                      <a:lnTo>
                        <a:pt x="76" y="380"/>
                      </a:lnTo>
                      <a:lnTo>
                        <a:pt x="56" y="388"/>
                      </a:lnTo>
                      <a:lnTo>
                        <a:pt x="48" y="392"/>
                      </a:lnTo>
                      <a:lnTo>
                        <a:pt x="24" y="408"/>
                      </a:lnTo>
                      <a:lnTo>
                        <a:pt x="4" y="426"/>
                      </a:lnTo>
                      <a:lnTo>
                        <a:pt x="0" y="436"/>
                      </a:lnTo>
                      <a:lnTo>
                        <a:pt x="0" y="466"/>
                      </a:lnTo>
                      <a:lnTo>
                        <a:pt x="4" y="476"/>
                      </a:lnTo>
                      <a:lnTo>
                        <a:pt x="18" y="488"/>
                      </a:lnTo>
                      <a:lnTo>
                        <a:pt x="36" y="500"/>
                      </a:lnTo>
                      <a:lnTo>
                        <a:pt x="36" y="500"/>
                      </a:lnTo>
                      <a:lnTo>
                        <a:pt x="44" y="504"/>
                      </a:lnTo>
                      <a:lnTo>
                        <a:pt x="50" y="506"/>
                      </a:lnTo>
                      <a:lnTo>
                        <a:pt x="56" y="506"/>
                      </a:lnTo>
                      <a:lnTo>
                        <a:pt x="56" y="506"/>
                      </a:lnTo>
                      <a:lnTo>
                        <a:pt x="60" y="508"/>
                      </a:lnTo>
                      <a:lnTo>
                        <a:pt x="64" y="510"/>
                      </a:lnTo>
                      <a:lnTo>
                        <a:pt x="70" y="514"/>
                      </a:lnTo>
                      <a:lnTo>
                        <a:pt x="70" y="514"/>
                      </a:lnTo>
                      <a:lnTo>
                        <a:pt x="76" y="518"/>
                      </a:lnTo>
                      <a:lnTo>
                        <a:pt x="82" y="520"/>
                      </a:lnTo>
                      <a:lnTo>
                        <a:pt x="90" y="520"/>
                      </a:lnTo>
                      <a:lnTo>
                        <a:pt x="90" y="520"/>
                      </a:lnTo>
                      <a:lnTo>
                        <a:pt x="96" y="522"/>
                      </a:lnTo>
                      <a:lnTo>
                        <a:pt x="104" y="524"/>
                      </a:lnTo>
                      <a:lnTo>
                        <a:pt x="112" y="528"/>
                      </a:lnTo>
                      <a:lnTo>
                        <a:pt x="116" y="530"/>
                      </a:lnTo>
                      <a:lnTo>
                        <a:pt x="116" y="530"/>
                      </a:lnTo>
                      <a:lnTo>
                        <a:pt x="120" y="534"/>
                      </a:lnTo>
                      <a:lnTo>
                        <a:pt x="126" y="536"/>
                      </a:lnTo>
                      <a:lnTo>
                        <a:pt x="136" y="540"/>
                      </a:lnTo>
                      <a:lnTo>
                        <a:pt x="136" y="540"/>
                      </a:lnTo>
                      <a:lnTo>
                        <a:pt x="144" y="548"/>
                      </a:lnTo>
                      <a:lnTo>
                        <a:pt x="148" y="554"/>
                      </a:lnTo>
                      <a:lnTo>
                        <a:pt x="150" y="558"/>
                      </a:lnTo>
                      <a:lnTo>
                        <a:pt x="150" y="558"/>
                      </a:lnTo>
                      <a:lnTo>
                        <a:pt x="152" y="562"/>
                      </a:lnTo>
                      <a:lnTo>
                        <a:pt x="156" y="564"/>
                      </a:lnTo>
                      <a:lnTo>
                        <a:pt x="162" y="564"/>
                      </a:lnTo>
                      <a:lnTo>
                        <a:pt x="162" y="564"/>
                      </a:lnTo>
                      <a:lnTo>
                        <a:pt x="168" y="568"/>
                      </a:lnTo>
                      <a:lnTo>
                        <a:pt x="172" y="572"/>
                      </a:lnTo>
                      <a:lnTo>
                        <a:pt x="174" y="578"/>
                      </a:lnTo>
                      <a:lnTo>
                        <a:pt x="174" y="578"/>
                      </a:lnTo>
                      <a:lnTo>
                        <a:pt x="176" y="580"/>
                      </a:lnTo>
                      <a:lnTo>
                        <a:pt x="178" y="584"/>
                      </a:lnTo>
                      <a:lnTo>
                        <a:pt x="184" y="590"/>
                      </a:lnTo>
                      <a:lnTo>
                        <a:pt x="192" y="594"/>
                      </a:lnTo>
                      <a:lnTo>
                        <a:pt x="196" y="596"/>
                      </a:lnTo>
                      <a:lnTo>
                        <a:pt x="196" y="596"/>
                      </a:lnTo>
                      <a:lnTo>
                        <a:pt x="200" y="598"/>
                      </a:lnTo>
                      <a:lnTo>
                        <a:pt x="204" y="602"/>
                      </a:lnTo>
                      <a:lnTo>
                        <a:pt x="210" y="608"/>
                      </a:lnTo>
                      <a:lnTo>
                        <a:pt x="210" y="608"/>
                      </a:lnTo>
                      <a:lnTo>
                        <a:pt x="214" y="610"/>
                      </a:lnTo>
                      <a:lnTo>
                        <a:pt x="222" y="614"/>
                      </a:lnTo>
                      <a:lnTo>
                        <a:pt x="232" y="620"/>
                      </a:lnTo>
                      <a:lnTo>
                        <a:pt x="232" y="620"/>
                      </a:lnTo>
                      <a:lnTo>
                        <a:pt x="248" y="626"/>
                      </a:lnTo>
                      <a:lnTo>
                        <a:pt x="258" y="632"/>
                      </a:lnTo>
                      <a:lnTo>
                        <a:pt x="258" y="632"/>
                      </a:lnTo>
                      <a:lnTo>
                        <a:pt x="264" y="632"/>
                      </a:lnTo>
                      <a:lnTo>
                        <a:pt x="272" y="632"/>
                      </a:lnTo>
                      <a:lnTo>
                        <a:pt x="282" y="630"/>
                      </a:lnTo>
                      <a:lnTo>
                        <a:pt x="302" y="622"/>
                      </a:lnTo>
                      <a:lnTo>
                        <a:pt x="320" y="610"/>
                      </a:lnTo>
                      <a:lnTo>
                        <a:pt x="338" y="600"/>
                      </a:lnTo>
                      <a:lnTo>
                        <a:pt x="364" y="586"/>
                      </a:lnTo>
                      <a:lnTo>
                        <a:pt x="380" y="580"/>
                      </a:lnTo>
                      <a:lnTo>
                        <a:pt x="382" y="578"/>
                      </a:lnTo>
                      <a:lnTo>
                        <a:pt x="382" y="578"/>
                      </a:lnTo>
                      <a:lnTo>
                        <a:pt x="368" y="604"/>
                      </a:lnTo>
                      <a:lnTo>
                        <a:pt x="358" y="628"/>
                      </a:lnTo>
                      <a:lnTo>
                        <a:pt x="358" y="628"/>
                      </a:lnTo>
                      <a:lnTo>
                        <a:pt x="344" y="670"/>
                      </a:lnTo>
                      <a:lnTo>
                        <a:pt x="342" y="682"/>
                      </a:lnTo>
                      <a:lnTo>
                        <a:pt x="342" y="688"/>
                      </a:lnTo>
                      <a:lnTo>
                        <a:pt x="342" y="692"/>
                      </a:lnTo>
                      <a:lnTo>
                        <a:pt x="344" y="692"/>
                      </a:lnTo>
                      <a:lnTo>
                        <a:pt x="346" y="692"/>
                      </a:lnTo>
                      <a:lnTo>
                        <a:pt x="358" y="702"/>
                      </a:lnTo>
                      <a:lnTo>
                        <a:pt x="358" y="702"/>
                      </a:lnTo>
                      <a:lnTo>
                        <a:pt x="366" y="708"/>
                      </a:lnTo>
                      <a:lnTo>
                        <a:pt x="384" y="724"/>
                      </a:lnTo>
                      <a:lnTo>
                        <a:pt x="396" y="730"/>
                      </a:lnTo>
                      <a:lnTo>
                        <a:pt x="410" y="738"/>
                      </a:lnTo>
                      <a:lnTo>
                        <a:pt x="420" y="740"/>
                      </a:lnTo>
                      <a:lnTo>
                        <a:pt x="432" y="742"/>
                      </a:lnTo>
                      <a:lnTo>
                        <a:pt x="432" y="742"/>
                      </a:lnTo>
                      <a:lnTo>
                        <a:pt x="440" y="740"/>
                      </a:lnTo>
                      <a:lnTo>
                        <a:pt x="446" y="742"/>
                      </a:lnTo>
                      <a:lnTo>
                        <a:pt x="452" y="744"/>
                      </a:lnTo>
                      <a:lnTo>
                        <a:pt x="456" y="746"/>
                      </a:lnTo>
                      <a:lnTo>
                        <a:pt x="460" y="752"/>
                      </a:lnTo>
                      <a:lnTo>
                        <a:pt x="462" y="754"/>
                      </a:lnTo>
                      <a:lnTo>
                        <a:pt x="462" y="754"/>
                      </a:lnTo>
                      <a:lnTo>
                        <a:pt x="472" y="762"/>
                      </a:lnTo>
                      <a:lnTo>
                        <a:pt x="484" y="766"/>
                      </a:lnTo>
                      <a:lnTo>
                        <a:pt x="488" y="766"/>
                      </a:lnTo>
                      <a:lnTo>
                        <a:pt x="494" y="764"/>
                      </a:lnTo>
                      <a:lnTo>
                        <a:pt x="494" y="764"/>
                      </a:lnTo>
                      <a:lnTo>
                        <a:pt x="500" y="764"/>
                      </a:lnTo>
                      <a:lnTo>
                        <a:pt x="506" y="768"/>
                      </a:lnTo>
                      <a:lnTo>
                        <a:pt x="588" y="768"/>
                      </a:lnTo>
                      <a:lnTo>
                        <a:pt x="588" y="768"/>
                      </a:lnTo>
                      <a:lnTo>
                        <a:pt x="586" y="750"/>
                      </a:lnTo>
                      <a:lnTo>
                        <a:pt x="584" y="736"/>
                      </a:lnTo>
                      <a:lnTo>
                        <a:pt x="584" y="736"/>
                      </a:lnTo>
                      <a:lnTo>
                        <a:pt x="552" y="654"/>
                      </a:lnTo>
                      <a:lnTo>
                        <a:pt x="534" y="602"/>
                      </a:lnTo>
                      <a:lnTo>
                        <a:pt x="530" y="586"/>
                      </a:lnTo>
                      <a:lnTo>
                        <a:pt x="530" y="580"/>
                      </a:lnTo>
                      <a:lnTo>
                        <a:pt x="530" y="578"/>
                      </a:lnTo>
                      <a:lnTo>
                        <a:pt x="530" y="578"/>
                      </a:lnTo>
                      <a:lnTo>
                        <a:pt x="534" y="574"/>
                      </a:lnTo>
                      <a:lnTo>
                        <a:pt x="536" y="566"/>
                      </a:lnTo>
                      <a:lnTo>
                        <a:pt x="538" y="548"/>
                      </a:lnTo>
                      <a:lnTo>
                        <a:pt x="548" y="572"/>
                      </a:lnTo>
                      <a:lnTo>
                        <a:pt x="554" y="580"/>
                      </a:lnTo>
                      <a:lnTo>
                        <a:pt x="558" y="594"/>
                      </a:lnTo>
                      <a:lnTo>
                        <a:pt x="568" y="610"/>
                      </a:lnTo>
                      <a:lnTo>
                        <a:pt x="570" y="614"/>
                      </a:lnTo>
                      <a:lnTo>
                        <a:pt x="584" y="638"/>
                      </a:lnTo>
                      <a:lnTo>
                        <a:pt x="590" y="638"/>
                      </a:lnTo>
                      <a:lnTo>
                        <a:pt x="592" y="642"/>
                      </a:lnTo>
                      <a:lnTo>
                        <a:pt x="590" y="648"/>
                      </a:lnTo>
                      <a:lnTo>
                        <a:pt x="598" y="658"/>
                      </a:lnTo>
                      <a:lnTo>
                        <a:pt x="608" y="676"/>
                      </a:lnTo>
                      <a:lnTo>
                        <a:pt x="626" y="688"/>
                      </a:lnTo>
                      <a:lnTo>
                        <a:pt x="642" y="690"/>
                      </a:lnTo>
                      <a:lnTo>
                        <a:pt x="638" y="678"/>
                      </a:lnTo>
                      <a:lnTo>
                        <a:pt x="646" y="688"/>
                      </a:lnTo>
                      <a:lnTo>
                        <a:pt x="650" y="672"/>
                      </a:lnTo>
                      <a:lnTo>
                        <a:pt x="648" y="652"/>
                      </a:lnTo>
                      <a:lnTo>
                        <a:pt x="638" y="634"/>
                      </a:lnTo>
                      <a:lnTo>
                        <a:pt x="632" y="622"/>
                      </a:lnTo>
                      <a:lnTo>
                        <a:pt x="626" y="620"/>
                      </a:lnTo>
                      <a:lnTo>
                        <a:pt x="624" y="616"/>
                      </a:lnTo>
                      <a:lnTo>
                        <a:pt x="626" y="612"/>
                      </a:lnTo>
                      <a:lnTo>
                        <a:pt x="612" y="590"/>
                      </a:lnTo>
                      <a:lnTo>
                        <a:pt x="608" y="584"/>
                      </a:lnTo>
                      <a:lnTo>
                        <a:pt x="598" y="568"/>
                      </a:lnTo>
                      <a:lnTo>
                        <a:pt x="588" y="560"/>
                      </a:lnTo>
                      <a:lnTo>
                        <a:pt x="584" y="550"/>
                      </a:lnTo>
                      <a:lnTo>
                        <a:pt x="568" y="530"/>
                      </a:lnTo>
                      <a:lnTo>
                        <a:pt x="568" y="530"/>
                      </a:lnTo>
                      <a:lnTo>
                        <a:pt x="586" y="536"/>
                      </a:lnTo>
                      <a:lnTo>
                        <a:pt x="592" y="538"/>
                      </a:lnTo>
                      <a:lnTo>
                        <a:pt x="598" y="536"/>
                      </a:lnTo>
                      <a:lnTo>
                        <a:pt x="598" y="536"/>
                      </a:lnTo>
                      <a:lnTo>
                        <a:pt x="600" y="538"/>
                      </a:lnTo>
                      <a:lnTo>
                        <a:pt x="604" y="540"/>
                      </a:lnTo>
                      <a:lnTo>
                        <a:pt x="618" y="552"/>
                      </a:lnTo>
                      <a:lnTo>
                        <a:pt x="654" y="590"/>
                      </a:lnTo>
                      <a:lnTo>
                        <a:pt x="714" y="658"/>
                      </a:lnTo>
                      <a:lnTo>
                        <a:pt x="714" y="658"/>
                      </a:lnTo>
                      <a:lnTo>
                        <a:pt x="724" y="666"/>
                      </a:lnTo>
                      <a:lnTo>
                        <a:pt x="740" y="676"/>
                      </a:lnTo>
                      <a:lnTo>
                        <a:pt x="770" y="692"/>
                      </a:lnTo>
                      <a:lnTo>
                        <a:pt x="770" y="692"/>
                      </a:lnTo>
                      <a:lnTo>
                        <a:pt x="792" y="698"/>
                      </a:lnTo>
                      <a:lnTo>
                        <a:pt x="804" y="702"/>
                      </a:lnTo>
                      <a:lnTo>
                        <a:pt x="804" y="702"/>
                      </a:lnTo>
                      <a:lnTo>
                        <a:pt x="814" y="706"/>
                      </a:lnTo>
                      <a:lnTo>
                        <a:pt x="822" y="708"/>
                      </a:lnTo>
                      <a:lnTo>
                        <a:pt x="830" y="708"/>
                      </a:lnTo>
                      <a:lnTo>
                        <a:pt x="830" y="708"/>
                      </a:lnTo>
                      <a:lnTo>
                        <a:pt x="836" y="708"/>
                      </a:lnTo>
                      <a:lnTo>
                        <a:pt x="842" y="708"/>
                      </a:lnTo>
                      <a:lnTo>
                        <a:pt x="848" y="710"/>
                      </a:lnTo>
                      <a:lnTo>
                        <a:pt x="852" y="722"/>
                      </a:lnTo>
                      <a:lnTo>
                        <a:pt x="904" y="736"/>
                      </a:lnTo>
                      <a:lnTo>
                        <a:pt x="904" y="736"/>
                      </a:lnTo>
                      <a:lnTo>
                        <a:pt x="910" y="736"/>
                      </a:lnTo>
                      <a:lnTo>
                        <a:pt x="914" y="734"/>
                      </a:lnTo>
                      <a:lnTo>
                        <a:pt x="916" y="732"/>
                      </a:lnTo>
                      <a:lnTo>
                        <a:pt x="916" y="730"/>
                      </a:lnTo>
                      <a:lnTo>
                        <a:pt x="916" y="730"/>
                      </a:lnTo>
                      <a:lnTo>
                        <a:pt x="914" y="722"/>
                      </a:lnTo>
                      <a:lnTo>
                        <a:pt x="910" y="716"/>
                      </a:lnTo>
                      <a:lnTo>
                        <a:pt x="898" y="700"/>
                      </a:lnTo>
                      <a:lnTo>
                        <a:pt x="898" y="700"/>
                      </a:lnTo>
                      <a:lnTo>
                        <a:pt x="892" y="694"/>
                      </a:lnTo>
                      <a:lnTo>
                        <a:pt x="884" y="690"/>
                      </a:lnTo>
                      <a:lnTo>
                        <a:pt x="878" y="688"/>
                      </a:lnTo>
                      <a:lnTo>
                        <a:pt x="878" y="688"/>
                      </a:lnTo>
                      <a:close/>
                      <a:moveTo>
                        <a:pt x="478" y="422"/>
                      </a:moveTo>
                      <a:lnTo>
                        <a:pt x="478" y="422"/>
                      </a:lnTo>
                      <a:lnTo>
                        <a:pt x="478" y="422"/>
                      </a:lnTo>
                      <a:lnTo>
                        <a:pt x="478" y="420"/>
                      </a:lnTo>
                      <a:lnTo>
                        <a:pt x="478" y="422"/>
                      </a:lnTo>
                      <a:close/>
                    </a:path>
                  </a:pathLst>
                </a:custGeom>
                <a:grpFill/>
                <a:ln w="9525">
                  <a:noFill/>
                  <a:round/>
                  <a:headEnd/>
                  <a:tailEnd/>
                </a:ln>
                <a:effectLst>
                  <a:glow rad="38100">
                    <a:schemeClr val="bg2">
                      <a:lumMod val="60000"/>
                      <a:lumOff val="40000"/>
                      <a:alpha val="19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grpSp>
          <p:nvGrpSpPr>
            <p:cNvPr id="138" name="Group 715"/>
            <p:cNvGrpSpPr/>
            <p:nvPr/>
          </p:nvGrpSpPr>
          <p:grpSpPr>
            <a:xfrm>
              <a:off x="2" y="-16"/>
              <a:ext cx="9252335" cy="6787414"/>
              <a:chOff x="2" y="-16"/>
              <a:chExt cx="9252335" cy="6787414"/>
            </a:xfrm>
          </p:grpSpPr>
          <p:grpSp>
            <p:nvGrpSpPr>
              <p:cNvPr id="139" name="Group 129"/>
              <p:cNvGrpSpPr>
                <a:grpSpLocks noChangeAspect="1"/>
              </p:cNvGrpSpPr>
              <p:nvPr/>
            </p:nvGrpSpPr>
            <p:grpSpPr>
              <a:xfrm rot="20119239">
                <a:off x="7445117" y="3056828"/>
                <a:ext cx="1807220" cy="3062371"/>
                <a:chOff x="2048564" y="457200"/>
                <a:chExt cx="6368361" cy="10791417"/>
              </a:xfrm>
              <a:solidFill>
                <a:schemeClr val="bg2">
                  <a:lumMod val="60000"/>
                  <a:lumOff val="40000"/>
                  <a:alpha val="18000"/>
                </a:schemeClr>
              </a:solidFill>
            </p:grpSpPr>
            <p:sp>
              <p:nvSpPr>
                <p:cNvPr id="175" name="Freeform 86"/>
                <p:cNvSpPr>
                  <a:spLocks/>
                </p:cNvSpPr>
                <p:nvPr/>
              </p:nvSpPr>
              <p:spPr bwMode="auto">
                <a:xfrm>
                  <a:off x="6400801" y="787399"/>
                  <a:ext cx="390524" cy="581026"/>
                </a:xfrm>
                <a:custGeom>
                  <a:avLst/>
                  <a:gdLst/>
                  <a:ahLst/>
                  <a:cxnLst>
                    <a:cxn ang="0">
                      <a:pos x="242" y="366"/>
                    </a:cxn>
                    <a:cxn ang="0">
                      <a:pos x="242" y="366"/>
                    </a:cxn>
                    <a:cxn ang="0">
                      <a:pos x="244" y="364"/>
                    </a:cxn>
                    <a:cxn ang="0">
                      <a:pos x="246" y="364"/>
                    </a:cxn>
                    <a:cxn ang="0">
                      <a:pos x="246" y="364"/>
                    </a:cxn>
                    <a:cxn ang="0">
                      <a:pos x="236" y="348"/>
                    </a:cxn>
                    <a:cxn ang="0">
                      <a:pos x="50" y="54"/>
                    </a:cxn>
                    <a:cxn ang="0">
                      <a:pos x="50" y="54"/>
                    </a:cxn>
                    <a:cxn ang="0">
                      <a:pos x="32" y="28"/>
                    </a:cxn>
                    <a:cxn ang="0">
                      <a:pos x="32" y="26"/>
                    </a:cxn>
                    <a:cxn ang="0">
                      <a:pos x="32" y="26"/>
                    </a:cxn>
                    <a:cxn ang="0">
                      <a:pos x="22" y="14"/>
                    </a:cxn>
                    <a:cxn ang="0">
                      <a:pos x="10" y="4"/>
                    </a:cxn>
                    <a:cxn ang="0">
                      <a:pos x="10" y="4"/>
                    </a:cxn>
                    <a:cxn ang="0">
                      <a:pos x="6" y="2"/>
                    </a:cxn>
                    <a:cxn ang="0">
                      <a:pos x="2" y="0"/>
                    </a:cxn>
                    <a:cxn ang="0">
                      <a:pos x="0" y="2"/>
                    </a:cxn>
                    <a:cxn ang="0">
                      <a:pos x="0" y="6"/>
                    </a:cxn>
                    <a:cxn ang="0">
                      <a:pos x="0" y="6"/>
                    </a:cxn>
                    <a:cxn ang="0">
                      <a:pos x="4" y="16"/>
                    </a:cxn>
                    <a:cxn ang="0">
                      <a:pos x="10" y="24"/>
                    </a:cxn>
                    <a:cxn ang="0">
                      <a:pos x="10" y="24"/>
                    </a:cxn>
                    <a:cxn ang="0">
                      <a:pos x="20" y="34"/>
                    </a:cxn>
                    <a:cxn ang="0">
                      <a:pos x="28" y="44"/>
                    </a:cxn>
                    <a:cxn ang="0">
                      <a:pos x="232" y="352"/>
                    </a:cxn>
                    <a:cxn ang="0">
                      <a:pos x="232" y="352"/>
                    </a:cxn>
                    <a:cxn ang="0">
                      <a:pos x="238" y="362"/>
                    </a:cxn>
                    <a:cxn ang="0">
                      <a:pos x="242" y="366"/>
                    </a:cxn>
                    <a:cxn ang="0">
                      <a:pos x="242" y="366"/>
                    </a:cxn>
                  </a:cxnLst>
                  <a:rect l="0" t="0" r="r" b="b"/>
                  <a:pathLst>
                    <a:path w="246" h="366">
                      <a:moveTo>
                        <a:pt x="242" y="366"/>
                      </a:moveTo>
                      <a:lnTo>
                        <a:pt x="242" y="366"/>
                      </a:lnTo>
                      <a:lnTo>
                        <a:pt x="244" y="364"/>
                      </a:lnTo>
                      <a:lnTo>
                        <a:pt x="246" y="364"/>
                      </a:lnTo>
                      <a:lnTo>
                        <a:pt x="246" y="364"/>
                      </a:lnTo>
                      <a:lnTo>
                        <a:pt x="236" y="348"/>
                      </a:lnTo>
                      <a:lnTo>
                        <a:pt x="50" y="54"/>
                      </a:lnTo>
                      <a:lnTo>
                        <a:pt x="50" y="54"/>
                      </a:lnTo>
                      <a:lnTo>
                        <a:pt x="32" y="28"/>
                      </a:lnTo>
                      <a:lnTo>
                        <a:pt x="32" y="26"/>
                      </a:lnTo>
                      <a:lnTo>
                        <a:pt x="32" y="26"/>
                      </a:lnTo>
                      <a:lnTo>
                        <a:pt x="22" y="14"/>
                      </a:lnTo>
                      <a:lnTo>
                        <a:pt x="10" y="4"/>
                      </a:lnTo>
                      <a:lnTo>
                        <a:pt x="10" y="4"/>
                      </a:lnTo>
                      <a:lnTo>
                        <a:pt x="6" y="2"/>
                      </a:lnTo>
                      <a:lnTo>
                        <a:pt x="2" y="0"/>
                      </a:lnTo>
                      <a:lnTo>
                        <a:pt x="0" y="2"/>
                      </a:lnTo>
                      <a:lnTo>
                        <a:pt x="0" y="6"/>
                      </a:lnTo>
                      <a:lnTo>
                        <a:pt x="0" y="6"/>
                      </a:lnTo>
                      <a:lnTo>
                        <a:pt x="4" y="16"/>
                      </a:lnTo>
                      <a:lnTo>
                        <a:pt x="10" y="24"/>
                      </a:lnTo>
                      <a:lnTo>
                        <a:pt x="10" y="24"/>
                      </a:lnTo>
                      <a:lnTo>
                        <a:pt x="20" y="34"/>
                      </a:lnTo>
                      <a:lnTo>
                        <a:pt x="28" y="44"/>
                      </a:lnTo>
                      <a:lnTo>
                        <a:pt x="232" y="352"/>
                      </a:lnTo>
                      <a:lnTo>
                        <a:pt x="232" y="352"/>
                      </a:lnTo>
                      <a:lnTo>
                        <a:pt x="238" y="362"/>
                      </a:lnTo>
                      <a:lnTo>
                        <a:pt x="242" y="366"/>
                      </a:lnTo>
                      <a:lnTo>
                        <a:pt x="24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87"/>
                <p:cNvSpPr>
                  <a:spLocks/>
                </p:cNvSpPr>
                <p:nvPr/>
              </p:nvSpPr>
              <p:spPr bwMode="auto">
                <a:xfrm>
                  <a:off x="6791325" y="1381124"/>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88"/>
                <p:cNvSpPr>
                  <a:spLocks/>
                </p:cNvSpPr>
                <p:nvPr/>
              </p:nvSpPr>
              <p:spPr bwMode="auto">
                <a:xfrm>
                  <a:off x="6819900" y="787399"/>
                  <a:ext cx="387350" cy="581026"/>
                </a:xfrm>
                <a:custGeom>
                  <a:avLst/>
                  <a:gdLst/>
                  <a:ahLst/>
                  <a:cxnLst>
                    <a:cxn ang="0">
                      <a:pos x="2" y="366"/>
                    </a:cxn>
                    <a:cxn ang="0">
                      <a:pos x="2" y="366"/>
                    </a:cxn>
                    <a:cxn ang="0">
                      <a:pos x="6" y="362"/>
                    </a:cxn>
                    <a:cxn ang="0">
                      <a:pos x="14" y="352"/>
                    </a:cxn>
                    <a:cxn ang="0">
                      <a:pos x="216" y="44"/>
                    </a:cxn>
                    <a:cxn ang="0">
                      <a:pos x="216" y="44"/>
                    </a:cxn>
                    <a:cxn ang="0">
                      <a:pos x="226" y="34"/>
                    </a:cxn>
                    <a:cxn ang="0">
                      <a:pos x="234" y="24"/>
                    </a:cxn>
                    <a:cxn ang="0">
                      <a:pos x="234" y="24"/>
                    </a:cxn>
                    <a:cxn ang="0">
                      <a:pos x="240" y="16"/>
                    </a:cxn>
                    <a:cxn ang="0">
                      <a:pos x="244" y="6"/>
                    </a:cxn>
                    <a:cxn ang="0">
                      <a:pos x="244" y="6"/>
                    </a:cxn>
                    <a:cxn ang="0">
                      <a:pos x="244" y="2"/>
                    </a:cxn>
                    <a:cxn ang="0">
                      <a:pos x="242" y="0"/>
                    </a:cxn>
                    <a:cxn ang="0">
                      <a:pos x="238" y="2"/>
                    </a:cxn>
                    <a:cxn ang="0">
                      <a:pos x="234" y="4"/>
                    </a:cxn>
                    <a:cxn ang="0">
                      <a:pos x="234" y="4"/>
                    </a:cxn>
                    <a:cxn ang="0">
                      <a:pos x="222" y="14"/>
                    </a:cxn>
                    <a:cxn ang="0">
                      <a:pos x="212" y="26"/>
                    </a:cxn>
                    <a:cxn ang="0">
                      <a:pos x="212" y="28"/>
                    </a:cxn>
                    <a:cxn ang="0">
                      <a:pos x="212" y="28"/>
                    </a:cxn>
                    <a:cxn ang="0">
                      <a:pos x="194" y="54"/>
                    </a:cxn>
                    <a:cxn ang="0">
                      <a:pos x="8" y="348"/>
                    </a:cxn>
                    <a:cxn ang="0">
                      <a:pos x="8" y="348"/>
                    </a:cxn>
                    <a:cxn ang="0">
                      <a:pos x="0" y="364"/>
                    </a:cxn>
                    <a:cxn ang="0">
                      <a:pos x="0" y="364"/>
                    </a:cxn>
                    <a:cxn ang="0">
                      <a:pos x="0" y="366"/>
                    </a:cxn>
                    <a:cxn ang="0">
                      <a:pos x="0" y="366"/>
                    </a:cxn>
                    <a:cxn ang="0">
                      <a:pos x="2" y="366"/>
                    </a:cxn>
                    <a:cxn ang="0">
                      <a:pos x="2" y="366"/>
                    </a:cxn>
                  </a:cxnLst>
                  <a:rect l="0" t="0" r="r" b="b"/>
                  <a:pathLst>
                    <a:path w="244" h="366">
                      <a:moveTo>
                        <a:pt x="2" y="366"/>
                      </a:moveTo>
                      <a:lnTo>
                        <a:pt x="2" y="366"/>
                      </a:lnTo>
                      <a:lnTo>
                        <a:pt x="6" y="362"/>
                      </a:lnTo>
                      <a:lnTo>
                        <a:pt x="14" y="352"/>
                      </a:lnTo>
                      <a:lnTo>
                        <a:pt x="216" y="44"/>
                      </a:lnTo>
                      <a:lnTo>
                        <a:pt x="216" y="44"/>
                      </a:lnTo>
                      <a:lnTo>
                        <a:pt x="226" y="34"/>
                      </a:lnTo>
                      <a:lnTo>
                        <a:pt x="234" y="24"/>
                      </a:lnTo>
                      <a:lnTo>
                        <a:pt x="234" y="24"/>
                      </a:lnTo>
                      <a:lnTo>
                        <a:pt x="240" y="16"/>
                      </a:lnTo>
                      <a:lnTo>
                        <a:pt x="244" y="6"/>
                      </a:lnTo>
                      <a:lnTo>
                        <a:pt x="244" y="6"/>
                      </a:lnTo>
                      <a:lnTo>
                        <a:pt x="244" y="2"/>
                      </a:lnTo>
                      <a:lnTo>
                        <a:pt x="242" y="0"/>
                      </a:lnTo>
                      <a:lnTo>
                        <a:pt x="238" y="2"/>
                      </a:lnTo>
                      <a:lnTo>
                        <a:pt x="234" y="4"/>
                      </a:lnTo>
                      <a:lnTo>
                        <a:pt x="234" y="4"/>
                      </a:lnTo>
                      <a:lnTo>
                        <a:pt x="222" y="14"/>
                      </a:lnTo>
                      <a:lnTo>
                        <a:pt x="212" y="26"/>
                      </a:lnTo>
                      <a:lnTo>
                        <a:pt x="212" y="28"/>
                      </a:lnTo>
                      <a:lnTo>
                        <a:pt x="212" y="28"/>
                      </a:lnTo>
                      <a:lnTo>
                        <a:pt x="194" y="54"/>
                      </a:lnTo>
                      <a:lnTo>
                        <a:pt x="8" y="348"/>
                      </a:lnTo>
                      <a:lnTo>
                        <a:pt x="8" y="348"/>
                      </a:lnTo>
                      <a:lnTo>
                        <a:pt x="0" y="364"/>
                      </a:lnTo>
                      <a:lnTo>
                        <a:pt x="0" y="364"/>
                      </a:lnTo>
                      <a:lnTo>
                        <a:pt x="0" y="366"/>
                      </a:lnTo>
                      <a:lnTo>
                        <a:pt x="0" y="366"/>
                      </a:lnTo>
                      <a:lnTo>
                        <a:pt x="2" y="366"/>
                      </a:lnTo>
                      <a:lnTo>
                        <a:pt x="2" y="3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89"/>
                <p:cNvSpPr>
                  <a:spLocks noEditPoints="1"/>
                </p:cNvSpPr>
                <p:nvPr/>
              </p:nvSpPr>
              <p:spPr bwMode="auto">
                <a:xfrm>
                  <a:off x="5181600" y="457200"/>
                  <a:ext cx="3235325" cy="2759075"/>
                </a:xfrm>
                <a:custGeom>
                  <a:avLst/>
                  <a:gdLst/>
                  <a:ahLst/>
                  <a:cxnLst>
                    <a:cxn ang="0">
                      <a:pos x="1778" y="8"/>
                    </a:cxn>
                    <a:cxn ang="0">
                      <a:pos x="1424" y="184"/>
                    </a:cxn>
                    <a:cxn ang="0">
                      <a:pos x="1152" y="514"/>
                    </a:cxn>
                    <a:cxn ang="0">
                      <a:pos x="1064" y="610"/>
                    </a:cxn>
                    <a:cxn ang="0">
                      <a:pos x="1042" y="574"/>
                    </a:cxn>
                    <a:cxn ang="0">
                      <a:pos x="1014" y="574"/>
                    </a:cxn>
                    <a:cxn ang="0">
                      <a:pos x="982" y="586"/>
                    </a:cxn>
                    <a:cxn ang="0">
                      <a:pos x="964" y="644"/>
                    </a:cxn>
                    <a:cxn ang="0">
                      <a:pos x="774" y="350"/>
                    </a:cxn>
                    <a:cxn ang="0">
                      <a:pos x="432" y="66"/>
                    </a:cxn>
                    <a:cxn ang="0">
                      <a:pos x="60" y="14"/>
                    </a:cxn>
                    <a:cxn ang="0">
                      <a:pos x="58" y="236"/>
                    </a:cxn>
                    <a:cxn ang="0">
                      <a:pos x="100" y="298"/>
                    </a:cxn>
                    <a:cxn ang="0">
                      <a:pos x="154" y="358"/>
                    </a:cxn>
                    <a:cxn ang="0">
                      <a:pos x="190" y="458"/>
                    </a:cxn>
                    <a:cxn ang="0">
                      <a:pos x="216" y="506"/>
                    </a:cxn>
                    <a:cxn ang="0">
                      <a:pos x="228" y="580"/>
                    </a:cxn>
                    <a:cxn ang="0">
                      <a:pos x="252" y="632"/>
                    </a:cxn>
                    <a:cxn ang="0">
                      <a:pos x="320" y="740"/>
                    </a:cxn>
                    <a:cxn ang="0">
                      <a:pos x="628" y="780"/>
                    </a:cxn>
                    <a:cxn ang="0">
                      <a:pos x="422" y="938"/>
                    </a:cxn>
                    <a:cxn ang="0">
                      <a:pos x="446" y="1044"/>
                    </a:cxn>
                    <a:cxn ang="0">
                      <a:pos x="548" y="1174"/>
                    </a:cxn>
                    <a:cxn ang="0">
                      <a:pos x="588" y="1256"/>
                    </a:cxn>
                    <a:cxn ang="0">
                      <a:pos x="646" y="1306"/>
                    </a:cxn>
                    <a:cxn ang="0">
                      <a:pos x="650" y="1464"/>
                    </a:cxn>
                    <a:cxn ang="0">
                      <a:pos x="562" y="1580"/>
                    </a:cxn>
                    <a:cxn ang="0">
                      <a:pos x="516" y="1698"/>
                    </a:cxn>
                    <a:cxn ang="0">
                      <a:pos x="554" y="1734"/>
                    </a:cxn>
                    <a:cxn ang="0">
                      <a:pos x="670" y="1586"/>
                    </a:cxn>
                    <a:cxn ang="0">
                      <a:pos x="770" y="1476"/>
                    </a:cxn>
                    <a:cxn ang="0">
                      <a:pos x="890" y="1070"/>
                    </a:cxn>
                    <a:cxn ang="0">
                      <a:pos x="938" y="954"/>
                    </a:cxn>
                    <a:cxn ang="0">
                      <a:pos x="962" y="1146"/>
                    </a:cxn>
                    <a:cxn ang="0">
                      <a:pos x="1022" y="1320"/>
                    </a:cxn>
                    <a:cxn ang="0">
                      <a:pos x="1076" y="1068"/>
                    </a:cxn>
                    <a:cxn ang="0">
                      <a:pos x="1106" y="958"/>
                    </a:cxn>
                    <a:cxn ang="0">
                      <a:pos x="1160" y="1136"/>
                    </a:cxn>
                    <a:cxn ang="0">
                      <a:pos x="1268" y="1476"/>
                    </a:cxn>
                    <a:cxn ang="0">
                      <a:pos x="1366" y="1586"/>
                    </a:cxn>
                    <a:cxn ang="0">
                      <a:pos x="1494" y="1738"/>
                    </a:cxn>
                    <a:cxn ang="0">
                      <a:pos x="1520" y="1676"/>
                    </a:cxn>
                    <a:cxn ang="0">
                      <a:pos x="1456" y="1558"/>
                    </a:cxn>
                    <a:cxn ang="0">
                      <a:pos x="1382" y="1442"/>
                    </a:cxn>
                    <a:cxn ang="0">
                      <a:pos x="1396" y="1300"/>
                    </a:cxn>
                    <a:cxn ang="0">
                      <a:pos x="1460" y="1236"/>
                    </a:cxn>
                    <a:cxn ang="0">
                      <a:pos x="1508" y="1166"/>
                    </a:cxn>
                    <a:cxn ang="0">
                      <a:pos x="1600" y="1020"/>
                    </a:cxn>
                    <a:cxn ang="0">
                      <a:pos x="1596" y="918"/>
                    </a:cxn>
                    <a:cxn ang="0">
                      <a:pos x="1454" y="772"/>
                    </a:cxn>
                    <a:cxn ang="0">
                      <a:pos x="1722" y="734"/>
                    </a:cxn>
                    <a:cxn ang="0">
                      <a:pos x="1788" y="628"/>
                    </a:cxn>
                    <a:cxn ang="0">
                      <a:pos x="1820" y="562"/>
                    </a:cxn>
                    <a:cxn ang="0">
                      <a:pos x="1824" y="498"/>
                    </a:cxn>
                    <a:cxn ang="0">
                      <a:pos x="1846" y="452"/>
                    </a:cxn>
                    <a:cxn ang="0">
                      <a:pos x="1884" y="358"/>
                    </a:cxn>
                    <a:cxn ang="0">
                      <a:pos x="1946" y="286"/>
                    </a:cxn>
                    <a:cxn ang="0">
                      <a:pos x="1984" y="232"/>
                    </a:cxn>
                    <a:cxn ang="0">
                      <a:pos x="1014" y="582"/>
                    </a:cxn>
                  </a:cxnLst>
                  <a:rect l="0" t="0" r="r" b="b"/>
                  <a:pathLst>
                    <a:path w="2038" h="1738">
                      <a:moveTo>
                        <a:pt x="2036" y="78"/>
                      </a:moveTo>
                      <a:lnTo>
                        <a:pt x="2018" y="44"/>
                      </a:lnTo>
                      <a:lnTo>
                        <a:pt x="1978" y="14"/>
                      </a:lnTo>
                      <a:lnTo>
                        <a:pt x="1916" y="2"/>
                      </a:lnTo>
                      <a:lnTo>
                        <a:pt x="1850" y="0"/>
                      </a:lnTo>
                      <a:lnTo>
                        <a:pt x="1850" y="0"/>
                      </a:lnTo>
                      <a:lnTo>
                        <a:pt x="1832" y="0"/>
                      </a:lnTo>
                      <a:lnTo>
                        <a:pt x="1808" y="4"/>
                      </a:lnTo>
                      <a:lnTo>
                        <a:pt x="1778" y="8"/>
                      </a:lnTo>
                      <a:lnTo>
                        <a:pt x="1742" y="16"/>
                      </a:lnTo>
                      <a:lnTo>
                        <a:pt x="1702" y="28"/>
                      </a:lnTo>
                      <a:lnTo>
                        <a:pt x="1656" y="46"/>
                      </a:lnTo>
                      <a:lnTo>
                        <a:pt x="1606" y="66"/>
                      </a:lnTo>
                      <a:lnTo>
                        <a:pt x="1606" y="66"/>
                      </a:lnTo>
                      <a:lnTo>
                        <a:pt x="1558" y="92"/>
                      </a:lnTo>
                      <a:lnTo>
                        <a:pt x="1510" y="120"/>
                      </a:lnTo>
                      <a:lnTo>
                        <a:pt x="1466" y="152"/>
                      </a:lnTo>
                      <a:lnTo>
                        <a:pt x="1424" y="184"/>
                      </a:lnTo>
                      <a:lnTo>
                        <a:pt x="1382" y="222"/>
                      </a:lnTo>
                      <a:lnTo>
                        <a:pt x="1342" y="260"/>
                      </a:lnTo>
                      <a:lnTo>
                        <a:pt x="1302" y="304"/>
                      </a:lnTo>
                      <a:lnTo>
                        <a:pt x="1264" y="350"/>
                      </a:lnTo>
                      <a:lnTo>
                        <a:pt x="1264" y="350"/>
                      </a:lnTo>
                      <a:lnTo>
                        <a:pt x="1234" y="388"/>
                      </a:lnTo>
                      <a:lnTo>
                        <a:pt x="1204" y="430"/>
                      </a:lnTo>
                      <a:lnTo>
                        <a:pt x="1176" y="472"/>
                      </a:lnTo>
                      <a:lnTo>
                        <a:pt x="1152" y="514"/>
                      </a:lnTo>
                      <a:lnTo>
                        <a:pt x="1110" y="590"/>
                      </a:lnTo>
                      <a:lnTo>
                        <a:pt x="1080" y="646"/>
                      </a:lnTo>
                      <a:lnTo>
                        <a:pt x="1080" y="646"/>
                      </a:lnTo>
                      <a:lnTo>
                        <a:pt x="1074" y="644"/>
                      </a:lnTo>
                      <a:lnTo>
                        <a:pt x="1074" y="644"/>
                      </a:lnTo>
                      <a:lnTo>
                        <a:pt x="1068" y="632"/>
                      </a:lnTo>
                      <a:lnTo>
                        <a:pt x="1060" y="618"/>
                      </a:lnTo>
                      <a:lnTo>
                        <a:pt x="1060" y="618"/>
                      </a:lnTo>
                      <a:lnTo>
                        <a:pt x="1064" y="610"/>
                      </a:lnTo>
                      <a:lnTo>
                        <a:pt x="1066" y="602"/>
                      </a:lnTo>
                      <a:lnTo>
                        <a:pt x="1066" y="602"/>
                      </a:lnTo>
                      <a:lnTo>
                        <a:pt x="1064" y="592"/>
                      </a:lnTo>
                      <a:lnTo>
                        <a:pt x="1060" y="586"/>
                      </a:lnTo>
                      <a:lnTo>
                        <a:pt x="1052" y="580"/>
                      </a:lnTo>
                      <a:lnTo>
                        <a:pt x="1042" y="578"/>
                      </a:lnTo>
                      <a:lnTo>
                        <a:pt x="1042" y="578"/>
                      </a:lnTo>
                      <a:lnTo>
                        <a:pt x="1040" y="580"/>
                      </a:lnTo>
                      <a:lnTo>
                        <a:pt x="1042" y="574"/>
                      </a:lnTo>
                      <a:lnTo>
                        <a:pt x="1036" y="574"/>
                      </a:lnTo>
                      <a:lnTo>
                        <a:pt x="1032" y="574"/>
                      </a:lnTo>
                      <a:lnTo>
                        <a:pt x="1032" y="574"/>
                      </a:lnTo>
                      <a:lnTo>
                        <a:pt x="1024" y="568"/>
                      </a:lnTo>
                      <a:lnTo>
                        <a:pt x="1024" y="568"/>
                      </a:lnTo>
                      <a:lnTo>
                        <a:pt x="1022" y="568"/>
                      </a:lnTo>
                      <a:lnTo>
                        <a:pt x="1018" y="570"/>
                      </a:lnTo>
                      <a:lnTo>
                        <a:pt x="1012" y="570"/>
                      </a:lnTo>
                      <a:lnTo>
                        <a:pt x="1014" y="574"/>
                      </a:lnTo>
                      <a:lnTo>
                        <a:pt x="1008" y="574"/>
                      </a:lnTo>
                      <a:lnTo>
                        <a:pt x="1004" y="574"/>
                      </a:lnTo>
                      <a:lnTo>
                        <a:pt x="1008" y="580"/>
                      </a:lnTo>
                      <a:lnTo>
                        <a:pt x="1008" y="580"/>
                      </a:lnTo>
                      <a:lnTo>
                        <a:pt x="1008" y="580"/>
                      </a:lnTo>
                      <a:lnTo>
                        <a:pt x="1000" y="578"/>
                      </a:lnTo>
                      <a:lnTo>
                        <a:pt x="1000" y="578"/>
                      </a:lnTo>
                      <a:lnTo>
                        <a:pt x="990" y="580"/>
                      </a:lnTo>
                      <a:lnTo>
                        <a:pt x="982" y="586"/>
                      </a:lnTo>
                      <a:lnTo>
                        <a:pt x="978" y="592"/>
                      </a:lnTo>
                      <a:lnTo>
                        <a:pt x="976" y="602"/>
                      </a:lnTo>
                      <a:lnTo>
                        <a:pt x="976" y="602"/>
                      </a:lnTo>
                      <a:lnTo>
                        <a:pt x="978" y="608"/>
                      </a:lnTo>
                      <a:lnTo>
                        <a:pt x="980" y="616"/>
                      </a:lnTo>
                      <a:lnTo>
                        <a:pt x="980" y="616"/>
                      </a:lnTo>
                      <a:lnTo>
                        <a:pt x="970" y="632"/>
                      </a:lnTo>
                      <a:lnTo>
                        <a:pt x="964" y="644"/>
                      </a:lnTo>
                      <a:lnTo>
                        <a:pt x="964" y="644"/>
                      </a:lnTo>
                      <a:lnTo>
                        <a:pt x="958" y="646"/>
                      </a:lnTo>
                      <a:lnTo>
                        <a:pt x="958" y="646"/>
                      </a:lnTo>
                      <a:lnTo>
                        <a:pt x="928" y="590"/>
                      </a:lnTo>
                      <a:lnTo>
                        <a:pt x="886" y="514"/>
                      </a:lnTo>
                      <a:lnTo>
                        <a:pt x="860" y="472"/>
                      </a:lnTo>
                      <a:lnTo>
                        <a:pt x="834" y="430"/>
                      </a:lnTo>
                      <a:lnTo>
                        <a:pt x="804" y="388"/>
                      </a:lnTo>
                      <a:lnTo>
                        <a:pt x="774" y="350"/>
                      </a:lnTo>
                      <a:lnTo>
                        <a:pt x="774" y="350"/>
                      </a:lnTo>
                      <a:lnTo>
                        <a:pt x="736" y="304"/>
                      </a:lnTo>
                      <a:lnTo>
                        <a:pt x="696" y="260"/>
                      </a:lnTo>
                      <a:lnTo>
                        <a:pt x="656" y="222"/>
                      </a:lnTo>
                      <a:lnTo>
                        <a:pt x="614" y="184"/>
                      </a:lnTo>
                      <a:lnTo>
                        <a:pt x="572" y="152"/>
                      </a:lnTo>
                      <a:lnTo>
                        <a:pt x="528" y="120"/>
                      </a:lnTo>
                      <a:lnTo>
                        <a:pt x="480" y="92"/>
                      </a:lnTo>
                      <a:lnTo>
                        <a:pt x="432" y="66"/>
                      </a:lnTo>
                      <a:lnTo>
                        <a:pt x="432" y="66"/>
                      </a:lnTo>
                      <a:lnTo>
                        <a:pt x="382" y="46"/>
                      </a:lnTo>
                      <a:lnTo>
                        <a:pt x="336" y="28"/>
                      </a:lnTo>
                      <a:lnTo>
                        <a:pt x="296" y="16"/>
                      </a:lnTo>
                      <a:lnTo>
                        <a:pt x="260" y="8"/>
                      </a:lnTo>
                      <a:lnTo>
                        <a:pt x="230" y="4"/>
                      </a:lnTo>
                      <a:lnTo>
                        <a:pt x="206" y="0"/>
                      </a:lnTo>
                      <a:lnTo>
                        <a:pt x="188" y="0"/>
                      </a:lnTo>
                      <a:lnTo>
                        <a:pt x="122" y="2"/>
                      </a:lnTo>
                      <a:lnTo>
                        <a:pt x="60" y="14"/>
                      </a:lnTo>
                      <a:lnTo>
                        <a:pt x="20" y="44"/>
                      </a:lnTo>
                      <a:lnTo>
                        <a:pt x="2" y="78"/>
                      </a:lnTo>
                      <a:lnTo>
                        <a:pt x="0" y="114"/>
                      </a:lnTo>
                      <a:lnTo>
                        <a:pt x="10" y="156"/>
                      </a:lnTo>
                      <a:lnTo>
                        <a:pt x="32" y="202"/>
                      </a:lnTo>
                      <a:lnTo>
                        <a:pt x="32" y="202"/>
                      </a:lnTo>
                      <a:lnTo>
                        <a:pt x="42" y="218"/>
                      </a:lnTo>
                      <a:lnTo>
                        <a:pt x="54" y="232"/>
                      </a:lnTo>
                      <a:lnTo>
                        <a:pt x="58" y="236"/>
                      </a:lnTo>
                      <a:lnTo>
                        <a:pt x="64" y="240"/>
                      </a:lnTo>
                      <a:lnTo>
                        <a:pt x="64" y="240"/>
                      </a:lnTo>
                      <a:lnTo>
                        <a:pt x="68" y="242"/>
                      </a:lnTo>
                      <a:lnTo>
                        <a:pt x="72" y="246"/>
                      </a:lnTo>
                      <a:lnTo>
                        <a:pt x="78" y="258"/>
                      </a:lnTo>
                      <a:lnTo>
                        <a:pt x="82" y="272"/>
                      </a:lnTo>
                      <a:lnTo>
                        <a:pt x="82" y="272"/>
                      </a:lnTo>
                      <a:lnTo>
                        <a:pt x="90" y="286"/>
                      </a:lnTo>
                      <a:lnTo>
                        <a:pt x="100" y="298"/>
                      </a:lnTo>
                      <a:lnTo>
                        <a:pt x="108" y="302"/>
                      </a:lnTo>
                      <a:lnTo>
                        <a:pt x="114" y="308"/>
                      </a:lnTo>
                      <a:lnTo>
                        <a:pt x="114" y="308"/>
                      </a:lnTo>
                      <a:lnTo>
                        <a:pt x="122" y="312"/>
                      </a:lnTo>
                      <a:lnTo>
                        <a:pt x="128" y="318"/>
                      </a:lnTo>
                      <a:lnTo>
                        <a:pt x="140" y="332"/>
                      </a:lnTo>
                      <a:lnTo>
                        <a:pt x="150" y="348"/>
                      </a:lnTo>
                      <a:lnTo>
                        <a:pt x="154" y="358"/>
                      </a:lnTo>
                      <a:lnTo>
                        <a:pt x="154" y="358"/>
                      </a:lnTo>
                      <a:lnTo>
                        <a:pt x="156" y="364"/>
                      </a:lnTo>
                      <a:lnTo>
                        <a:pt x="158" y="370"/>
                      </a:lnTo>
                      <a:lnTo>
                        <a:pt x="170" y="384"/>
                      </a:lnTo>
                      <a:lnTo>
                        <a:pt x="186" y="404"/>
                      </a:lnTo>
                      <a:lnTo>
                        <a:pt x="186" y="404"/>
                      </a:lnTo>
                      <a:lnTo>
                        <a:pt x="190" y="428"/>
                      </a:lnTo>
                      <a:lnTo>
                        <a:pt x="192" y="446"/>
                      </a:lnTo>
                      <a:lnTo>
                        <a:pt x="192" y="452"/>
                      </a:lnTo>
                      <a:lnTo>
                        <a:pt x="190" y="458"/>
                      </a:lnTo>
                      <a:lnTo>
                        <a:pt x="190" y="458"/>
                      </a:lnTo>
                      <a:lnTo>
                        <a:pt x="188" y="462"/>
                      </a:lnTo>
                      <a:lnTo>
                        <a:pt x="188" y="466"/>
                      </a:lnTo>
                      <a:lnTo>
                        <a:pt x="194" y="474"/>
                      </a:lnTo>
                      <a:lnTo>
                        <a:pt x="206" y="484"/>
                      </a:lnTo>
                      <a:lnTo>
                        <a:pt x="206" y="484"/>
                      </a:lnTo>
                      <a:lnTo>
                        <a:pt x="210" y="488"/>
                      </a:lnTo>
                      <a:lnTo>
                        <a:pt x="214" y="498"/>
                      </a:lnTo>
                      <a:lnTo>
                        <a:pt x="216" y="506"/>
                      </a:lnTo>
                      <a:lnTo>
                        <a:pt x="218" y="512"/>
                      </a:lnTo>
                      <a:lnTo>
                        <a:pt x="218" y="518"/>
                      </a:lnTo>
                      <a:lnTo>
                        <a:pt x="214" y="526"/>
                      </a:lnTo>
                      <a:lnTo>
                        <a:pt x="214" y="526"/>
                      </a:lnTo>
                      <a:lnTo>
                        <a:pt x="212" y="532"/>
                      </a:lnTo>
                      <a:lnTo>
                        <a:pt x="212" y="542"/>
                      </a:lnTo>
                      <a:lnTo>
                        <a:pt x="214" y="552"/>
                      </a:lnTo>
                      <a:lnTo>
                        <a:pt x="218" y="562"/>
                      </a:lnTo>
                      <a:lnTo>
                        <a:pt x="228" y="580"/>
                      </a:lnTo>
                      <a:lnTo>
                        <a:pt x="232" y="586"/>
                      </a:lnTo>
                      <a:lnTo>
                        <a:pt x="236" y="590"/>
                      </a:lnTo>
                      <a:lnTo>
                        <a:pt x="236" y="590"/>
                      </a:lnTo>
                      <a:lnTo>
                        <a:pt x="238" y="594"/>
                      </a:lnTo>
                      <a:lnTo>
                        <a:pt x="242" y="598"/>
                      </a:lnTo>
                      <a:lnTo>
                        <a:pt x="246" y="612"/>
                      </a:lnTo>
                      <a:lnTo>
                        <a:pt x="250" y="628"/>
                      </a:lnTo>
                      <a:lnTo>
                        <a:pt x="250" y="628"/>
                      </a:lnTo>
                      <a:lnTo>
                        <a:pt x="252" y="632"/>
                      </a:lnTo>
                      <a:lnTo>
                        <a:pt x="254" y="642"/>
                      </a:lnTo>
                      <a:lnTo>
                        <a:pt x="264" y="656"/>
                      </a:lnTo>
                      <a:lnTo>
                        <a:pt x="278" y="678"/>
                      </a:lnTo>
                      <a:lnTo>
                        <a:pt x="278" y="678"/>
                      </a:lnTo>
                      <a:lnTo>
                        <a:pt x="294" y="698"/>
                      </a:lnTo>
                      <a:lnTo>
                        <a:pt x="304" y="712"/>
                      </a:lnTo>
                      <a:lnTo>
                        <a:pt x="316" y="734"/>
                      </a:lnTo>
                      <a:lnTo>
                        <a:pt x="316" y="734"/>
                      </a:lnTo>
                      <a:lnTo>
                        <a:pt x="320" y="740"/>
                      </a:lnTo>
                      <a:lnTo>
                        <a:pt x="326" y="744"/>
                      </a:lnTo>
                      <a:lnTo>
                        <a:pt x="344" y="752"/>
                      </a:lnTo>
                      <a:lnTo>
                        <a:pt x="364" y="760"/>
                      </a:lnTo>
                      <a:lnTo>
                        <a:pt x="414" y="768"/>
                      </a:lnTo>
                      <a:lnTo>
                        <a:pt x="468" y="768"/>
                      </a:lnTo>
                      <a:lnTo>
                        <a:pt x="516" y="768"/>
                      </a:lnTo>
                      <a:lnTo>
                        <a:pt x="584" y="772"/>
                      </a:lnTo>
                      <a:lnTo>
                        <a:pt x="626" y="778"/>
                      </a:lnTo>
                      <a:lnTo>
                        <a:pt x="628" y="780"/>
                      </a:lnTo>
                      <a:lnTo>
                        <a:pt x="628" y="780"/>
                      </a:lnTo>
                      <a:lnTo>
                        <a:pt x="596" y="796"/>
                      </a:lnTo>
                      <a:lnTo>
                        <a:pt x="568" y="814"/>
                      </a:lnTo>
                      <a:lnTo>
                        <a:pt x="542" y="832"/>
                      </a:lnTo>
                      <a:lnTo>
                        <a:pt x="518" y="850"/>
                      </a:lnTo>
                      <a:lnTo>
                        <a:pt x="518" y="850"/>
                      </a:lnTo>
                      <a:lnTo>
                        <a:pt x="472" y="890"/>
                      </a:lnTo>
                      <a:lnTo>
                        <a:pt x="442" y="918"/>
                      </a:lnTo>
                      <a:lnTo>
                        <a:pt x="422" y="938"/>
                      </a:lnTo>
                      <a:lnTo>
                        <a:pt x="414" y="952"/>
                      </a:lnTo>
                      <a:lnTo>
                        <a:pt x="412" y="958"/>
                      </a:lnTo>
                      <a:lnTo>
                        <a:pt x="416" y="962"/>
                      </a:lnTo>
                      <a:lnTo>
                        <a:pt x="418" y="962"/>
                      </a:lnTo>
                      <a:lnTo>
                        <a:pt x="420" y="962"/>
                      </a:lnTo>
                      <a:lnTo>
                        <a:pt x="430" y="996"/>
                      </a:lnTo>
                      <a:lnTo>
                        <a:pt x="430" y="996"/>
                      </a:lnTo>
                      <a:lnTo>
                        <a:pt x="438" y="1020"/>
                      </a:lnTo>
                      <a:lnTo>
                        <a:pt x="446" y="1044"/>
                      </a:lnTo>
                      <a:lnTo>
                        <a:pt x="458" y="1074"/>
                      </a:lnTo>
                      <a:lnTo>
                        <a:pt x="474" y="1102"/>
                      </a:lnTo>
                      <a:lnTo>
                        <a:pt x="490" y="1130"/>
                      </a:lnTo>
                      <a:lnTo>
                        <a:pt x="500" y="1142"/>
                      </a:lnTo>
                      <a:lnTo>
                        <a:pt x="510" y="1152"/>
                      </a:lnTo>
                      <a:lnTo>
                        <a:pt x="520" y="1160"/>
                      </a:lnTo>
                      <a:lnTo>
                        <a:pt x="530" y="1166"/>
                      </a:lnTo>
                      <a:lnTo>
                        <a:pt x="530" y="1166"/>
                      </a:lnTo>
                      <a:lnTo>
                        <a:pt x="548" y="1174"/>
                      </a:lnTo>
                      <a:lnTo>
                        <a:pt x="560" y="1184"/>
                      </a:lnTo>
                      <a:lnTo>
                        <a:pt x="568" y="1194"/>
                      </a:lnTo>
                      <a:lnTo>
                        <a:pt x="572" y="1204"/>
                      </a:lnTo>
                      <a:lnTo>
                        <a:pt x="574" y="1214"/>
                      </a:lnTo>
                      <a:lnTo>
                        <a:pt x="574" y="1222"/>
                      </a:lnTo>
                      <a:lnTo>
                        <a:pt x="574" y="1228"/>
                      </a:lnTo>
                      <a:lnTo>
                        <a:pt x="574" y="1228"/>
                      </a:lnTo>
                      <a:lnTo>
                        <a:pt x="578" y="1236"/>
                      </a:lnTo>
                      <a:lnTo>
                        <a:pt x="588" y="1256"/>
                      </a:lnTo>
                      <a:lnTo>
                        <a:pt x="596" y="1268"/>
                      </a:lnTo>
                      <a:lnTo>
                        <a:pt x="604" y="1278"/>
                      </a:lnTo>
                      <a:lnTo>
                        <a:pt x="616" y="1284"/>
                      </a:lnTo>
                      <a:lnTo>
                        <a:pt x="626" y="1288"/>
                      </a:lnTo>
                      <a:lnTo>
                        <a:pt x="626" y="1288"/>
                      </a:lnTo>
                      <a:lnTo>
                        <a:pt x="632" y="1290"/>
                      </a:lnTo>
                      <a:lnTo>
                        <a:pt x="638" y="1294"/>
                      </a:lnTo>
                      <a:lnTo>
                        <a:pt x="642" y="1300"/>
                      </a:lnTo>
                      <a:lnTo>
                        <a:pt x="646" y="1306"/>
                      </a:lnTo>
                      <a:lnTo>
                        <a:pt x="652" y="1322"/>
                      </a:lnTo>
                      <a:lnTo>
                        <a:pt x="656" y="1340"/>
                      </a:lnTo>
                      <a:lnTo>
                        <a:pt x="660" y="1374"/>
                      </a:lnTo>
                      <a:lnTo>
                        <a:pt x="662" y="1388"/>
                      </a:lnTo>
                      <a:lnTo>
                        <a:pt x="662" y="1388"/>
                      </a:lnTo>
                      <a:lnTo>
                        <a:pt x="662" y="1404"/>
                      </a:lnTo>
                      <a:lnTo>
                        <a:pt x="660" y="1420"/>
                      </a:lnTo>
                      <a:lnTo>
                        <a:pt x="656" y="1442"/>
                      </a:lnTo>
                      <a:lnTo>
                        <a:pt x="650" y="1464"/>
                      </a:lnTo>
                      <a:lnTo>
                        <a:pt x="642" y="1486"/>
                      </a:lnTo>
                      <a:lnTo>
                        <a:pt x="636" y="1498"/>
                      </a:lnTo>
                      <a:lnTo>
                        <a:pt x="630" y="1508"/>
                      </a:lnTo>
                      <a:lnTo>
                        <a:pt x="622" y="1518"/>
                      </a:lnTo>
                      <a:lnTo>
                        <a:pt x="612" y="1528"/>
                      </a:lnTo>
                      <a:lnTo>
                        <a:pt x="612" y="1528"/>
                      </a:lnTo>
                      <a:lnTo>
                        <a:pt x="596" y="1544"/>
                      </a:lnTo>
                      <a:lnTo>
                        <a:pt x="582" y="1558"/>
                      </a:lnTo>
                      <a:lnTo>
                        <a:pt x="562" y="1580"/>
                      </a:lnTo>
                      <a:lnTo>
                        <a:pt x="550" y="1596"/>
                      </a:lnTo>
                      <a:lnTo>
                        <a:pt x="548" y="1602"/>
                      </a:lnTo>
                      <a:lnTo>
                        <a:pt x="548" y="1602"/>
                      </a:lnTo>
                      <a:lnTo>
                        <a:pt x="538" y="1616"/>
                      </a:lnTo>
                      <a:lnTo>
                        <a:pt x="530" y="1632"/>
                      </a:lnTo>
                      <a:lnTo>
                        <a:pt x="522" y="1652"/>
                      </a:lnTo>
                      <a:lnTo>
                        <a:pt x="522" y="1652"/>
                      </a:lnTo>
                      <a:lnTo>
                        <a:pt x="518" y="1676"/>
                      </a:lnTo>
                      <a:lnTo>
                        <a:pt x="516" y="1698"/>
                      </a:lnTo>
                      <a:lnTo>
                        <a:pt x="518" y="1716"/>
                      </a:lnTo>
                      <a:lnTo>
                        <a:pt x="520" y="1724"/>
                      </a:lnTo>
                      <a:lnTo>
                        <a:pt x="522" y="1732"/>
                      </a:lnTo>
                      <a:lnTo>
                        <a:pt x="522" y="1732"/>
                      </a:lnTo>
                      <a:lnTo>
                        <a:pt x="526" y="1736"/>
                      </a:lnTo>
                      <a:lnTo>
                        <a:pt x="532" y="1738"/>
                      </a:lnTo>
                      <a:lnTo>
                        <a:pt x="538" y="1738"/>
                      </a:lnTo>
                      <a:lnTo>
                        <a:pt x="544" y="1738"/>
                      </a:lnTo>
                      <a:lnTo>
                        <a:pt x="554" y="1734"/>
                      </a:lnTo>
                      <a:lnTo>
                        <a:pt x="558" y="1732"/>
                      </a:lnTo>
                      <a:lnTo>
                        <a:pt x="640" y="1640"/>
                      </a:lnTo>
                      <a:lnTo>
                        <a:pt x="636" y="1610"/>
                      </a:lnTo>
                      <a:lnTo>
                        <a:pt x="636" y="1610"/>
                      </a:lnTo>
                      <a:lnTo>
                        <a:pt x="648" y="1598"/>
                      </a:lnTo>
                      <a:lnTo>
                        <a:pt x="658" y="1590"/>
                      </a:lnTo>
                      <a:lnTo>
                        <a:pt x="664" y="1588"/>
                      </a:lnTo>
                      <a:lnTo>
                        <a:pt x="670" y="1586"/>
                      </a:lnTo>
                      <a:lnTo>
                        <a:pt x="670" y="1586"/>
                      </a:lnTo>
                      <a:lnTo>
                        <a:pt x="678" y="1582"/>
                      </a:lnTo>
                      <a:lnTo>
                        <a:pt x="684" y="1578"/>
                      </a:lnTo>
                      <a:lnTo>
                        <a:pt x="698" y="1562"/>
                      </a:lnTo>
                      <a:lnTo>
                        <a:pt x="712" y="1538"/>
                      </a:lnTo>
                      <a:lnTo>
                        <a:pt x="712" y="1538"/>
                      </a:lnTo>
                      <a:lnTo>
                        <a:pt x="732" y="1520"/>
                      </a:lnTo>
                      <a:lnTo>
                        <a:pt x="752" y="1500"/>
                      </a:lnTo>
                      <a:lnTo>
                        <a:pt x="770" y="1476"/>
                      </a:lnTo>
                      <a:lnTo>
                        <a:pt x="770" y="1476"/>
                      </a:lnTo>
                      <a:lnTo>
                        <a:pt x="790" y="1446"/>
                      </a:lnTo>
                      <a:lnTo>
                        <a:pt x="812" y="1410"/>
                      </a:lnTo>
                      <a:lnTo>
                        <a:pt x="830" y="1374"/>
                      </a:lnTo>
                      <a:lnTo>
                        <a:pt x="836" y="1356"/>
                      </a:lnTo>
                      <a:lnTo>
                        <a:pt x="840" y="1342"/>
                      </a:lnTo>
                      <a:lnTo>
                        <a:pt x="840" y="1342"/>
                      </a:lnTo>
                      <a:lnTo>
                        <a:pt x="854" y="1266"/>
                      </a:lnTo>
                      <a:lnTo>
                        <a:pt x="878" y="1136"/>
                      </a:lnTo>
                      <a:lnTo>
                        <a:pt x="890" y="1070"/>
                      </a:lnTo>
                      <a:lnTo>
                        <a:pt x="904" y="1014"/>
                      </a:lnTo>
                      <a:lnTo>
                        <a:pt x="910" y="992"/>
                      </a:lnTo>
                      <a:lnTo>
                        <a:pt x="916" y="974"/>
                      </a:lnTo>
                      <a:lnTo>
                        <a:pt x="922" y="964"/>
                      </a:lnTo>
                      <a:lnTo>
                        <a:pt x="924" y="960"/>
                      </a:lnTo>
                      <a:lnTo>
                        <a:pt x="926" y="960"/>
                      </a:lnTo>
                      <a:lnTo>
                        <a:pt x="926" y="960"/>
                      </a:lnTo>
                      <a:lnTo>
                        <a:pt x="932" y="958"/>
                      </a:lnTo>
                      <a:lnTo>
                        <a:pt x="938" y="954"/>
                      </a:lnTo>
                      <a:lnTo>
                        <a:pt x="950" y="942"/>
                      </a:lnTo>
                      <a:lnTo>
                        <a:pt x="964" y="926"/>
                      </a:lnTo>
                      <a:lnTo>
                        <a:pt x="976" y="908"/>
                      </a:lnTo>
                      <a:lnTo>
                        <a:pt x="968" y="972"/>
                      </a:lnTo>
                      <a:lnTo>
                        <a:pt x="972" y="994"/>
                      </a:lnTo>
                      <a:lnTo>
                        <a:pt x="962" y="1022"/>
                      </a:lnTo>
                      <a:lnTo>
                        <a:pt x="962" y="1068"/>
                      </a:lnTo>
                      <a:lnTo>
                        <a:pt x="962" y="1080"/>
                      </a:lnTo>
                      <a:lnTo>
                        <a:pt x="962" y="1146"/>
                      </a:lnTo>
                      <a:lnTo>
                        <a:pt x="972" y="1150"/>
                      </a:lnTo>
                      <a:lnTo>
                        <a:pt x="972" y="1160"/>
                      </a:lnTo>
                      <a:lnTo>
                        <a:pt x="962" y="1170"/>
                      </a:lnTo>
                      <a:lnTo>
                        <a:pt x="964" y="1202"/>
                      </a:lnTo>
                      <a:lnTo>
                        <a:pt x="964" y="1252"/>
                      </a:lnTo>
                      <a:lnTo>
                        <a:pt x="984" y="1294"/>
                      </a:lnTo>
                      <a:lnTo>
                        <a:pt x="1016" y="1320"/>
                      </a:lnTo>
                      <a:lnTo>
                        <a:pt x="1018" y="1292"/>
                      </a:lnTo>
                      <a:lnTo>
                        <a:pt x="1022" y="1320"/>
                      </a:lnTo>
                      <a:lnTo>
                        <a:pt x="1054" y="1294"/>
                      </a:lnTo>
                      <a:lnTo>
                        <a:pt x="1074" y="1252"/>
                      </a:lnTo>
                      <a:lnTo>
                        <a:pt x="1074" y="1202"/>
                      </a:lnTo>
                      <a:lnTo>
                        <a:pt x="1076" y="1170"/>
                      </a:lnTo>
                      <a:lnTo>
                        <a:pt x="1066" y="1160"/>
                      </a:lnTo>
                      <a:lnTo>
                        <a:pt x="1066" y="1150"/>
                      </a:lnTo>
                      <a:lnTo>
                        <a:pt x="1076" y="1146"/>
                      </a:lnTo>
                      <a:lnTo>
                        <a:pt x="1076" y="1080"/>
                      </a:lnTo>
                      <a:lnTo>
                        <a:pt x="1076" y="1068"/>
                      </a:lnTo>
                      <a:lnTo>
                        <a:pt x="1076" y="1022"/>
                      </a:lnTo>
                      <a:lnTo>
                        <a:pt x="1066" y="994"/>
                      </a:lnTo>
                      <a:lnTo>
                        <a:pt x="1068" y="972"/>
                      </a:lnTo>
                      <a:lnTo>
                        <a:pt x="1062" y="908"/>
                      </a:lnTo>
                      <a:lnTo>
                        <a:pt x="1062" y="908"/>
                      </a:lnTo>
                      <a:lnTo>
                        <a:pt x="1074" y="926"/>
                      </a:lnTo>
                      <a:lnTo>
                        <a:pt x="1088" y="942"/>
                      </a:lnTo>
                      <a:lnTo>
                        <a:pt x="1100" y="954"/>
                      </a:lnTo>
                      <a:lnTo>
                        <a:pt x="1106" y="958"/>
                      </a:lnTo>
                      <a:lnTo>
                        <a:pt x="1112" y="960"/>
                      </a:lnTo>
                      <a:lnTo>
                        <a:pt x="1112" y="960"/>
                      </a:lnTo>
                      <a:lnTo>
                        <a:pt x="1114" y="960"/>
                      </a:lnTo>
                      <a:lnTo>
                        <a:pt x="1116" y="964"/>
                      </a:lnTo>
                      <a:lnTo>
                        <a:pt x="1122" y="974"/>
                      </a:lnTo>
                      <a:lnTo>
                        <a:pt x="1128" y="992"/>
                      </a:lnTo>
                      <a:lnTo>
                        <a:pt x="1134" y="1014"/>
                      </a:lnTo>
                      <a:lnTo>
                        <a:pt x="1148" y="1070"/>
                      </a:lnTo>
                      <a:lnTo>
                        <a:pt x="1160" y="1136"/>
                      </a:lnTo>
                      <a:lnTo>
                        <a:pt x="1184" y="1266"/>
                      </a:lnTo>
                      <a:lnTo>
                        <a:pt x="1198" y="1342"/>
                      </a:lnTo>
                      <a:lnTo>
                        <a:pt x="1198" y="1342"/>
                      </a:lnTo>
                      <a:lnTo>
                        <a:pt x="1202" y="1356"/>
                      </a:lnTo>
                      <a:lnTo>
                        <a:pt x="1208" y="1374"/>
                      </a:lnTo>
                      <a:lnTo>
                        <a:pt x="1226" y="1410"/>
                      </a:lnTo>
                      <a:lnTo>
                        <a:pt x="1248" y="1446"/>
                      </a:lnTo>
                      <a:lnTo>
                        <a:pt x="1268" y="1476"/>
                      </a:lnTo>
                      <a:lnTo>
                        <a:pt x="1268" y="1476"/>
                      </a:lnTo>
                      <a:lnTo>
                        <a:pt x="1286" y="1500"/>
                      </a:lnTo>
                      <a:lnTo>
                        <a:pt x="1304" y="1520"/>
                      </a:lnTo>
                      <a:lnTo>
                        <a:pt x="1326" y="1538"/>
                      </a:lnTo>
                      <a:lnTo>
                        <a:pt x="1326" y="1538"/>
                      </a:lnTo>
                      <a:lnTo>
                        <a:pt x="1340" y="1562"/>
                      </a:lnTo>
                      <a:lnTo>
                        <a:pt x="1354" y="1578"/>
                      </a:lnTo>
                      <a:lnTo>
                        <a:pt x="1360" y="1582"/>
                      </a:lnTo>
                      <a:lnTo>
                        <a:pt x="1366" y="1586"/>
                      </a:lnTo>
                      <a:lnTo>
                        <a:pt x="1366" y="1586"/>
                      </a:lnTo>
                      <a:lnTo>
                        <a:pt x="1374" y="1588"/>
                      </a:lnTo>
                      <a:lnTo>
                        <a:pt x="1380" y="1590"/>
                      </a:lnTo>
                      <a:lnTo>
                        <a:pt x="1390" y="1598"/>
                      </a:lnTo>
                      <a:lnTo>
                        <a:pt x="1402" y="1610"/>
                      </a:lnTo>
                      <a:lnTo>
                        <a:pt x="1398" y="1640"/>
                      </a:lnTo>
                      <a:lnTo>
                        <a:pt x="1480" y="1732"/>
                      </a:lnTo>
                      <a:lnTo>
                        <a:pt x="1480" y="1732"/>
                      </a:lnTo>
                      <a:lnTo>
                        <a:pt x="1484" y="1734"/>
                      </a:lnTo>
                      <a:lnTo>
                        <a:pt x="1494" y="1738"/>
                      </a:lnTo>
                      <a:lnTo>
                        <a:pt x="1500" y="1738"/>
                      </a:lnTo>
                      <a:lnTo>
                        <a:pt x="1506" y="1738"/>
                      </a:lnTo>
                      <a:lnTo>
                        <a:pt x="1512" y="1736"/>
                      </a:lnTo>
                      <a:lnTo>
                        <a:pt x="1516" y="1732"/>
                      </a:lnTo>
                      <a:lnTo>
                        <a:pt x="1516" y="1732"/>
                      </a:lnTo>
                      <a:lnTo>
                        <a:pt x="1518" y="1724"/>
                      </a:lnTo>
                      <a:lnTo>
                        <a:pt x="1520" y="1716"/>
                      </a:lnTo>
                      <a:lnTo>
                        <a:pt x="1522" y="1698"/>
                      </a:lnTo>
                      <a:lnTo>
                        <a:pt x="1520" y="1676"/>
                      </a:lnTo>
                      <a:lnTo>
                        <a:pt x="1516" y="1652"/>
                      </a:lnTo>
                      <a:lnTo>
                        <a:pt x="1516" y="1652"/>
                      </a:lnTo>
                      <a:lnTo>
                        <a:pt x="1508" y="1632"/>
                      </a:lnTo>
                      <a:lnTo>
                        <a:pt x="1500" y="1616"/>
                      </a:lnTo>
                      <a:lnTo>
                        <a:pt x="1490" y="1602"/>
                      </a:lnTo>
                      <a:lnTo>
                        <a:pt x="1490" y="1602"/>
                      </a:lnTo>
                      <a:lnTo>
                        <a:pt x="1486" y="1596"/>
                      </a:lnTo>
                      <a:lnTo>
                        <a:pt x="1476" y="1580"/>
                      </a:lnTo>
                      <a:lnTo>
                        <a:pt x="1456" y="1558"/>
                      </a:lnTo>
                      <a:lnTo>
                        <a:pt x="1442" y="1544"/>
                      </a:lnTo>
                      <a:lnTo>
                        <a:pt x="1424" y="1528"/>
                      </a:lnTo>
                      <a:lnTo>
                        <a:pt x="1424" y="1528"/>
                      </a:lnTo>
                      <a:lnTo>
                        <a:pt x="1416" y="1518"/>
                      </a:lnTo>
                      <a:lnTo>
                        <a:pt x="1408" y="1508"/>
                      </a:lnTo>
                      <a:lnTo>
                        <a:pt x="1402" y="1498"/>
                      </a:lnTo>
                      <a:lnTo>
                        <a:pt x="1396" y="1486"/>
                      </a:lnTo>
                      <a:lnTo>
                        <a:pt x="1386" y="1464"/>
                      </a:lnTo>
                      <a:lnTo>
                        <a:pt x="1382" y="1442"/>
                      </a:lnTo>
                      <a:lnTo>
                        <a:pt x="1378" y="1420"/>
                      </a:lnTo>
                      <a:lnTo>
                        <a:pt x="1376" y="1404"/>
                      </a:lnTo>
                      <a:lnTo>
                        <a:pt x="1376" y="1388"/>
                      </a:lnTo>
                      <a:lnTo>
                        <a:pt x="1376" y="1388"/>
                      </a:lnTo>
                      <a:lnTo>
                        <a:pt x="1378" y="1374"/>
                      </a:lnTo>
                      <a:lnTo>
                        <a:pt x="1382" y="1340"/>
                      </a:lnTo>
                      <a:lnTo>
                        <a:pt x="1386" y="1322"/>
                      </a:lnTo>
                      <a:lnTo>
                        <a:pt x="1392" y="1306"/>
                      </a:lnTo>
                      <a:lnTo>
                        <a:pt x="1396" y="1300"/>
                      </a:lnTo>
                      <a:lnTo>
                        <a:pt x="1400" y="1294"/>
                      </a:lnTo>
                      <a:lnTo>
                        <a:pt x="1406" y="1290"/>
                      </a:lnTo>
                      <a:lnTo>
                        <a:pt x="1410" y="1288"/>
                      </a:lnTo>
                      <a:lnTo>
                        <a:pt x="1410" y="1288"/>
                      </a:lnTo>
                      <a:lnTo>
                        <a:pt x="1422" y="1284"/>
                      </a:lnTo>
                      <a:lnTo>
                        <a:pt x="1432" y="1278"/>
                      </a:lnTo>
                      <a:lnTo>
                        <a:pt x="1442" y="1268"/>
                      </a:lnTo>
                      <a:lnTo>
                        <a:pt x="1450" y="1256"/>
                      </a:lnTo>
                      <a:lnTo>
                        <a:pt x="1460" y="1236"/>
                      </a:lnTo>
                      <a:lnTo>
                        <a:pt x="1464" y="1228"/>
                      </a:lnTo>
                      <a:lnTo>
                        <a:pt x="1464" y="1228"/>
                      </a:lnTo>
                      <a:lnTo>
                        <a:pt x="1464" y="1222"/>
                      </a:lnTo>
                      <a:lnTo>
                        <a:pt x="1464" y="1214"/>
                      </a:lnTo>
                      <a:lnTo>
                        <a:pt x="1466" y="1204"/>
                      </a:lnTo>
                      <a:lnTo>
                        <a:pt x="1470" y="1194"/>
                      </a:lnTo>
                      <a:lnTo>
                        <a:pt x="1478" y="1184"/>
                      </a:lnTo>
                      <a:lnTo>
                        <a:pt x="1490" y="1174"/>
                      </a:lnTo>
                      <a:lnTo>
                        <a:pt x="1508" y="1166"/>
                      </a:lnTo>
                      <a:lnTo>
                        <a:pt x="1508" y="1166"/>
                      </a:lnTo>
                      <a:lnTo>
                        <a:pt x="1518" y="1160"/>
                      </a:lnTo>
                      <a:lnTo>
                        <a:pt x="1528" y="1152"/>
                      </a:lnTo>
                      <a:lnTo>
                        <a:pt x="1538" y="1142"/>
                      </a:lnTo>
                      <a:lnTo>
                        <a:pt x="1548" y="1130"/>
                      </a:lnTo>
                      <a:lnTo>
                        <a:pt x="1564" y="1102"/>
                      </a:lnTo>
                      <a:lnTo>
                        <a:pt x="1580" y="1074"/>
                      </a:lnTo>
                      <a:lnTo>
                        <a:pt x="1592" y="1044"/>
                      </a:lnTo>
                      <a:lnTo>
                        <a:pt x="1600" y="1020"/>
                      </a:lnTo>
                      <a:lnTo>
                        <a:pt x="1608" y="996"/>
                      </a:lnTo>
                      <a:lnTo>
                        <a:pt x="1618" y="962"/>
                      </a:lnTo>
                      <a:lnTo>
                        <a:pt x="1618" y="962"/>
                      </a:lnTo>
                      <a:lnTo>
                        <a:pt x="1620" y="962"/>
                      </a:lnTo>
                      <a:lnTo>
                        <a:pt x="1622" y="962"/>
                      </a:lnTo>
                      <a:lnTo>
                        <a:pt x="1626" y="958"/>
                      </a:lnTo>
                      <a:lnTo>
                        <a:pt x="1624" y="952"/>
                      </a:lnTo>
                      <a:lnTo>
                        <a:pt x="1614" y="938"/>
                      </a:lnTo>
                      <a:lnTo>
                        <a:pt x="1596" y="918"/>
                      </a:lnTo>
                      <a:lnTo>
                        <a:pt x="1566" y="890"/>
                      </a:lnTo>
                      <a:lnTo>
                        <a:pt x="1520" y="850"/>
                      </a:lnTo>
                      <a:lnTo>
                        <a:pt x="1520" y="850"/>
                      </a:lnTo>
                      <a:lnTo>
                        <a:pt x="1496" y="832"/>
                      </a:lnTo>
                      <a:lnTo>
                        <a:pt x="1470" y="814"/>
                      </a:lnTo>
                      <a:lnTo>
                        <a:pt x="1440" y="796"/>
                      </a:lnTo>
                      <a:lnTo>
                        <a:pt x="1410" y="780"/>
                      </a:lnTo>
                      <a:lnTo>
                        <a:pt x="1412" y="778"/>
                      </a:lnTo>
                      <a:lnTo>
                        <a:pt x="1454" y="772"/>
                      </a:lnTo>
                      <a:lnTo>
                        <a:pt x="1522" y="768"/>
                      </a:lnTo>
                      <a:lnTo>
                        <a:pt x="1570" y="768"/>
                      </a:lnTo>
                      <a:lnTo>
                        <a:pt x="1624" y="768"/>
                      </a:lnTo>
                      <a:lnTo>
                        <a:pt x="1674" y="760"/>
                      </a:lnTo>
                      <a:lnTo>
                        <a:pt x="1674" y="760"/>
                      </a:lnTo>
                      <a:lnTo>
                        <a:pt x="1694" y="752"/>
                      </a:lnTo>
                      <a:lnTo>
                        <a:pt x="1710" y="744"/>
                      </a:lnTo>
                      <a:lnTo>
                        <a:pt x="1718" y="740"/>
                      </a:lnTo>
                      <a:lnTo>
                        <a:pt x="1722" y="734"/>
                      </a:lnTo>
                      <a:lnTo>
                        <a:pt x="1722" y="734"/>
                      </a:lnTo>
                      <a:lnTo>
                        <a:pt x="1734" y="712"/>
                      </a:lnTo>
                      <a:lnTo>
                        <a:pt x="1744" y="698"/>
                      </a:lnTo>
                      <a:lnTo>
                        <a:pt x="1760" y="678"/>
                      </a:lnTo>
                      <a:lnTo>
                        <a:pt x="1760" y="678"/>
                      </a:lnTo>
                      <a:lnTo>
                        <a:pt x="1774" y="656"/>
                      </a:lnTo>
                      <a:lnTo>
                        <a:pt x="1782" y="642"/>
                      </a:lnTo>
                      <a:lnTo>
                        <a:pt x="1786" y="632"/>
                      </a:lnTo>
                      <a:lnTo>
                        <a:pt x="1788" y="628"/>
                      </a:lnTo>
                      <a:lnTo>
                        <a:pt x="1788" y="628"/>
                      </a:lnTo>
                      <a:lnTo>
                        <a:pt x="1792" y="612"/>
                      </a:lnTo>
                      <a:lnTo>
                        <a:pt x="1796" y="598"/>
                      </a:lnTo>
                      <a:lnTo>
                        <a:pt x="1798" y="594"/>
                      </a:lnTo>
                      <a:lnTo>
                        <a:pt x="1802" y="590"/>
                      </a:lnTo>
                      <a:lnTo>
                        <a:pt x="1802" y="590"/>
                      </a:lnTo>
                      <a:lnTo>
                        <a:pt x="1806" y="586"/>
                      </a:lnTo>
                      <a:lnTo>
                        <a:pt x="1810" y="580"/>
                      </a:lnTo>
                      <a:lnTo>
                        <a:pt x="1820" y="562"/>
                      </a:lnTo>
                      <a:lnTo>
                        <a:pt x="1824" y="552"/>
                      </a:lnTo>
                      <a:lnTo>
                        <a:pt x="1826" y="542"/>
                      </a:lnTo>
                      <a:lnTo>
                        <a:pt x="1826" y="532"/>
                      </a:lnTo>
                      <a:lnTo>
                        <a:pt x="1822" y="526"/>
                      </a:lnTo>
                      <a:lnTo>
                        <a:pt x="1822" y="526"/>
                      </a:lnTo>
                      <a:lnTo>
                        <a:pt x="1820" y="518"/>
                      </a:lnTo>
                      <a:lnTo>
                        <a:pt x="1820" y="512"/>
                      </a:lnTo>
                      <a:lnTo>
                        <a:pt x="1820" y="506"/>
                      </a:lnTo>
                      <a:lnTo>
                        <a:pt x="1824" y="498"/>
                      </a:lnTo>
                      <a:lnTo>
                        <a:pt x="1828" y="488"/>
                      </a:lnTo>
                      <a:lnTo>
                        <a:pt x="1832" y="484"/>
                      </a:lnTo>
                      <a:lnTo>
                        <a:pt x="1832" y="484"/>
                      </a:lnTo>
                      <a:lnTo>
                        <a:pt x="1842" y="474"/>
                      </a:lnTo>
                      <a:lnTo>
                        <a:pt x="1850" y="466"/>
                      </a:lnTo>
                      <a:lnTo>
                        <a:pt x="1850" y="462"/>
                      </a:lnTo>
                      <a:lnTo>
                        <a:pt x="1848" y="458"/>
                      </a:lnTo>
                      <a:lnTo>
                        <a:pt x="1848" y="458"/>
                      </a:lnTo>
                      <a:lnTo>
                        <a:pt x="1846" y="452"/>
                      </a:lnTo>
                      <a:lnTo>
                        <a:pt x="1846" y="446"/>
                      </a:lnTo>
                      <a:lnTo>
                        <a:pt x="1848" y="428"/>
                      </a:lnTo>
                      <a:lnTo>
                        <a:pt x="1852" y="404"/>
                      </a:lnTo>
                      <a:lnTo>
                        <a:pt x="1852" y="404"/>
                      </a:lnTo>
                      <a:lnTo>
                        <a:pt x="1868" y="384"/>
                      </a:lnTo>
                      <a:lnTo>
                        <a:pt x="1880" y="370"/>
                      </a:lnTo>
                      <a:lnTo>
                        <a:pt x="1882" y="364"/>
                      </a:lnTo>
                      <a:lnTo>
                        <a:pt x="1884" y="358"/>
                      </a:lnTo>
                      <a:lnTo>
                        <a:pt x="1884" y="358"/>
                      </a:lnTo>
                      <a:lnTo>
                        <a:pt x="1888" y="348"/>
                      </a:lnTo>
                      <a:lnTo>
                        <a:pt x="1896" y="332"/>
                      </a:lnTo>
                      <a:lnTo>
                        <a:pt x="1910" y="318"/>
                      </a:lnTo>
                      <a:lnTo>
                        <a:pt x="1916" y="312"/>
                      </a:lnTo>
                      <a:lnTo>
                        <a:pt x="1924" y="308"/>
                      </a:lnTo>
                      <a:lnTo>
                        <a:pt x="1924" y="308"/>
                      </a:lnTo>
                      <a:lnTo>
                        <a:pt x="1930" y="302"/>
                      </a:lnTo>
                      <a:lnTo>
                        <a:pt x="1936" y="298"/>
                      </a:lnTo>
                      <a:lnTo>
                        <a:pt x="1946" y="286"/>
                      </a:lnTo>
                      <a:lnTo>
                        <a:pt x="1956" y="272"/>
                      </a:lnTo>
                      <a:lnTo>
                        <a:pt x="1956" y="272"/>
                      </a:lnTo>
                      <a:lnTo>
                        <a:pt x="1960" y="258"/>
                      </a:lnTo>
                      <a:lnTo>
                        <a:pt x="1966" y="246"/>
                      </a:lnTo>
                      <a:lnTo>
                        <a:pt x="1970" y="242"/>
                      </a:lnTo>
                      <a:lnTo>
                        <a:pt x="1974" y="240"/>
                      </a:lnTo>
                      <a:lnTo>
                        <a:pt x="1974" y="240"/>
                      </a:lnTo>
                      <a:lnTo>
                        <a:pt x="1980" y="236"/>
                      </a:lnTo>
                      <a:lnTo>
                        <a:pt x="1984" y="232"/>
                      </a:lnTo>
                      <a:lnTo>
                        <a:pt x="1994" y="218"/>
                      </a:lnTo>
                      <a:lnTo>
                        <a:pt x="2006" y="202"/>
                      </a:lnTo>
                      <a:lnTo>
                        <a:pt x="2028" y="156"/>
                      </a:lnTo>
                      <a:lnTo>
                        <a:pt x="2038" y="114"/>
                      </a:lnTo>
                      <a:lnTo>
                        <a:pt x="2036" y="78"/>
                      </a:lnTo>
                      <a:close/>
                      <a:moveTo>
                        <a:pt x="1014" y="582"/>
                      </a:moveTo>
                      <a:lnTo>
                        <a:pt x="1014" y="584"/>
                      </a:lnTo>
                      <a:lnTo>
                        <a:pt x="1014" y="582"/>
                      </a:lnTo>
                      <a:lnTo>
                        <a:pt x="1014" y="582"/>
                      </a:lnTo>
                      <a:lnTo>
                        <a:pt x="1014" y="582"/>
                      </a:lnTo>
                      <a:close/>
                    </a:path>
                  </a:pathLst>
                </a:custGeom>
                <a:solidFill>
                  <a:schemeClr val="bg2">
                    <a:lumMod val="60000"/>
                    <a:lumOff val="40000"/>
                    <a:alpha val="21000"/>
                  </a:schemeClr>
                </a:solidFill>
                <a:ln w="9525">
                  <a:noFill/>
                  <a:round/>
                  <a:headEnd/>
                  <a:tailEnd/>
                </a:ln>
                <a:effectLst>
                  <a:glow rad="50800">
                    <a:schemeClr val="bg2">
                      <a:lumMod val="60000"/>
                      <a:lumOff val="40000"/>
                      <a:alpha val="33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126" name="Freeform 89"/>
                <p:cNvSpPr>
                  <a:spLocks noEditPoints="1"/>
                </p:cNvSpPr>
                <p:nvPr/>
              </p:nvSpPr>
              <p:spPr bwMode="auto">
                <a:xfrm rot="2303669">
                  <a:off x="2048564" y="7997672"/>
                  <a:ext cx="3812097" cy="3250945"/>
                </a:xfrm>
                <a:custGeom>
                  <a:avLst/>
                  <a:gdLst/>
                  <a:ahLst/>
                  <a:cxnLst>
                    <a:cxn ang="0">
                      <a:pos x="1778" y="8"/>
                    </a:cxn>
                    <a:cxn ang="0">
                      <a:pos x="1424" y="184"/>
                    </a:cxn>
                    <a:cxn ang="0">
                      <a:pos x="1152" y="514"/>
                    </a:cxn>
                    <a:cxn ang="0">
                      <a:pos x="1064" y="610"/>
                    </a:cxn>
                    <a:cxn ang="0">
                      <a:pos x="1042" y="574"/>
                    </a:cxn>
                    <a:cxn ang="0">
                      <a:pos x="1014" y="574"/>
                    </a:cxn>
                    <a:cxn ang="0">
                      <a:pos x="982" y="586"/>
                    </a:cxn>
                    <a:cxn ang="0">
                      <a:pos x="964" y="644"/>
                    </a:cxn>
                    <a:cxn ang="0">
                      <a:pos x="774" y="350"/>
                    </a:cxn>
                    <a:cxn ang="0">
                      <a:pos x="432" y="66"/>
                    </a:cxn>
                    <a:cxn ang="0">
                      <a:pos x="60" y="14"/>
                    </a:cxn>
                    <a:cxn ang="0">
                      <a:pos x="58" y="236"/>
                    </a:cxn>
                    <a:cxn ang="0">
                      <a:pos x="100" y="298"/>
                    </a:cxn>
                    <a:cxn ang="0">
                      <a:pos x="154" y="358"/>
                    </a:cxn>
                    <a:cxn ang="0">
                      <a:pos x="190" y="458"/>
                    </a:cxn>
                    <a:cxn ang="0">
                      <a:pos x="216" y="506"/>
                    </a:cxn>
                    <a:cxn ang="0">
                      <a:pos x="228" y="580"/>
                    </a:cxn>
                    <a:cxn ang="0">
                      <a:pos x="252" y="632"/>
                    </a:cxn>
                    <a:cxn ang="0">
                      <a:pos x="320" y="740"/>
                    </a:cxn>
                    <a:cxn ang="0">
                      <a:pos x="628" y="780"/>
                    </a:cxn>
                    <a:cxn ang="0">
                      <a:pos x="422" y="938"/>
                    </a:cxn>
                    <a:cxn ang="0">
                      <a:pos x="446" y="1044"/>
                    </a:cxn>
                    <a:cxn ang="0">
                      <a:pos x="548" y="1174"/>
                    </a:cxn>
                    <a:cxn ang="0">
                      <a:pos x="588" y="1256"/>
                    </a:cxn>
                    <a:cxn ang="0">
                      <a:pos x="646" y="1306"/>
                    </a:cxn>
                    <a:cxn ang="0">
                      <a:pos x="650" y="1464"/>
                    </a:cxn>
                    <a:cxn ang="0">
                      <a:pos x="562" y="1580"/>
                    </a:cxn>
                    <a:cxn ang="0">
                      <a:pos x="516" y="1698"/>
                    </a:cxn>
                    <a:cxn ang="0">
                      <a:pos x="554" y="1734"/>
                    </a:cxn>
                    <a:cxn ang="0">
                      <a:pos x="670" y="1586"/>
                    </a:cxn>
                    <a:cxn ang="0">
                      <a:pos x="770" y="1476"/>
                    </a:cxn>
                    <a:cxn ang="0">
                      <a:pos x="890" y="1070"/>
                    </a:cxn>
                    <a:cxn ang="0">
                      <a:pos x="938" y="954"/>
                    </a:cxn>
                    <a:cxn ang="0">
                      <a:pos x="962" y="1146"/>
                    </a:cxn>
                    <a:cxn ang="0">
                      <a:pos x="1022" y="1320"/>
                    </a:cxn>
                    <a:cxn ang="0">
                      <a:pos x="1076" y="1068"/>
                    </a:cxn>
                    <a:cxn ang="0">
                      <a:pos x="1106" y="958"/>
                    </a:cxn>
                    <a:cxn ang="0">
                      <a:pos x="1160" y="1136"/>
                    </a:cxn>
                    <a:cxn ang="0">
                      <a:pos x="1268" y="1476"/>
                    </a:cxn>
                    <a:cxn ang="0">
                      <a:pos x="1366" y="1586"/>
                    </a:cxn>
                    <a:cxn ang="0">
                      <a:pos x="1494" y="1738"/>
                    </a:cxn>
                    <a:cxn ang="0">
                      <a:pos x="1520" y="1676"/>
                    </a:cxn>
                    <a:cxn ang="0">
                      <a:pos x="1456" y="1558"/>
                    </a:cxn>
                    <a:cxn ang="0">
                      <a:pos x="1382" y="1442"/>
                    </a:cxn>
                    <a:cxn ang="0">
                      <a:pos x="1396" y="1300"/>
                    </a:cxn>
                    <a:cxn ang="0">
                      <a:pos x="1460" y="1236"/>
                    </a:cxn>
                    <a:cxn ang="0">
                      <a:pos x="1508" y="1166"/>
                    </a:cxn>
                    <a:cxn ang="0">
                      <a:pos x="1600" y="1020"/>
                    </a:cxn>
                    <a:cxn ang="0">
                      <a:pos x="1596" y="918"/>
                    </a:cxn>
                    <a:cxn ang="0">
                      <a:pos x="1454" y="772"/>
                    </a:cxn>
                    <a:cxn ang="0">
                      <a:pos x="1722" y="734"/>
                    </a:cxn>
                    <a:cxn ang="0">
                      <a:pos x="1788" y="628"/>
                    </a:cxn>
                    <a:cxn ang="0">
                      <a:pos x="1820" y="562"/>
                    </a:cxn>
                    <a:cxn ang="0">
                      <a:pos x="1824" y="498"/>
                    </a:cxn>
                    <a:cxn ang="0">
                      <a:pos x="1846" y="452"/>
                    </a:cxn>
                    <a:cxn ang="0">
                      <a:pos x="1884" y="358"/>
                    </a:cxn>
                    <a:cxn ang="0">
                      <a:pos x="1946" y="286"/>
                    </a:cxn>
                    <a:cxn ang="0">
                      <a:pos x="1984" y="232"/>
                    </a:cxn>
                    <a:cxn ang="0">
                      <a:pos x="1014" y="582"/>
                    </a:cxn>
                  </a:cxnLst>
                  <a:rect l="0" t="0" r="r" b="b"/>
                  <a:pathLst>
                    <a:path w="2038" h="1738">
                      <a:moveTo>
                        <a:pt x="2036" y="78"/>
                      </a:moveTo>
                      <a:lnTo>
                        <a:pt x="2018" y="44"/>
                      </a:lnTo>
                      <a:lnTo>
                        <a:pt x="1978" y="14"/>
                      </a:lnTo>
                      <a:lnTo>
                        <a:pt x="1916" y="2"/>
                      </a:lnTo>
                      <a:lnTo>
                        <a:pt x="1850" y="0"/>
                      </a:lnTo>
                      <a:lnTo>
                        <a:pt x="1850" y="0"/>
                      </a:lnTo>
                      <a:lnTo>
                        <a:pt x="1832" y="0"/>
                      </a:lnTo>
                      <a:lnTo>
                        <a:pt x="1808" y="4"/>
                      </a:lnTo>
                      <a:lnTo>
                        <a:pt x="1778" y="8"/>
                      </a:lnTo>
                      <a:lnTo>
                        <a:pt x="1742" y="16"/>
                      </a:lnTo>
                      <a:lnTo>
                        <a:pt x="1702" y="28"/>
                      </a:lnTo>
                      <a:lnTo>
                        <a:pt x="1656" y="46"/>
                      </a:lnTo>
                      <a:lnTo>
                        <a:pt x="1606" y="66"/>
                      </a:lnTo>
                      <a:lnTo>
                        <a:pt x="1606" y="66"/>
                      </a:lnTo>
                      <a:lnTo>
                        <a:pt x="1558" y="92"/>
                      </a:lnTo>
                      <a:lnTo>
                        <a:pt x="1510" y="120"/>
                      </a:lnTo>
                      <a:lnTo>
                        <a:pt x="1466" y="152"/>
                      </a:lnTo>
                      <a:lnTo>
                        <a:pt x="1424" y="184"/>
                      </a:lnTo>
                      <a:lnTo>
                        <a:pt x="1382" y="222"/>
                      </a:lnTo>
                      <a:lnTo>
                        <a:pt x="1342" y="260"/>
                      </a:lnTo>
                      <a:lnTo>
                        <a:pt x="1302" y="304"/>
                      </a:lnTo>
                      <a:lnTo>
                        <a:pt x="1264" y="350"/>
                      </a:lnTo>
                      <a:lnTo>
                        <a:pt x="1264" y="350"/>
                      </a:lnTo>
                      <a:lnTo>
                        <a:pt x="1234" y="388"/>
                      </a:lnTo>
                      <a:lnTo>
                        <a:pt x="1204" y="430"/>
                      </a:lnTo>
                      <a:lnTo>
                        <a:pt x="1176" y="472"/>
                      </a:lnTo>
                      <a:lnTo>
                        <a:pt x="1152" y="514"/>
                      </a:lnTo>
                      <a:lnTo>
                        <a:pt x="1110" y="590"/>
                      </a:lnTo>
                      <a:lnTo>
                        <a:pt x="1080" y="646"/>
                      </a:lnTo>
                      <a:lnTo>
                        <a:pt x="1080" y="646"/>
                      </a:lnTo>
                      <a:lnTo>
                        <a:pt x="1074" y="644"/>
                      </a:lnTo>
                      <a:lnTo>
                        <a:pt x="1074" y="644"/>
                      </a:lnTo>
                      <a:lnTo>
                        <a:pt x="1068" y="632"/>
                      </a:lnTo>
                      <a:lnTo>
                        <a:pt x="1060" y="618"/>
                      </a:lnTo>
                      <a:lnTo>
                        <a:pt x="1060" y="618"/>
                      </a:lnTo>
                      <a:lnTo>
                        <a:pt x="1064" y="610"/>
                      </a:lnTo>
                      <a:lnTo>
                        <a:pt x="1066" y="602"/>
                      </a:lnTo>
                      <a:lnTo>
                        <a:pt x="1066" y="602"/>
                      </a:lnTo>
                      <a:lnTo>
                        <a:pt x="1064" y="592"/>
                      </a:lnTo>
                      <a:lnTo>
                        <a:pt x="1060" y="586"/>
                      </a:lnTo>
                      <a:lnTo>
                        <a:pt x="1052" y="580"/>
                      </a:lnTo>
                      <a:lnTo>
                        <a:pt x="1042" y="578"/>
                      </a:lnTo>
                      <a:lnTo>
                        <a:pt x="1042" y="578"/>
                      </a:lnTo>
                      <a:lnTo>
                        <a:pt x="1040" y="580"/>
                      </a:lnTo>
                      <a:lnTo>
                        <a:pt x="1042" y="574"/>
                      </a:lnTo>
                      <a:lnTo>
                        <a:pt x="1036" y="574"/>
                      </a:lnTo>
                      <a:lnTo>
                        <a:pt x="1032" y="574"/>
                      </a:lnTo>
                      <a:lnTo>
                        <a:pt x="1032" y="574"/>
                      </a:lnTo>
                      <a:lnTo>
                        <a:pt x="1024" y="568"/>
                      </a:lnTo>
                      <a:lnTo>
                        <a:pt x="1024" y="568"/>
                      </a:lnTo>
                      <a:lnTo>
                        <a:pt x="1022" y="568"/>
                      </a:lnTo>
                      <a:lnTo>
                        <a:pt x="1018" y="570"/>
                      </a:lnTo>
                      <a:lnTo>
                        <a:pt x="1012" y="570"/>
                      </a:lnTo>
                      <a:lnTo>
                        <a:pt x="1014" y="574"/>
                      </a:lnTo>
                      <a:lnTo>
                        <a:pt x="1008" y="574"/>
                      </a:lnTo>
                      <a:lnTo>
                        <a:pt x="1004" y="574"/>
                      </a:lnTo>
                      <a:lnTo>
                        <a:pt x="1008" y="580"/>
                      </a:lnTo>
                      <a:lnTo>
                        <a:pt x="1008" y="580"/>
                      </a:lnTo>
                      <a:lnTo>
                        <a:pt x="1008" y="580"/>
                      </a:lnTo>
                      <a:lnTo>
                        <a:pt x="1000" y="578"/>
                      </a:lnTo>
                      <a:lnTo>
                        <a:pt x="1000" y="578"/>
                      </a:lnTo>
                      <a:lnTo>
                        <a:pt x="990" y="580"/>
                      </a:lnTo>
                      <a:lnTo>
                        <a:pt x="982" y="586"/>
                      </a:lnTo>
                      <a:lnTo>
                        <a:pt x="978" y="592"/>
                      </a:lnTo>
                      <a:lnTo>
                        <a:pt x="976" y="602"/>
                      </a:lnTo>
                      <a:lnTo>
                        <a:pt x="976" y="602"/>
                      </a:lnTo>
                      <a:lnTo>
                        <a:pt x="978" y="608"/>
                      </a:lnTo>
                      <a:lnTo>
                        <a:pt x="980" y="616"/>
                      </a:lnTo>
                      <a:lnTo>
                        <a:pt x="980" y="616"/>
                      </a:lnTo>
                      <a:lnTo>
                        <a:pt x="970" y="632"/>
                      </a:lnTo>
                      <a:lnTo>
                        <a:pt x="964" y="644"/>
                      </a:lnTo>
                      <a:lnTo>
                        <a:pt x="964" y="644"/>
                      </a:lnTo>
                      <a:lnTo>
                        <a:pt x="958" y="646"/>
                      </a:lnTo>
                      <a:lnTo>
                        <a:pt x="958" y="646"/>
                      </a:lnTo>
                      <a:lnTo>
                        <a:pt x="928" y="590"/>
                      </a:lnTo>
                      <a:lnTo>
                        <a:pt x="886" y="514"/>
                      </a:lnTo>
                      <a:lnTo>
                        <a:pt x="860" y="472"/>
                      </a:lnTo>
                      <a:lnTo>
                        <a:pt x="834" y="430"/>
                      </a:lnTo>
                      <a:lnTo>
                        <a:pt x="804" y="388"/>
                      </a:lnTo>
                      <a:lnTo>
                        <a:pt x="774" y="350"/>
                      </a:lnTo>
                      <a:lnTo>
                        <a:pt x="774" y="350"/>
                      </a:lnTo>
                      <a:lnTo>
                        <a:pt x="736" y="304"/>
                      </a:lnTo>
                      <a:lnTo>
                        <a:pt x="696" y="260"/>
                      </a:lnTo>
                      <a:lnTo>
                        <a:pt x="656" y="222"/>
                      </a:lnTo>
                      <a:lnTo>
                        <a:pt x="614" y="184"/>
                      </a:lnTo>
                      <a:lnTo>
                        <a:pt x="572" y="152"/>
                      </a:lnTo>
                      <a:lnTo>
                        <a:pt x="528" y="120"/>
                      </a:lnTo>
                      <a:lnTo>
                        <a:pt x="480" y="92"/>
                      </a:lnTo>
                      <a:lnTo>
                        <a:pt x="432" y="66"/>
                      </a:lnTo>
                      <a:lnTo>
                        <a:pt x="432" y="66"/>
                      </a:lnTo>
                      <a:lnTo>
                        <a:pt x="382" y="46"/>
                      </a:lnTo>
                      <a:lnTo>
                        <a:pt x="336" y="28"/>
                      </a:lnTo>
                      <a:lnTo>
                        <a:pt x="296" y="16"/>
                      </a:lnTo>
                      <a:lnTo>
                        <a:pt x="260" y="8"/>
                      </a:lnTo>
                      <a:lnTo>
                        <a:pt x="230" y="4"/>
                      </a:lnTo>
                      <a:lnTo>
                        <a:pt x="206" y="0"/>
                      </a:lnTo>
                      <a:lnTo>
                        <a:pt x="188" y="0"/>
                      </a:lnTo>
                      <a:lnTo>
                        <a:pt x="122" y="2"/>
                      </a:lnTo>
                      <a:lnTo>
                        <a:pt x="60" y="14"/>
                      </a:lnTo>
                      <a:lnTo>
                        <a:pt x="20" y="44"/>
                      </a:lnTo>
                      <a:lnTo>
                        <a:pt x="2" y="78"/>
                      </a:lnTo>
                      <a:lnTo>
                        <a:pt x="0" y="114"/>
                      </a:lnTo>
                      <a:lnTo>
                        <a:pt x="10" y="156"/>
                      </a:lnTo>
                      <a:lnTo>
                        <a:pt x="32" y="202"/>
                      </a:lnTo>
                      <a:lnTo>
                        <a:pt x="32" y="202"/>
                      </a:lnTo>
                      <a:lnTo>
                        <a:pt x="42" y="218"/>
                      </a:lnTo>
                      <a:lnTo>
                        <a:pt x="54" y="232"/>
                      </a:lnTo>
                      <a:lnTo>
                        <a:pt x="58" y="236"/>
                      </a:lnTo>
                      <a:lnTo>
                        <a:pt x="64" y="240"/>
                      </a:lnTo>
                      <a:lnTo>
                        <a:pt x="64" y="240"/>
                      </a:lnTo>
                      <a:lnTo>
                        <a:pt x="68" y="242"/>
                      </a:lnTo>
                      <a:lnTo>
                        <a:pt x="72" y="246"/>
                      </a:lnTo>
                      <a:lnTo>
                        <a:pt x="78" y="258"/>
                      </a:lnTo>
                      <a:lnTo>
                        <a:pt x="82" y="272"/>
                      </a:lnTo>
                      <a:lnTo>
                        <a:pt x="82" y="272"/>
                      </a:lnTo>
                      <a:lnTo>
                        <a:pt x="90" y="286"/>
                      </a:lnTo>
                      <a:lnTo>
                        <a:pt x="100" y="298"/>
                      </a:lnTo>
                      <a:lnTo>
                        <a:pt x="108" y="302"/>
                      </a:lnTo>
                      <a:lnTo>
                        <a:pt x="114" y="308"/>
                      </a:lnTo>
                      <a:lnTo>
                        <a:pt x="114" y="308"/>
                      </a:lnTo>
                      <a:lnTo>
                        <a:pt x="122" y="312"/>
                      </a:lnTo>
                      <a:lnTo>
                        <a:pt x="128" y="318"/>
                      </a:lnTo>
                      <a:lnTo>
                        <a:pt x="140" y="332"/>
                      </a:lnTo>
                      <a:lnTo>
                        <a:pt x="150" y="348"/>
                      </a:lnTo>
                      <a:lnTo>
                        <a:pt x="154" y="358"/>
                      </a:lnTo>
                      <a:lnTo>
                        <a:pt x="154" y="358"/>
                      </a:lnTo>
                      <a:lnTo>
                        <a:pt x="156" y="364"/>
                      </a:lnTo>
                      <a:lnTo>
                        <a:pt x="158" y="370"/>
                      </a:lnTo>
                      <a:lnTo>
                        <a:pt x="170" y="384"/>
                      </a:lnTo>
                      <a:lnTo>
                        <a:pt x="186" y="404"/>
                      </a:lnTo>
                      <a:lnTo>
                        <a:pt x="186" y="404"/>
                      </a:lnTo>
                      <a:lnTo>
                        <a:pt x="190" y="428"/>
                      </a:lnTo>
                      <a:lnTo>
                        <a:pt x="192" y="446"/>
                      </a:lnTo>
                      <a:lnTo>
                        <a:pt x="192" y="452"/>
                      </a:lnTo>
                      <a:lnTo>
                        <a:pt x="190" y="458"/>
                      </a:lnTo>
                      <a:lnTo>
                        <a:pt x="190" y="458"/>
                      </a:lnTo>
                      <a:lnTo>
                        <a:pt x="188" y="462"/>
                      </a:lnTo>
                      <a:lnTo>
                        <a:pt x="188" y="466"/>
                      </a:lnTo>
                      <a:lnTo>
                        <a:pt x="194" y="474"/>
                      </a:lnTo>
                      <a:lnTo>
                        <a:pt x="206" y="484"/>
                      </a:lnTo>
                      <a:lnTo>
                        <a:pt x="206" y="484"/>
                      </a:lnTo>
                      <a:lnTo>
                        <a:pt x="210" y="488"/>
                      </a:lnTo>
                      <a:lnTo>
                        <a:pt x="214" y="498"/>
                      </a:lnTo>
                      <a:lnTo>
                        <a:pt x="216" y="506"/>
                      </a:lnTo>
                      <a:lnTo>
                        <a:pt x="218" y="512"/>
                      </a:lnTo>
                      <a:lnTo>
                        <a:pt x="218" y="518"/>
                      </a:lnTo>
                      <a:lnTo>
                        <a:pt x="214" y="526"/>
                      </a:lnTo>
                      <a:lnTo>
                        <a:pt x="214" y="526"/>
                      </a:lnTo>
                      <a:lnTo>
                        <a:pt x="212" y="532"/>
                      </a:lnTo>
                      <a:lnTo>
                        <a:pt x="212" y="542"/>
                      </a:lnTo>
                      <a:lnTo>
                        <a:pt x="214" y="552"/>
                      </a:lnTo>
                      <a:lnTo>
                        <a:pt x="218" y="562"/>
                      </a:lnTo>
                      <a:lnTo>
                        <a:pt x="228" y="580"/>
                      </a:lnTo>
                      <a:lnTo>
                        <a:pt x="232" y="586"/>
                      </a:lnTo>
                      <a:lnTo>
                        <a:pt x="236" y="590"/>
                      </a:lnTo>
                      <a:lnTo>
                        <a:pt x="236" y="590"/>
                      </a:lnTo>
                      <a:lnTo>
                        <a:pt x="238" y="594"/>
                      </a:lnTo>
                      <a:lnTo>
                        <a:pt x="242" y="598"/>
                      </a:lnTo>
                      <a:lnTo>
                        <a:pt x="246" y="612"/>
                      </a:lnTo>
                      <a:lnTo>
                        <a:pt x="250" y="628"/>
                      </a:lnTo>
                      <a:lnTo>
                        <a:pt x="250" y="628"/>
                      </a:lnTo>
                      <a:lnTo>
                        <a:pt x="252" y="632"/>
                      </a:lnTo>
                      <a:lnTo>
                        <a:pt x="254" y="642"/>
                      </a:lnTo>
                      <a:lnTo>
                        <a:pt x="264" y="656"/>
                      </a:lnTo>
                      <a:lnTo>
                        <a:pt x="278" y="678"/>
                      </a:lnTo>
                      <a:lnTo>
                        <a:pt x="278" y="678"/>
                      </a:lnTo>
                      <a:lnTo>
                        <a:pt x="294" y="698"/>
                      </a:lnTo>
                      <a:lnTo>
                        <a:pt x="304" y="712"/>
                      </a:lnTo>
                      <a:lnTo>
                        <a:pt x="316" y="734"/>
                      </a:lnTo>
                      <a:lnTo>
                        <a:pt x="316" y="734"/>
                      </a:lnTo>
                      <a:lnTo>
                        <a:pt x="320" y="740"/>
                      </a:lnTo>
                      <a:lnTo>
                        <a:pt x="326" y="744"/>
                      </a:lnTo>
                      <a:lnTo>
                        <a:pt x="344" y="752"/>
                      </a:lnTo>
                      <a:lnTo>
                        <a:pt x="364" y="760"/>
                      </a:lnTo>
                      <a:lnTo>
                        <a:pt x="414" y="768"/>
                      </a:lnTo>
                      <a:lnTo>
                        <a:pt x="468" y="768"/>
                      </a:lnTo>
                      <a:lnTo>
                        <a:pt x="516" y="768"/>
                      </a:lnTo>
                      <a:lnTo>
                        <a:pt x="584" y="772"/>
                      </a:lnTo>
                      <a:lnTo>
                        <a:pt x="626" y="778"/>
                      </a:lnTo>
                      <a:lnTo>
                        <a:pt x="628" y="780"/>
                      </a:lnTo>
                      <a:lnTo>
                        <a:pt x="628" y="780"/>
                      </a:lnTo>
                      <a:lnTo>
                        <a:pt x="596" y="796"/>
                      </a:lnTo>
                      <a:lnTo>
                        <a:pt x="568" y="814"/>
                      </a:lnTo>
                      <a:lnTo>
                        <a:pt x="542" y="832"/>
                      </a:lnTo>
                      <a:lnTo>
                        <a:pt x="518" y="850"/>
                      </a:lnTo>
                      <a:lnTo>
                        <a:pt x="518" y="850"/>
                      </a:lnTo>
                      <a:lnTo>
                        <a:pt x="472" y="890"/>
                      </a:lnTo>
                      <a:lnTo>
                        <a:pt x="442" y="918"/>
                      </a:lnTo>
                      <a:lnTo>
                        <a:pt x="422" y="938"/>
                      </a:lnTo>
                      <a:lnTo>
                        <a:pt x="414" y="952"/>
                      </a:lnTo>
                      <a:lnTo>
                        <a:pt x="412" y="958"/>
                      </a:lnTo>
                      <a:lnTo>
                        <a:pt x="416" y="962"/>
                      </a:lnTo>
                      <a:lnTo>
                        <a:pt x="418" y="962"/>
                      </a:lnTo>
                      <a:lnTo>
                        <a:pt x="420" y="962"/>
                      </a:lnTo>
                      <a:lnTo>
                        <a:pt x="430" y="996"/>
                      </a:lnTo>
                      <a:lnTo>
                        <a:pt x="430" y="996"/>
                      </a:lnTo>
                      <a:lnTo>
                        <a:pt x="438" y="1020"/>
                      </a:lnTo>
                      <a:lnTo>
                        <a:pt x="446" y="1044"/>
                      </a:lnTo>
                      <a:lnTo>
                        <a:pt x="458" y="1074"/>
                      </a:lnTo>
                      <a:lnTo>
                        <a:pt x="474" y="1102"/>
                      </a:lnTo>
                      <a:lnTo>
                        <a:pt x="490" y="1130"/>
                      </a:lnTo>
                      <a:lnTo>
                        <a:pt x="500" y="1142"/>
                      </a:lnTo>
                      <a:lnTo>
                        <a:pt x="510" y="1152"/>
                      </a:lnTo>
                      <a:lnTo>
                        <a:pt x="520" y="1160"/>
                      </a:lnTo>
                      <a:lnTo>
                        <a:pt x="530" y="1166"/>
                      </a:lnTo>
                      <a:lnTo>
                        <a:pt x="530" y="1166"/>
                      </a:lnTo>
                      <a:lnTo>
                        <a:pt x="548" y="1174"/>
                      </a:lnTo>
                      <a:lnTo>
                        <a:pt x="560" y="1184"/>
                      </a:lnTo>
                      <a:lnTo>
                        <a:pt x="568" y="1194"/>
                      </a:lnTo>
                      <a:lnTo>
                        <a:pt x="572" y="1204"/>
                      </a:lnTo>
                      <a:lnTo>
                        <a:pt x="574" y="1214"/>
                      </a:lnTo>
                      <a:lnTo>
                        <a:pt x="574" y="1222"/>
                      </a:lnTo>
                      <a:lnTo>
                        <a:pt x="574" y="1228"/>
                      </a:lnTo>
                      <a:lnTo>
                        <a:pt x="574" y="1228"/>
                      </a:lnTo>
                      <a:lnTo>
                        <a:pt x="578" y="1236"/>
                      </a:lnTo>
                      <a:lnTo>
                        <a:pt x="588" y="1256"/>
                      </a:lnTo>
                      <a:lnTo>
                        <a:pt x="596" y="1268"/>
                      </a:lnTo>
                      <a:lnTo>
                        <a:pt x="604" y="1278"/>
                      </a:lnTo>
                      <a:lnTo>
                        <a:pt x="616" y="1284"/>
                      </a:lnTo>
                      <a:lnTo>
                        <a:pt x="626" y="1288"/>
                      </a:lnTo>
                      <a:lnTo>
                        <a:pt x="626" y="1288"/>
                      </a:lnTo>
                      <a:lnTo>
                        <a:pt x="632" y="1290"/>
                      </a:lnTo>
                      <a:lnTo>
                        <a:pt x="638" y="1294"/>
                      </a:lnTo>
                      <a:lnTo>
                        <a:pt x="642" y="1300"/>
                      </a:lnTo>
                      <a:lnTo>
                        <a:pt x="646" y="1306"/>
                      </a:lnTo>
                      <a:lnTo>
                        <a:pt x="652" y="1322"/>
                      </a:lnTo>
                      <a:lnTo>
                        <a:pt x="656" y="1340"/>
                      </a:lnTo>
                      <a:lnTo>
                        <a:pt x="660" y="1374"/>
                      </a:lnTo>
                      <a:lnTo>
                        <a:pt x="662" y="1388"/>
                      </a:lnTo>
                      <a:lnTo>
                        <a:pt x="662" y="1388"/>
                      </a:lnTo>
                      <a:lnTo>
                        <a:pt x="662" y="1404"/>
                      </a:lnTo>
                      <a:lnTo>
                        <a:pt x="660" y="1420"/>
                      </a:lnTo>
                      <a:lnTo>
                        <a:pt x="656" y="1442"/>
                      </a:lnTo>
                      <a:lnTo>
                        <a:pt x="650" y="1464"/>
                      </a:lnTo>
                      <a:lnTo>
                        <a:pt x="642" y="1486"/>
                      </a:lnTo>
                      <a:lnTo>
                        <a:pt x="636" y="1498"/>
                      </a:lnTo>
                      <a:lnTo>
                        <a:pt x="630" y="1508"/>
                      </a:lnTo>
                      <a:lnTo>
                        <a:pt x="622" y="1518"/>
                      </a:lnTo>
                      <a:lnTo>
                        <a:pt x="612" y="1528"/>
                      </a:lnTo>
                      <a:lnTo>
                        <a:pt x="612" y="1528"/>
                      </a:lnTo>
                      <a:lnTo>
                        <a:pt x="596" y="1544"/>
                      </a:lnTo>
                      <a:lnTo>
                        <a:pt x="582" y="1558"/>
                      </a:lnTo>
                      <a:lnTo>
                        <a:pt x="562" y="1580"/>
                      </a:lnTo>
                      <a:lnTo>
                        <a:pt x="550" y="1596"/>
                      </a:lnTo>
                      <a:lnTo>
                        <a:pt x="548" y="1602"/>
                      </a:lnTo>
                      <a:lnTo>
                        <a:pt x="548" y="1602"/>
                      </a:lnTo>
                      <a:lnTo>
                        <a:pt x="538" y="1616"/>
                      </a:lnTo>
                      <a:lnTo>
                        <a:pt x="530" y="1632"/>
                      </a:lnTo>
                      <a:lnTo>
                        <a:pt x="522" y="1652"/>
                      </a:lnTo>
                      <a:lnTo>
                        <a:pt x="522" y="1652"/>
                      </a:lnTo>
                      <a:lnTo>
                        <a:pt x="518" y="1676"/>
                      </a:lnTo>
                      <a:lnTo>
                        <a:pt x="516" y="1698"/>
                      </a:lnTo>
                      <a:lnTo>
                        <a:pt x="518" y="1716"/>
                      </a:lnTo>
                      <a:lnTo>
                        <a:pt x="520" y="1724"/>
                      </a:lnTo>
                      <a:lnTo>
                        <a:pt x="522" y="1732"/>
                      </a:lnTo>
                      <a:lnTo>
                        <a:pt x="522" y="1732"/>
                      </a:lnTo>
                      <a:lnTo>
                        <a:pt x="526" y="1736"/>
                      </a:lnTo>
                      <a:lnTo>
                        <a:pt x="532" y="1738"/>
                      </a:lnTo>
                      <a:lnTo>
                        <a:pt x="538" y="1738"/>
                      </a:lnTo>
                      <a:lnTo>
                        <a:pt x="544" y="1738"/>
                      </a:lnTo>
                      <a:lnTo>
                        <a:pt x="554" y="1734"/>
                      </a:lnTo>
                      <a:lnTo>
                        <a:pt x="558" y="1732"/>
                      </a:lnTo>
                      <a:lnTo>
                        <a:pt x="640" y="1640"/>
                      </a:lnTo>
                      <a:lnTo>
                        <a:pt x="636" y="1610"/>
                      </a:lnTo>
                      <a:lnTo>
                        <a:pt x="636" y="1610"/>
                      </a:lnTo>
                      <a:lnTo>
                        <a:pt x="648" y="1598"/>
                      </a:lnTo>
                      <a:lnTo>
                        <a:pt x="658" y="1590"/>
                      </a:lnTo>
                      <a:lnTo>
                        <a:pt x="664" y="1588"/>
                      </a:lnTo>
                      <a:lnTo>
                        <a:pt x="670" y="1586"/>
                      </a:lnTo>
                      <a:lnTo>
                        <a:pt x="670" y="1586"/>
                      </a:lnTo>
                      <a:lnTo>
                        <a:pt x="678" y="1582"/>
                      </a:lnTo>
                      <a:lnTo>
                        <a:pt x="684" y="1578"/>
                      </a:lnTo>
                      <a:lnTo>
                        <a:pt x="698" y="1562"/>
                      </a:lnTo>
                      <a:lnTo>
                        <a:pt x="712" y="1538"/>
                      </a:lnTo>
                      <a:lnTo>
                        <a:pt x="712" y="1538"/>
                      </a:lnTo>
                      <a:lnTo>
                        <a:pt x="732" y="1520"/>
                      </a:lnTo>
                      <a:lnTo>
                        <a:pt x="752" y="1500"/>
                      </a:lnTo>
                      <a:lnTo>
                        <a:pt x="770" y="1476"/>
                      </a:lnTo>
                      <a:lnTo>
                        <a:pt x="770" y="1476"/>
                      </a:lnTo>
                      <a:lnTo>
                        <a:pt x="790" y="1446"/>
                      </a:lnTo>
                      <a:lnTo>
                        <a:pt x="812" y="1410"/>
                      </a:lnTo>
                      <a:lnTo>
                        <a:pt x="830" y="1374"/>
                      </a:lnTo>
                      <a:lnTo>
                        <a:pt x="836" y="1356"/>
                      </a:lnTo>
                      <a:lnTo>
                        <a:pt x="840" y="1342"/>
                      </a:lnTo>
                      <a:lnTo>
                        <a:pt x="840" y="1342"/>
                      </a:lnTo>
                      <a:lnTo>
                        <a:pt x="854" y="1266"/>
                      </a:lnTo>
                      <a:lnTo>
                        <a:pt x="878" y="1136"/>
                      </a:lnTo>
                      <a:lnTo>
                        <a:pt x="890" y="1070"/>
                      </a:lnTo>
                      <a:lnTo>
                        <a:pt x="904" y="1014"/>
                      </a:lnTo>
                      <a:lnTo>
                        <a:pt x="910" y="992"/>
                      </a:lnTo>
                      <a:lnTo>
                        <a:pt x="916" y="974"/>
                      </a:lnTo>
                      <a:lnTo>
                        <a:pt x="922" y="964"/>
                      </a:lnTo>
                      <a:lnTo>
                        <a:pt x="924" y="960"/>
                      </a:lnTo>
                      <a:lnTo>
                        <a:pt x="926" y="960"/>
                      </a:lnTo>
                      <a:lnTo>
                        <a:pt x="926" y="960"/>
                      </a:lnTo>
                      <a:lnTo>
                        <a:pt x="932" y="958"/>
                      </a:lnTo>
                      <a:lnTo>
                        <a:pt x="938" y="954"/>
                      </a:lnTo>
                      <a:lnTo>
                        <a:pt x="950" y="942"/>
                      </a:lnTo>
                      <a:lnTo>
                        <a:pt x="964" y="926"/>
                      </a:lnTo>
                      <a:lnTo>
                        <a:pt x="976" y="908"/>
                      </a:lnTo>
                      <a:lnTo>
                        <a:pt x="968" y="972"/>
                      </a:lnTo>
                      <a:lnTo>
                        <a:pt x="972" y="994"/>
                      </a:lnTo>
                      <a:lnTo>
                        <a:pt x="962" y="1022"/>
                      </a:lnTo>
                      <a:lnTo>
                        <a:pt x="962" y="1068"/>
                      </a:lnTo>
                      <a:lnTo>
                        <a:pt x="962" y="1080"/>
                      </a:lnTo>
                      <a:lnTo>
                        <a:pt x="962" y="1146"/>
                      </a:lnTo>
                      <a:lnTo>
                        <a:pt x="972" y="1150"/>
                      </a:lnTo>
                      <a:lnTo>
                        <a:pt x="972" y="1160"/>
                      </a:lnTo>
                      <a:lnTo>
                        <a:pt x="962" y="1170"/>
                      </a:lnTo>
                      <a:lnTo>
                        <a:pt x="964" y="1202"/>
                      </a:lnTo>
                      <a:lnTo>
                        <a:pt x="964" y="1252"/>
                      </a:lnTo>
                      <a:lnTo>
                        <a:pt x="984" y="1294"/>
                      </a:lnTo>
                      <a:lnTo>
                        <a:pt x="1016" y="1320"/>
                      </a:lnTo>
                      <a:lnTo>
                        <a:pt x="1018" y="1292"/>
                      </a:lnTo>
                      <a:lnTo>
                        <a:pt x="1022" y="1320"/>
                      </a:lnTo>
                      <a:lnTo>
                        <a:pt x="1054" y="1294"/>
                      </a:lnTo>
                      <a:lnTo>
                        <a:pt x="1074" y="1252"/>
                      </a:lnTo>
                      <a:lnTo>
                        <a:pt x="1074" y="1202"/>
                      </a:lnTo>
                      <a:lnTo>
                        <a:pt x="1076" y="1170"/>
                      </a:lnTo>
                      <a:lnTo>
                        <a:pt x="1066" y="1160"/>
                      </a:lnTo>
                      <a:lnTo>
                        <a:pt x="1066" y="1150"/>
                      </a:lnTo>
                      <a:lnTo>
                        <a:pt x="1076" y="1146"/>
                      </a:lnTo>
                      <a:lnTo>
                        <a:pt x="1076" y="1080"/>
                      </a:lnTo>
                      <a:lnTo>
                        <a:pt x="1076" y="1068"/>
                      </a:lnTo>
                      <a:lnTo>
                        <a:pt x="1076" y="1022"/>
                      </a:lnTo>
                      <a:lnTo>
                        <a:pt x="1066" y="994"/>
                      </a:lnTo>
                      <a:lnTo>
                        <a:pt x="1068" y="972"/>
                      </a:lnTo>
                      <a:lnTo>
                        <a:pt x="1062" y="908"/>
                      </a:lnTo>
                      <a:lnTo>
                        <a:pt x="1062" y="908"/>
                      </a:lnTo>
                      <a:lnTo>
                        <a:pt x="1074" y="926"/>
                      </a:lnTo>
                      <a:lnTo>
                        <a:pt x="1088" y="942"/>
                      </a:lnTo>
                      <a:lnTo>
                        <a:pt x="1100" y="954"/>
                      </a:lnTo>
                      <a:lnTo>
                        <a:pt x="1106" y="958"/>
                      </a:lnTo>
                      <a:lnTo>
                        <a:pt x="1112" y="960"/>
                      </a:lnTo>
                      <a:lnTo>
                        <a:pt x="1112" y="960"/>
                      </a:lnTo>
                      <a:lnTo>
                        <a:pt x="1114" y="960"/>
                      </a:lnTo>
                      <a:lnTo>
                        <a:pt x="1116" y="964"/>
                      </a:lnTo>
                      <a:lnTo>
                        <a:pt x="1122" y="974"/>
                      </a:lnTo>
                      <a:lnTo>
                        <a:pt x="1128" y="992"/>
                      </a:lnTo>
                      <a:lnTo>
                        <a:pt x="1134" y="1014"/>
                      </a:lnTo>
                      <a:lnTo>
                        <a:pt x="1148" y="1070"/>
                      </a:lnTo>
                      <a:lnTo>
                        <a:pt x="1160" y="1136"/>
                      </a:lnTo>
                      <a:lnTo>
                        <a:pt x="1184" y="1266"/>
                      </a:lnTo>
                      <a:lnTo>
                        <a:pt x="1198" y="1342"/>
                      </a:lnTo>
                      <a:lnTo>
                        <a:pt x="1198" y="1342"/>
                      </a:lnTo>
                      <a:lnTo>
                        <a:pt x="1202" y="1356"/>
                      </a:lnTo>
                      <a:lnTo>
                        <a:pt x="1208" y="1374"/>
                      </a:lnTo>
                      <a:lnTo>
                        <a:pt x="1226" y="1410"/>
                      </a:lnTo>
                      <a:lnTo>
                        <a:pt x="1248" y="1446"/>
                      </a:lnTo>
                      <a:lnTo>
                        <a:pt x="1268" y="1476"/>
                      </a:lnTo>
                      <a:lnTo>
                        <a:pt x="1268" y="1476"/>
                      </a:lnTo>
                      <a:lnTo>
                        <a:pt x="1286" y="1500"/>
                      </a:lnTo>
                      <a:lnTo>
                        <a:pt x="1304" y="1520"/>
                      </a:lnTo>
                      <a:lnTo>
                        <a:pt x="1326" y="1538"/>
                      </a:lnTo>
                      <a:lnTo>
                        <a:pt x="1326" y="1538"/>
                      </a:lnTo>
                      <a:lnTo>
                        <a:pt x="1340" y="1562"/>
                      </a:lnTo>
                      <a:lnTo>
                        <a:pt x="1354" y="1578"/>
                      </a:lnTo>
                      <a:lnTo>
                        <a:pt x="1360" y="1582"/>
                      </a:lnTo>
                      <a:lnTo>
                        <a:pt x="1366" y="1586"/>
                      </a:lnTo>
                      <a:lnTo>
                        <a:pt x="1366" y="1586"/>
                      </a:lnTo>
                      <a:lnTo>
                        <a:pt x="1374" y="1588"/>
                      </a:lnTo>
                      <a:lnTo>
                        <a:pt x="1380" y="1590"/>
                      </a:lnTo>
                      <a:lnTo>
                        <a:pt x="1390" y="1598"/>
                      </a:lnTo>
                      <a:lnTo>
                        <a:pt x="1402" y="1610"/>
                      </a:lnTo>
                      <a:lnTo>
                        <a:pt x="1398" y="1640"/>
                      </a:lnTo>
                      <a:lnTo>
                        <a:pt x="1480" y="1732"/>
                      </a:lnTo>
                      <a:lnTo>
                        <a:pt x="1480" y="1732"/>
                      </a:lnTo>
                      <a:lnTo>
                        <a:pt x="1484" y="1734"/>
                      </a:lnTo>
                      <a:lnTo>
                        <a:pt x="1494" y="1738"/>
                      </a:lnTo>
                      <a:lnTo>
                        <a:pt x="1500" y="1738"/>
                      </a:lnTo>
                      <a:lnTo>
                        <a:pt x="1506" y="1738"/>
                      </a:lnTo>
                      <a:lnTo>
                        <a:pt x="1512" y="1736"/>
                      </a:lnTo>
                      <a:lnTo>
                        <a:pt x="1516" y="1732"/>
                      </a:lnTo>
                      <a:lnTo>
                        <a:pt x="1516" y="1732"/>
                      </a:lnTo>
                      <a:lnTo>
                        <a:pt x="1518" y="1724"/>
                      </a:lnTo>
                      <a:lnTo>
                        <a:pt x="1520" y="1716"/>
                      </a:lnTo>
                      <a:lnTo>
                        <a:pt x="1522" y="1698"/>
                      </a:lnTo>
                      <a:lnTo>
                        <a:pt x="1520" y="1676"/>
                      </a:lnTo>
                      <a:lnTo>
                        <a:pt x="1516" y="1652"/>
                      </a:lnTo>
                      <a:lnTo>
                        <a:pt x="1516" y="1652"/>
                      </a:lnTo>
                      <a:lnTo>
                        <a:pt x="1508" y="1632"/>
                      </a:lnTo>
                      <a:lnTo>
                        <a:pt x="1500" y="1616"/>
                      </a:lnTo>
                      <a:lnTo>
                        <a:pt x="1490" y="1602"/>
                      </a:lnTo>
                      <a:lnTo>
                        <a:pt x="1490" y="1602"/>
                      </a:lnTo>
                      <a:lnTo>
                        <a:pt x="1486" y="1596"/>
                      </a:lnTo>
                      <a:lnTo>
                        <a:pt x="1476" y="1580"/>
                      </a:lnTo>
                      <a:lnTo>
                        <a:pt x="1456" y="1558"/>
                      </a:lnTo>
                      <a:lnTo>
                        <a:pt x="1442" y="1544"/>
                      </a:lnTo>
                      <a:lnTo>
                        <a:pt x="1424" y="1528"/>
                      </a:lnTo>
                      <a:lnTo>
                        <a:pt x="1424" y="1528"/>
                      </a:lnTo>
                      <a:lnTo>
                        <a:pt x="1416" y="1518"/>
                      </a:lnTo>
                      <a:lnTo>
                        <a:pt x="1408" y="1508"/>
                      </a:lnTo>
                      <a:lnTo>
                        <a:pt x="1402" y="1498"/>
                      </a:lnTo>
                      <a:lnTo>
                        <a:pt x="1396" y="1486"/>
                      </a:lnTo>
                      <a:lnTo>
                        <a:pt x="1386" y="1464"/>
                      </a:lnTo>
                      <a:lnTo>
                        <a:pt x="1382" y="1442"/>
                      </a:lnTo>
                      <a:lnTo>
                        <a:pt x="1378" y="1420"/>
                      </a:lnTo>
                      <a:lnTo>
                        <a:pt x="1376" y="1404"/>
                      </a:lnTo>
                      <a:lnTo>
                        <a:pt x="1376" y="1388"/>
                      </a:lnTo>
                      <a:lnTo>
                        <a:pt x="1376" y="1388"/>
                      </a:lnTo>
                      <a:lnTo>
                        <a:pt x="1378" y="1374"/>
                      </a:lnTo>
                      <a:lnTo>
                        <a:pt x="1382" y="1340"/>
                      </a:lnTo>
                      <a:lnTo>
                        <a:pt x="1386" y="1322"/>
                      </a:lnTo>
                      <a:lnTo>
                        <a:pt x="1392" y="1306"/>
                      </a:lnTo>
                      <a:lnTo>
                        <a:pt x="1396" y="1300"/>
                      </a:lnTo>
                      <a:lnTo>
                        <a:pt x="1400" y="1294"/>
                      </a:lnTo>
                      <a:lnTo>
                        <a:pt x="1406" y="1290"/>
                      </a:lnTo>
                      <a:lnTo>
                        <a:pt x="1410" y="1288"/>
                      </a:lnTo>
                      <a:lnTo>
                        <a:pt x="1410" y="1288"/>
                      </a:lnTo>
                      <a:lnTo>
                        <a:pt x="1422" y="1284"/>
                      </a:lnTo>
                      <a:lnTo>
                        <a:pt x="1432" y="1278"/>
                      </a:lnTo>
                      <a:lnTo>
                        <a:pt x="1442" y="1268"/>
                      </a:lnTo>
                      <a:lnTo>
                        <a:pt x="1450" y="1256"/>
                      </a:lnTo>
                      <a:lnTo>
                        <a:pt x="1460" y="1236"/>
                      </a:lnTo>
                      <a:lnTo>
                        <a:pt x="1464" y="1228"/>
                      </a:lnTo>
                      <a:lnTo>
                        <a:pt x="1464" y="1228"/>
                      </a:lnTo>
                      <a:lnTo>
                        <a:pt x="1464" y="1222"/>
                      </a:lnTo>
                      <a:lnTo>
                        <a:pt x="1464" y="1214"/>
                      </a:lnTo>
                      <a:lnTo>
                        <a:pt x="1466" y="1204"/>
                      </a:lnTo>
                      <a:lnTo>
                        <a:pt x="1470" y="1194"/>
                      </a:lnTo>
                      <a:lnTo>
                        <a:pt x="1478" y="1184"/>
                      </a:lnTo>
                      <a:lnTo>
                        <a:pt x="1490" y="1174"/>
                      </a:lnTo>
                      <a:lnTo>
                        <a:pt x="1508" y="1166"/>
                      </a:lnTo>
                      <a:lnTo>
                        <a:pt x="1508" y="1166"/>
                      </a:lnTo>
                      <a:lnTo>
                        <a:pt x="1518" y="1160"/>
                      </a:lnTo>
                      <a:lnTo>
                        <a:pt x="1528" y="1152"/>
                      </a:lnTo>
                      <a:lnTo>
                        <a:pt x="1538" y="1142"/>
                      </a:lnTo>
                      <a:lnTo>
                        <a:pt x="1548" y="1130"/>
                      </a:lnTo>
                      <a:lnTo>
                        <a:pt x="1564" y="1102"/>
                      </a:lnTo>
                      <a:lnTo>
                        <a:pt x="1580" y="1074"/>
                      </a:lnTo>
                      <a:lnTo>
                        <a:pt x="1592" y="1044"/>
                      </a:lnTo>
                      <a:lnTo>
                        <a:pt x="1600" y="1020"/>
                      </a:lnTo>
                      <a:lnTo>
                        <a:pt x="1608" y="996"/>
                      </a:lnTo>
                      <a:lnTo>
                        <a:pt x="1618" y="962"/>
                      </a:lnTo>
                      <a:lnTo>
                        <a:pt x="1618" y="962"/>
                      </a:lnTo>
                      <a:lnTo>
                        <a:pt x="1620" y="962"/>
                      </a:lnTo>
                      <a:lnTo>
                        <a:pt x="1622" y="962"/>
                      </a:lnTo>
                      <a:lnTo>
                        <a:pt x="1626" y="958"/>
                      </a:lnTo>
                      <a:lnTo>
                        <a:pt x="1624" y="952"/>
                      </a:lnTo>
                      <a:lnTo>
                        <a:pt x="1614" y="938"/>
                      </a:lnTo>
                      <a:lnTo>
                        <a:pt x="1596" y="918"/>
                      </a:lnTo>
                      <a:lnTo>
                        <a:pt x="1566" y="890"/>
                      </a:lnTo>
                      <a:lnTo>
                        <a:pt x="1520" y="850"/>
                      </a:lnTo>
                      <a:lnTo>
                        <a:pt x="1520" y="850"/>
                      </a:lnTo>
                      <a:lnTo>
                        <a:pt x="1496" y="832"/>
                      </a:lnTo>
                      <a:lnTo>
                        <a:pt x="1470" y="814"/>
                      </a:lnTo>
                      <a:lnTo>
                        <a:pt x="1440" y="796"/>
                      </a:lnTo>
                      <a:lnTo>
                        <a:pt x="1410" y="780"/>
                      </a:lnTo>
                      <a:lnTo>
                        <a:pt x="1412" y="778"/>
                      </a:lnTo>
                      <a:lnTo>
                        <a:pt x="1454" y="772"/>
                      </a:lnTo>
                      <a:lnTo>
                        <a:pt x="1522" y="768"/>
                      </a:lnTo>
                      <a:lnTo>
                        <a:pt x="1570" y="768"/>
                      </a:lnTo>
                      <a:lnTo>
                        <a:pt x="1624" y="768"/>
                      </a:lnTo>
                      <a:lnTo>
                        <a:pt x="1674" y="760"/>
                      </a:lnTo>
                      <a:lnTo>
                        <a:pt x="1674" y="760"/>
                      </a:lnTo>
                      <a:lnTo>
                        <a:pt x="1694" y="752"/>
                      </a:lnTo>
                      <a:lnTo>
                        <a:pt x="1710" y="744"/>
                      </a:lnTo>
                      <a:lnTo>
                        <a:pt x="1718" y="740"/>
                      </a:lnTo>
                      <a:lnTo>
                        <a:pt x="1722" y="734"/>
                      </a:lnTo>
                      <a:lnTo>
                        <a:pt x="1722" y="734"/>
                      </a:lnTo>
                      <a:lnTo>
                        <a:pt x="1734" y="712"/>
                      </a:lnTo>
                      <a:lnTo>
                        <a:pt x="1744" y="698"/>
                      </a:lnTo>
                      <a:lnTo>
                        <a:pt x="1760" y="678"/>
                      </a:lnTo>
                      <a:lnTo>
                        <a:pt x="1760" y="678"/>
                      </a:lnTo>
                      <a:lnTo>
                        <a:pt x="1774" y="656"/>
                      </a:lnTo>
                      <a:lnTo>
                        <a:pt x="1782" y="642"/>
                      </a:lnTo>
                      <a:lnTo>
                        <a:pt x="1786" y="632"/>
                      </a:lnTo>
                      <a:lnTo>
                        <a:pt x="1788" y="628"/>
                      </a:lnTo>
                      <a:lnTo>
                        <a:pt x="1788" y="628"/>
                      </a:lnTo>
                      <a:lnTo>
                        <a:pt x="1792" y="612"/>
                      </a:lnTo>
                      <a:lnTo>
                        <a:pt x="1796" y="598"/>
                      </a:lnTo>
                      <a:lnTo>
                        <a:pt x="1798" y="594"/>
                      </a:lnTo>
                      <a:lnTo>
                        <a:pt x="1802" y="590"/>
                      </a:lnTo>
                      <a:lnTo>
                        <a:pt x="1802" y="590"/>
                      </a:lnTo>
                      <a:lnTo>
                        <a:pt x="1806" y="586"/>
                      </a:lnTo>
                      <a:lnTo>
                        <a:pt x="1810" y="580"/>
                      </a:lnTo>
                      <a:lnTo>
                        <a:pt x="1820" y="562"/>
                      </a:lnTo>
                      <a:lnTo>
                        <a:pt x="1824" y="552"/>
                      </a:lnTo>
                      <a:lnTo>
                        <a:pt x="1826" y="542"/>
                      </a:lnTo>
                      <a:lnTo>
                        <a:pt x="1826" y="532"/>
                      </a:lnTo>
                      <a:lnTo>
                        <a:pt x="1822" y="526"/>
                      </a:lnTo>
                      <a:lnTo>
                        <a:pt x="1822" y="526"/>
                      </a:lnTo>
                      <a:lnTo>
                        <a:pt x="1820" y="518"/>
                      </a:lnTo>
                      <a:lnTo>
                        <a:pt x="1820" y="512"/>
                      </a:lnTo>
                      <a:lnTo>
                        <a:pt x="1820" y="506"/>
                      </a:lnTo>
                      <a:lnTo>
                        <a:pt x="1824" y="498"/>
                      </a:lnTo>
                      <a:lnTo>
                        <a:pt x="1828" y="488"/>
                      </a:lnTo>
                      <a:lnTo>
                        <a:pt x="1832" y="484"/>
                      </a:lnTo>
                      <a:lnTo>
                        <a:pt x="1832" y="484"/>
                      </a:lnTo>
                      <a:lnTo>
                        <a:pt x="1842" y="474"/>
                      </a:lnTo>
                      <a:lnTo>
                        <a:pt x="1850" y="466"/>
                      </a:lnTo>
                      <a:lnTo>
                        <a:pt x="1850" y="462"/>
                      </a:lnTo>
                      <a:lnTo>
                        <a:pt x="1848" y="458"/>
                      </a:lnTo>
                      <a:lnTo>
                        <a:pt x="1848" y="458"/>
                      </a:lnTo>
                      <a:lnTo>
                        <a:pt x="1846" y="452"/>
                      </a:lnTo>
                      <a:lnTo>
                        <a:pt x="1846" y="446"/>
                      </a:lnTo>
                      <a:lnTo>
                        <a:pt x="1848" y="428"/>
                      </a:lnTo>
                      <a:lnTo>
                        <a:pt x="1852" y="404"/>
                      </a:lnTo>
                      <a:lnTo>
                        <a:pt x="1852" y="404"/>
                      </a:lnTo>
                      <a:lnTo>
                        <a:pt x="1868" y="384"/>
                      </a:lnTo>
                      <a:lnTo>
                        <a:pt x="1880" y="370"/>
                      </a:lnTo>
                      <a:lnTo>
                        <a:pt x="1882" y="364"/>
                      </a:lnTo>
                      <a:lnTo>
                        <a:pt x="1884" y="358"/>
                      </a:lnTo>
                      <a:lnTo>
                        <a:pt x="1884" y="358"/>
                      </a:lnTo>
                      <a:lnTo>
                        <a:pt x="1888" y="348"/>
                      </a:lnTo>
                      <a:lnTo>
                        <a:pt x="1896" y="332"/>
                      </a:lnTo>
                      <a:lnTo>
                        <a:pt x="1910" y="318"/>
                      </a:lnTo>
                      <a:lnTo>
                        <a:pt x="1916" y="312"/>
                      </a:lnTo>
                      <a:lnTo>
                        <a:pt x="1924" y="308"/>
                      </a:lnTo>
                      <a:lnTo>
                        <a:pt x="1924" y="308"/>
                      </a:lnTo>
                      <a:lnTo>
                        <a:pt x="1930" y="302"/>
                      </a:lnTo>
                      <a:lnTo>
                        <a:pt x="1936" y="298"/>
                      </a:lnTo>
                      <a:lnTo>
                        <a:pt x="1946" y="286"/>
                      </a:lnTo>
                      <a:lnTo>
                        <a:pt x="1956" y="272"/>
                      </a:lnTo>
                      <a:lnTo>
                        <a:pt x="1956" y="272"/>
                      </a:lnTo>
                      <a:lnTo>
                        <a:pt x="1960" y="258"/>
                      </a:lnTo>
                      <a:lnTo>
                        <a:pt x="1966" y="246"/>
                      </a:lnTo>
                      <a:lnTo>
                        <a:pt x="1970" y="242"/>
                      </a:lnTo>
                      <a:lnTo>
                        <a:pt x="1974" y="240"/>
                      </a:lnTo>
                      <a:lnTo>
                        <a:pt x="1974" y="240"/>
                      </a:lnTo>
                      <a:lnTo>
                        <a:pt x="1980" y="236"/>
                      </a:lnTo>
                      <a:lnTo>
                        <a:pt x="1984" y="232"/>
                      </a:lnTo>
                      <a:lnTo>
                        <a:pt x="1994" y="218"/>
                      </a:lnTo>
                      <a:lnTo>
                        <a:pt x="2006" y="202"/>
                      </a:lnTo>
                      <a:lnTo>
                        <a:pt x="2028" y="156"/>
                      </a:lnTo>
                      <a:lnTo>
                        <a:pt x="2038" y="114"/>
                      </a:lnTo>
                      <a:lnTo>
                        <a:pt x="2036" y="78"/>
                      </a:lnTo>
                      <a:close/>
                      <a:moveTo>
                        <a:pt x="1014" y="582"/>
                      </a:moveTo>
                      <a:lnTo>
                        <a:pt x="1014" y="584"/>
                      </a:lnTo>
                      <a:lnTo>
                        <a:pt x="1014" y="582"/>
                      </a:lnTo>
                      <a:lnTo>
                        <a:pt x="1014" y="582"/>
                      </a:lnTo>
                      <a:lnTo>
                        <a:pt x="1014" y="582"/>
                      </a:lnTo>
                      <a:close/>
                    </a:path>
                  </a:pathLst>
                </a:custGeom>
                <a:solidFill>
                  <a:schemeClr val="bg2">
                    <a:lumMod val="60000"/>
                    <a:lumOff val="40000"/>
                    <a:alpha val="72000"/>
                  </a:schemeClr>
                </a:solidFill>
                <a:ln>
                  <a:noFill/>
                </a:ln>
                <a:effec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40" name="Group 134"/>
              <p:cNvGrpSpPr>
                <a:grpSpLocks noChangeAspect="1"/>
              </p:cNvGrpSpPr>
              <p:nvPr/>
            </p:nvGrpSpPr>
            <p:grpSpPr>
              <a:xfrm rot="1992353">
                <a:off x="7040279" y="5528388"/>
                <a:ext cx="986817" cy="1259010"/>
                <a:chOff x="1025626" y="1216025"/>
                <a:chExt cx="3317877" cy="4233024"/>
              </a:xfrm>
              <a:solidFill>
                <a:schemeClr val="bg2">
                  <a:lumMod val="60000"/>
                  <a:lumOff val="40000"/>
                  <a:alpha val="18000"/>
                </a:schemeClr>
              </a:solidFill>
            </p:grpSpPr>
            <p:sp>
              <p:nvSpPr>
                <p:cNvPr id="172" name="Freeform 80"/>
                <p:cNvSpPr>
                  <a:spLocks/>
                </p:cNvSpPr>
                <p:nvPr/>
              </p:nvSpPr>
              <p:spPr bwMode="auto">
                <a:xfrm>
                  <a:off x="2032000" y="1216025"/>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82"/>
                <p:cNvSpPr>
                  <a:spLocks noEditPoints="1"/>
                </p:cNvSpPr>
                <p:nvPr/>
              </p:nvSpPr>
              <p:spPr bwMode="auto">
                <a:xfrm rot="20200629">
                  <a:off x="1025626" y="2728077"/>
                  <a:ext cx="3317877" cy="2720972"/>
                </a:xfrm>
                <a:custGeom>
                  <a:avLst/>
                  <a:gdLst/>
                  <a:ahLst/>
                  <a:cxnLst>
                    <a:cxn ang="0">
                      <a:pos x="1784" y="18"/>
                    </a:cxn>
                    <a:cxn ang="0">
                      <a:pos x="1368" y="254"/>
                    </a:cxn>
                    <a:cxn ang="0">
                      <a:pos x="1096" y="632"/>
                    </a:cxn>
                    <a:cxn ang="0">
                      <a:pos x="1066" y="570"/>
                    </a:cxn>
                    <a:cxn ang="0">
                      <a:pos x="1044" y="562"/>
                    </a:cxn>
                    <a:cxn ang="0">
                      <a:pos x="1016" y="572"/>
                    </a:cxn>
                    <a:cxn ang="0">
                      <a:pos x="992" y="628"/>
                    </a:cxn>
                    <a:cxn ang="0">
                      <a:pos x="680" y="216"/>
                    </a:cxn>
                    <a:cxn ang="0">
                      <a:pos x="268" y="10"/>
                    </a:cxn>
                    <a:cxn ang="0">
                      <a:pos x="34" y="198"/>
                    </a:cxn>
                    <a:cxn ang="0">
                      <a:pos x="86" y="264"/>
                    </a:cxn>
                    <a:cxn ang="0">
                      <a:pos x="156" y="340"/>
                    </a:cxn>
                    <a:cxn ang="0">
                      <a:pos x="198" y="442"/>
                    </a:cxn>
                    <a:cxn ang="0">
                      <a:pos x="224" y="492"/>
                    </a:cxn>
                    <a:cxn ang="0">
                      <a:pos x="240" y="572"/>
                    </a:cxn>
                    <a:cxn ang="0">
                      <a:pos x="272" y="640"/>
                    </a:cxn>
                    <a:cxn ang="0">
                      <a:pos x="378" y="740"/>
                    </a:cxn>
                    <a:cxn ang="0">
                      <a:pos x="470" y="858"/>
                    </a:cxn>
                    <a:cxn ang="0">
                      <a:pos x="342" y="1124"/>
                    </a:cxn>
                    <a:cxn ang="0">
                      <a:pos x="376" y="1176"/>
                    </a:cxn>
                    <a:cxn ang="0">
                      <a:pos x="406" y="1268"/>
                    </a:cxn>
                    <a:cxn ang="0">
                      <a:pos x="458" y="1316"/>
                    </a:cxn>
                    <a:cxn ang="0">
                      <a:pos x="502" y="1380"/>
                    </a:cxn>
                    <a:cxn ang="0">
                      <a:pos x="536" y="1422"/>
                    </a:cxn>
                    <a:cxn ang="0">
                      <a:pos x="460" y="1554"/>
                    </a:cxn>
                    <a:cxn ang="0">
                      <a:pos x="414" y="1686"/>
                    </a:cxn>
                    <a:cxn ang="0">
                      <a:pos x="486" y="1704"/>
                    </a:cxn>
                    <a:cxn ang="0">
                      <a:pos x="586" y="1526"/>
                    </a:cxn>
                    <a:cxn ang="0">
                      <a:pos x="662" y="1528"/>
                    </a:cxn>
                    <a:cxn ang="0">
                      <a:pos x="700" y="1528"/>
                    </a:cxn>
                    <a:cxn ang="0">
                      <a:pos x="768" y="1532"/>
                    </a:cxn>
                    <a:cxn ang="0">
                      <a:pos x="816" y="1452"/>
                    </a:cxn>
                    <a:cxn ang="0">
                      <a:pos x="978" y="928"/>
                    </a:cxn>
                    <a:cxn ang="0">
                      <a:pos x="996" y="942"/>
                    </a:cxn>
                    <a:cxn ang="0">
                      <a:pos x="992" y="1208"/>
                    </a:cxn>
                    <a:cxn ang="0">
                      <a:pos x="1088" y="1112"/>
                    </a:cxn>
                    <a:cxn ang="0">
                      <a:pos x="1088" y="854"/>
                    </a:cxn>
                    <a:cxn ang="0">
                      <a:pos x="1138" y="1056"/>
                    </a:cxn>
                    <a:cxn ang="0">
                      <a:pos x="1284" y="1500"/>
                    </a:cxn>
                    <a:cxn ang="0">
                      <a:pos x="1334" y="1528"/>
                    </a:cxn>
                    <a:cxn ang="0">
                      <a:pos x="1406" y="1536"/>
                    </a:cxn>
                    <a:cxn ang="0">
                      <a:pos x="1458" y="1516"/>
                    </a:cxn>
                    <a:cxn ang="0">
                      <a:pos x="1542" y="1592"/>
                    </a:cxn>
                    <a:cxn ang="0">
                      <a:pos x="1626" y="1714"/>
                    </a:cxn>
                    <a:cxn ang="0">
                      <a:pos x="1680" y="1650"/>
                    </a:cxn>
                    <a:cxn ang="0">
                      <a:pos x="1618" y="1546"/>
                    </a:cxn>
                    <a:cxn ang="0">
                      <a:pos x="1560" y="1404"/>
                    </a:cxn>
                    <a:cxn ang="0">
                      <a:pos x="1616" y="1378"/>
                    </a:cxn>
                    <a:cxn ang="0">
                      <a:pos x="1634" y="1294"/>
                    </a:cxn>
                    <a:cxn ang="0">
                      <a:pos x="1706" y="1248"/>
                    </a:cxn>
                    <a:cxn ang="0">
                      <a:pos x="1726" y="1166"/>
                    </a:cxn>
                    <a:cxn ang="0">
                      <a:pos x="1702" y="1004"/>
                    </a:cxn>
                    <a:cxn ang="0">
                      <a:pos x="1528" y="790"/>
                    </a:cxn>
                    <a:cxn ang="0">
                      <a:pos x="1758" y="718"/>
                    </a:cxn>
                    <a:cxn ang="0">
                      <a:pos x="1830" y="612"/>
                    </a:cxn>
                    <a:cxn ang="0">
                      <a:pos x="1868" y="536"/>
                    </a:cxn>
                    <a:cxn ang="0">
                      <a:pos x="1876" y="472"/>
                    </a:cxn>
                    <a:cxn ang="0">
                      <a:pos x="1898" y="394"/>
                    </a:cxn>
                    <a:cxn ang="0">
                      <a:pos x="1964" y="304"/>
                    </a:cxn>
                    <a:cxn ang="0">
                      <a:pos x="2020" y="236"/>
                    </a:cxn>
                    <a:cxn ang="0">
                      <a:pos x="1040" y="574"/>
                    </a:cxn>
                  </a:cxnLst>
                  <a:rect l="0" t="0" r="r" b="b"/>
                  <a:pathLst>
                    <a:path w="2090" h="1714">
                      <a:moveTo>
                        <a:pt x="2088" y="78"/>
                      </a:moveTo>
                      <a:lnTo>
                        <a:pt x="2070" y="44"/>
                      </a:lnTo>
                      <a:lnTo>
                        <a:pt x="2028" y="16"/>
                      </a:lnTo>
                      <a:lnTo>
                        <a:pt x="1964" y="4"/>
                      </a:lnTo>
                      <a:lnTo>
                        <a:pt x="1896" y="0"/>
                      </a:lnTo>
                      <a:lnTo>
                        <a:pt x="1896" y="0"/>
                      </a:lnTo>
                      <a:lnTo>
                        <a:pt x="1876" y="2"/>
                      </a:lnTo>
                      <a:lnTo>
                        <a:pt x="1852" y="4"/>
                      </a:lnTo>
                      <a:lnTo>
                        <a:pt x="1822" y="10"/>
                      </a:lnTo>
                      <a:lnTo>
                        <a:pt x="1784" y="18"/>
                      </a:lnTo>
                      <a:lnTo>
                        <a:pt x="1740" y="30"/>
                      </a:lnTo>
                      <a:lnTo>
                        <a:pt x="1694" y="46"/>
                      </a:lnTo>
                      <a:lnTo>
                        <a:pt x="1642" y="66"/>
                      </a:lnTo>
                      <a:lnTo>
                        <a:pt x="1642" y="66"/>
                      </a:lnTo>
                      <a:lnTo>
                        <a:pt x="1592" y="92"/>
                      </a:lnTo>
                      <a:lnTo>
                        <a:pt x="1544" y="118"/>
                      </a:lnTo>
                      <a:lnTo>
                        <a:pt x="1498" y="148"/>
                      </a:lnTo>
                      <a:lnTo>
                        <a:pt x="1454" y="180"/>
                      </a:lnTo>
                      <a:lnTo>
                        <a:pt x="1410" y="216"/>
                      </a:lnTo>
                      <a:lnTo>
                        <a:pt x="1368" y="254"/>
                      </a:lnTo>
                      <a:lnTo>
                        <a:pt x="1328" y="296"/>
                      </a:lnTo>
                      <a:lnTo>
                        <a:pt x="1286" y="342"/>
                      </a:lnTo>
                      <a:lnTo>
                        <a:pt x="1286" y="342"/>
                      </a:lnTo>
                      <a:lnTo>
                        <a:pt x="1254" y="380"/>
                      </a:lnTo>
                      <a:lnTo>
                        <a:pt x="1224" y="420"/>
                      </a:lnTo>
                      <a:lnTo>
                        <a:pt x="1196" y="462"/>
                      </a:lnTo>
                      <a:lnTo>
                        <a:pt x="1170" y="504"/>
                      </a:lnTo>
                      <a:lnTo>
                        <a:pt x="1124" y="578"/>
                      </a:lnTo>
                      <a:lnTo>
                        <a:pt x="1096" y="632"/>
                      </a:lnTo>
                      <a:lnTo>
                        <a:pt x="1096" y="632"/>
                      </a:lnTo>
                      <a:lnTo>
                        <a:pt x="1092" y="622"/>
                      </a:lnTo>
                      <a:lnTo>
                        <a:pt x="1082" y="608"/>
                      </a:lnTo>
                      <a:lnTo>
                        <a:pt x="1082" y="608"/>
                      </a:lnTo>
                      <a:lnTo>
                        <a:pt x="1086" y="600"/>
                      </a:lnTo>
                      <a:lnTo>
                        <a:pt x="1088" y="592"/>
                      </a:lnTo>
                      <a:lnTo>
                        <a:pt x="1088" y="592"/>
                      </a:lnTo>
                      <a:lnTo>
                        <a:pt x="1086" y="584"/>
                      </a:lnTo>
                      <a:lnTo>
                        <a:pt x="1082" y="576"/>
                      </a:lnTo>
                      <a:lnTo>
                        <a:pt x="1074" y="572"/>
                      </a:lnTo>
                      <a:lnTo>
                        <a:pt x="1066" y="570"/>
                      </a:lnTo>
                      <a:lnTo>
                        <a:pt x="1066" y="570"/>
                      </a:lnTo>
                      <a:lnTo>
                        <a:pt x="1064" y="570"/>
                      </a:lnTo>
                      <a:lnTo>
                        <a:pt x="1066" y="564"/>
                      </a:lnTo>
                      <a:lnTo>
                        <a:pt x="1060" y="564"/>
                      </a:lnTo>
                      <a:lnTo>
                        <a:pt x="1056" y="564"/>
                      </a:lnTo>
                      <a:lnTo>
                        <a:pt x="1056" y="564"/>
                      </a:lnTo>
                      <a:lnTo>
                        <a:pt x="1050" y="558"/>
                      </a:lnTo>
                      <a:lnTo>
                        <a:pt x="1048" y="560"/>
                      </a:lnTo>
                      <a:lnTo>
                        <a:pt x="1048" y="558"/>
                      </a:lnTo>
                      <a:lnTo>
                        <a:pt x="1044" y="562"/>
                      </a:lnTo>
                      <a:lnTo>
                        <a:pt x="1038" y="560"/>
                      </a:lnTo>
                      <a:lnTo>
                        <a:pt x="1038" y="564"/>
                      </a:lnTo>
                      <a:lnTo>
                        <a:pt x="1034" y="564"/>
                      </a:lnTo>
                      <a:lnTo>
                        <a:pt x="1030" y="564"/>
                      </a:lnTo>
                      <a:lnTo>
                        <a:pt x="1034" y="572"/>
                      </a:lnTo>
                      <a:lnTo>
                        <a:pt x="1034" y="572"/>
                      </a:lnTo>
                      <a:lnTo>
                        <a:pt x="1034" y="572"/>
                      </a:lnTo>
                      <a:lnTo>
                        <a:pt x="1026" y="570"/>
                      </a:lnTo>
                      <a:lnTo>
                        <a:pt x="1026" y="570"/>
                      </a:lnTo>
                      <a:lnTo>
                        <a:pt x="1016" y="572"/>
                      </a:lnTo>
                      <a:lnTo>
                        <a:pt x="1010" y="576"/>
                      </a:lnTo>
                      <a:lnTo>
                        <a:pt x="1004" y="584"/>
                      </a:lnTo>
                      <a:lnTo>
                        <a:pt x="1004" y="592"/>
                      </a:lnTo>
                      <a:lnTo>
                        <a:pt x="1004" y="592"/>
                      </a:lnTo>
                      <a:lnTo>
                        <a:pt x="1004" y="598"/>
                      </a:lnTo>
                      <a:lnTo>
                        <a:pt x="1008" y="604"/>
                      </a:lnTo>
                      <a:lnTo>
                        <a:pt x="1008" y="604"/>
                      </a:lnTo>
                      <a:lnTo>
                        <a:pt x="998" y="618"/>
                      </a:lnTo>
                      <a:lnTo>
                        <a:pt x="992" y="628"/>
                      </a:lnTo>
                      <a:lnTo>
                        <a:pt x="992" y="628"/>
                      </a:lnTo>
                      <a:lnTo>
                        <a:pt x="962" y="574"/>
                      </a:lnTo>
                      <a:lnTo>
                        <a:pt x="918" y="500"/>
                      </a:lnTo>
                      <a:lnTo>
                        <a:pt x="892" y="460"/>
                      </a:lnTo>
                      <a:lnTo>
                        <a:pt x="864" y="420"/>
                      </a:lnTo>
                      <a:lnTo>
                        <a:pt x="834" y="378"/>
                      </a:lnTo>
                      <a:lnTo>
                        <a:pt x="802" y="342"/>
                      </a:lnTo>
                      <a:lnTo>
                        <a:pt x="802" y="342"/>
                      </a:lnTo>
                      <a:lnTo>
                        <a:pt x="762" y="296"/>
                      </a:lnTo>
                      <a:lnTo>
                        <a:pt x="720" y="254"/>
                      </a:lnTo>
                      <a:lnTo>
                        <a:pt x="680" y="216"/>
                      </a:lnTo>
                      <a:lnTo>
                        <a:pt x="636" y="180"/>
                      </a:lnTo>
                      <a:lnTo>
                        <a:pt x="592" y="148"/>
                      </a:lnTo>
                      <a:lnTo>
                        <a:pt x="546" y="118"/>
                      </a:lnTo>
                      <a:lnTo>
                        <a:pt x="498" y="92"/>
                      </a:lnTo>
                      <a:lnTo>
                        <a:pt x="448" y="66"/>
                      </a:lnTo>
                      <a:lnTo>
                        <a:pt x="448" y="66"/>
                      </a:lnTo>
                      <a:lnTo>
                        <a:pt x="396" y="46"/>
                      </a:lnTo>
                      <a:lnTo>
                        <a:pt x="348" y="30"/>
                      </a:lnTo>
                      <a:lnTo>
                        <a:pt x="306" y="18"/>
                      </a:lnTo>
                      <a:lnTo>
                        <a:pt x="268" y="10"/>
                      </a:lnTo>
                      <a:lnTo>
                        <a:pt x="238" y="4"/>
                      </a:lnTo>
                      <a:lnTo>
                        <a:pt x="214" y="2"/>
                      </a:lnTo>
                      <a:lnTo>
                        <a:pt x="194" y="0"/>
                      </a:lnTo>
                      <a:lnTo>
                        <a:pt x="126" y="4"/>
                      </a:lnTo>
                      <a:lnTo>
                        <a:pt x="62" y="16"/>
                      </a:lnTo>
                      <a:lnTo>
                        <a:pt x="20" y="44"/>
                      </a:lnTo>
                      <a:lnTo>
                        <a:pt x="2" y="78"/>
                      </a:lnTo>
                      <a:lnTo>
                        <a:pt x="0" y="112"/>
                      </a:lnTo>
                      <a:lnTo>
                        <a:pt x="12" y="154"/>
                      </a:lnTo>
                      <a:lnTo>
                        <a:pt x="34" y="198"/>
                      </a:lnTo>
                      <a:lnTo>
                        <a:pt x="34" y="198"/>
                      </a:lnTo>
                      <a:lnTo>
                        <a:pt x="44" y="214"/>
                      </a:lnTo>
                      <a:lnTo>
                        <a:pt x="56" y="226"/>
                      </a:lnTo>
                      <a:lnTo>
                        <a:pt x="60" y="232"/>
                      </a:lnTo>
                      <a:lnTo>
                        <a:pt x="66" y="234"/>
                      </a:lnTo>
                      <a:lnTo>
                        <a:pt x="66" y="234"/>
                      </a:lnTo>
                      <a:lnTo>
                        <a:pt x="70" y="236"/>
                      </a:lnTo>
                      <a:lnTo>
                        <a:pt x="74" y="240"/>
                      </a:lnTo>
                      <a:lnTo>
                        <a:pt x="80" y="252"/>
                      </a:lnTo>
                      <a:lnTo>
                        <a:pt x="86" y="264"/>
                      </a:lnTo>
                      <a:lnTo>
                        <a:pt x="86" y="264"/>
                      </a:lnTo>
                      <a:lnTo>
                        <a:pt x="94" y="278"/>
                      </a:lnTo>
                      <a:lnTo>
                        <a:pt x="104" y="290"/>
                      </a:lnTo>
                      <a:lnTo>
                        <a:pt x="112" y="296"/>
                      </a:lnTo>
                      <a:lnTo>
                        <a:pt x="118" y="300"/>
                      </a:lnTo>
                      <a:lnTo>
                        <a:pt x="118" y="300"/>
                      </a:lnTo>
                      <a:lnTo>
                        <a:pt x="126" y="304"/>
                      </a:lnTo>
                      <a:lnTo>
                        <a:pt x="132" y="310"/>
                      </a:lnTo>
                      <a:lnTo>
                        <a:pt x="146" y="324"/>
                      </a:lnTo>
                      <a:lnTo>
                        <a:pt x="156" y="340"/>
                      </a:lnTo>
                      <a:lnTo>
                        <a:pt x="160" y="350"/>
                      </a:lnTo>
                      <a:lnTo>
                        <a:pt x="160" y="350"/>
                      </a:lnTo>
                      <a:lnTo>
                        <a:pt x="160" y="354"/>
                      </a:lnTo>
                      <a:lnTo>
                        <a:pt x="164" y="360"/>
                      </a:lnTo>
                      <a:lnTo>
                        <a:pt x="176" y="374"/>
                      </a:lnTo>
                      <a:lnTo>
                        <a:pt x="192" y="394"/>
                      </a:lnTo>
                      <a:lnTo>
                        <a:pt x="192" y="394"/>
                      </a:lnTo>
                      <a:lnTo>
                        <a:pt x="198" y="416"/>
                      </a:lnTo>
                      <a:lnTo>
                        <a:pt x="200" y="434"/>
                      </a:lnTo>
                      <a:lnTo>
                        <a:pt x="198" y="442"/>
                      </a:lnTo>
                      <a:lnTo>
                        <a:pt x="196" y="446"/>
                      </a:lnTo>
                      <a:lnTo>
                        <a:pt x="196" y="446"/>
                      </a:lnTo>
                      <a:lnTo>
                        <a:pt x="194" y="450"/>
                      </a:lnTo>
                      <a:lnTo>
                        <a:pt x="196" y="454"/>
                      </a:lnTo>
                      <a:lnTo>
                        <a:pt x="202" y="462"/>
                      </a:lnTo>
                      <a:lnTo>
                        <a:pt x="214" y="472"/>
                      </a:lnTo>
                      <a:lnTo>
                        <a:pt x="214" y="472"/>
                      </a:lnTo>
                      <a:lnTo>
                        <a:pt x="216" y="476"/>
                      </a:lnTo>
                      <a:lnTo>
                        <a:pt x="222" y="486"/>
                      </a:lnTo>
                      <a:lnTo>
                        <a:pt x="224" y="492"/>
                      </a:lnTo>
                      <a:lnTo>
                        <a:pt x="226" y="498"/>
                      </a:lnTo>
                      <a:lnTo>
                        <a:pt x="226" y="506"/>
                      </a:lnTo>
                      <a:lnTo>
                        <a:pt x="222" y="512"/>
                      </a:lnTo>
                      <a:lnTo>
                        <a:pt x="222" y="512"/>
                      </a:lnTo>
                      <a:lnTo>
                        <a:pt x="220" y="518"/>
                      </a:lnTo>
                      <a:lnTo>
                        <a:pt x="220" y="526"/>
                      </a:lnTo>
                      <a:lnTo>
                        <a:pt x="222" y="536"/>
                      </a:lnTo>
                      <a:lnTo>
                        <a:pt x="226" y="546"/>
                      </a:lnTo>
                      <a:lnTo>
                        <a:pt x="236" y="564"/>
                      </a:lnTo>
                      <a:lnTo>
                        <a:pt x="240" y="572"/>
                      </a:lnTo>
                      <a:lnTo>
                        <a:pt x="244" y="574"/>
                      </a:lnTo>
                      <a:lnTo>
                        <a:pt x="244" y="574"/>
                      </a:lnTo>
                      <a:lnTo>
                        <a:pt x="248" y="578"/>
                      </a:lnTo>
                      <a:lnTo>
                        <a:pt x="250" y="582"/>
                      </a:lnTo>
                      <a:lnTo>
                        <a:pt x="256" y="594"/>
                      </a:lnTo>
                      <a:lnTo>
                        <a:pt x="260" y="612"/>
                      </a:lnTo>
                      <a:lnTo>
                        <a:pt x="260" y="612"/>
                      </a:lnTo>
                      <a:lnTo>
                        <a:pt x="260" y="614"/>
                      </a:lnTo>
                      <a:lnTo>
                        <a:pt x="264" y="624"/>
                      </a:lnTo>
                      <a:lnTo>
                        <a:pt x="272" y="640"/>
                      </a:lnTo>
                      <a:lnTo>
                        <a:pt x="288" y="660"/>
                      </a:lnTo>
                      <a:lnTo>
                        <a:pt x="288" y="660"/>
                      </a:lnTo>
                      <a:lnTo>
                        <a:pt x="304" y="680"/>
                      </a:lnTo>
                      <a:lnTo>
                        <a:pt x="314" y="694"/>
                      </a:lnTo>
                      <a:lnTo>
                        <a:pt x="328" y="714"/>
                      </a:lnTo>
                      <a:lnTo>
                        <a:pt x="328" y="714"/>
                      </a:lnTo>
                      <a:lnTo>
                        <a:pt x="332" y="718"/>
                      </a:lnTo>
                      <a:lnTo>
                        <a:pt x="338" y="724"/>
                      </a:lnTo>
                      <a:lnTo>
                        <a:pt x="356" y="732"/>
                      </a:lnTo>
                      <a:lnTo>
                        <a:pt x="378" y="740"/>
                      </a:lnTo>
                      <a:lnTo>
                        <a:pt x="430" y="746"/>
                      </a:lnTo>
                      <a:lnTo>
                        <a:pt x="484" y="746"/>
                      </a:lnTo>
                      <a:lnTo>
                        <a:pt x="534" y="746"/>
                      </a:lnTo>
                      <a:lnTo>
                        <a:pt x="604" y="752"/>
                      </a:lnTo>
                      <a:lnTo>
                        <a:pt x="622" y="754"/>
                      </a:lnTo>
                      <a:lnTo>
                        <a:pt x="622" y="754"/>
                      </a:lnTo>
                      <a:lnTo>
                        <a:pt x="562" y="790"/>
                      </a:lnTo>
                      <a:lnTo>
                        <a:pt x="518" y="820"/>
                      </a:lnTo>
                      <a:lnTo>
                        <a:pt x="488" y="842"/>
                      </a:lnTo>
                      <a:lnTo>
                        <a:pt x="470" y="858"/>
                      </a:lnTo>
                      <a:lnTo>
                        <a:pt x="462" y="868"/>
                      </a:lnTo>
                      <a:lnTo>
                        <a:pt x="458" y="874"/>
                      </a:lnTo>
                      <a:lnTo>
                        <a:pt x="458" y="876"/>
                      </a:lnTo>
                      <a:lnTo>
                        <a:pt x="458" y="878"/>
                      </a:lnTo>
                      <a:lnTo>
                        <a:pt x="384" y="988"/>
                      </a:lnTo>
                      <a:lnTo>
                        <a:pt x="388" y="1004"/>
                      </a:lnTo>
                      <a:lnTo>
                        <a:pt x="384" y="1022"/>
                      </a:lnTo>
                      <a:lnTo>
                        <a:pt x="366" y="1052"/>
                      </a:lnTo>
                      <a:lnTo>
                        <a:pt x="354" y="1078"/>
                      </a:lnTo>
                      <a:lnTo>
                        <a:pt x="342" y="1124"/>
                      </a:lnTo>
                      <a:lnTo>
                        <a:pt x="342" y="1124"/>
                      </a:lnTo>
                      <a:lnTo>
                        <a:pt x="342" y="1130"/>
                      </a:lnTo>
                      <a:lnTo>
                        <a:pt x="344" y="1142"/>
                      </a:lnTo>
                      <a:lnTo>
                        <a:pt x="348" y="1148"/>
                      </a:lnTo>
                      <a:lnTo>
                        <a:pt x="350" y="1156"/>
                      </a:lnTo>
                      <a:lnTo>
                        <a:pt x="356" y="1162"/>
                      </a:lnTo>
                      <a:lnTo>
                        <a:pt x="364" y="1166"/>
                      </a:lnTo>
                      <a:lnTo>
                        <a:pt x="364" y="1166"/>
                      </a:lnTo>
                      <a:lnTo>
                        <a:pt x="372" y="1170"/>
                      </a:lnTo>
                      <a:lnTo>
                        <a:pt x="376" y="1176"/>
                      </a:lnTo>
                      <a:lnTo>
                        <a:pt x="380" y="1184"/>
                      </a:lnTo>
                      <a:lnTo>
                        <a:pt x="382" y="1192"/>
                      </a:lnTo>
                      <a:lnTo>
                        <a:pt x="380" y="1206"/>
                      </a:lnTo>
                      <a:lnTo>
                        <a:pt x="380" y="1212"/>
                      </a:lnTo>
                      <a:lnTo>
                        <a:pt x="382" y="1244"/>
                      </a:lnTo>
                      <a:lnTo>
                        <a:pt x="382" y="1244"/>
                      </a:lnTo>
                      <a:lnTo>
                        <a:pt x="384" y="1248"/>
                      </a:lnTo>
                      <a:lnTo>
                        <a:pt x="392" y="1258"/>
                      </a:lnTo>
                      <a:lnTo>
                        <a:pt x="398" y="1264"/>
                      </a:lnTo>
                      <a:lnTo>
                        <a:pt x="406" y="1268"/>
                      </a:lnTo>
                      <a:lnTo>
                        <a:pt x="416" y="1272"/>
                      </a:lnTo>
                      <a:lnTo>
                        <a:pt x="428" y="1272"/>
                      </a:lnTo>
                      <a:lnTo>
                        <a:pt x="428" y="1272"/>
                      </a:lnTo>
                      <a:lnTo>
                        <a:pt x="440" y="1274"/>
                      </a:lnTo>
                      <a:lnTo>
                        <a:pt x="448" y="1280"/>
                      </a:lnTo>
                      <a:lnTo>
                        <a:pt x="452" y="1286"/>
                      </a:lnTo>
                      <a:lnTo>
                        <a:pt x="456" y="1294"/>
                      </a:lnTo>
                      <a:lnTo>
                        <a:pt x="458" y="1310"/>
                      </a:lnTo>
                      <a:lnTo>
                        <a:pt x="458" y="1316"/>
                      </a:lnTo>
                      <a:lnTo>
                        <a:pt x="458" y="1316"/>
                      </a:lnTo>
                      <a:lnTo>
                        <a:pt x="456" y="1338"/>
                      </a:lnTo>
                      <a:lnTo>
                        <a:pt x="458" y="1354"/>
                      </a:lnTo>
                      <a:lnTo>
                        <a:pt x="458" y="1360"/>
                      </a:lnTo>
                      <a:lnTo>
                        <a:pt x="460" y="1364"/>
                      </a:lnTo>
                      <a:lnTo>
                        <a:pt x="460" y="1364"/>
                      </a:lnTo>
                      <a:lnTo>
                        <a:pt x="468" y="1374"/>
                      </a:lnTo>
                      <a:lnTo>
                        <a:pt x="474" y="1378"/>
                      </a:lnTo>
                      <a:lnTo>
                        <a:pt x="486" y="1380"/>
                      </a:lnTo>
                      <a:lnTo>
                        <a:pt x="486" y="1380"/>
                      </a:lnTo>
                      <a:lnTo>
                        <a:pt x="502" y="1380"/>
                      </a:lnTo>
                      <a:lnTo>
                        <a:pt x="514" y="1384"/>
                      </a:lnTo>
                      <a:lnTo>
                        <a:pt x="522" y="1390"/>
                      </a:lnTo>
                      <a:lnTo>
                        <a:pt x="526" y="1394"/>
                      </a:lnTo>
                      <a:lnTo>
                        <a:pt x="526" y="1396"/>
                      </a:lnTo>
                      <a:lnTo>
                        <a:pt x="526" y="1396"/>
                      </a:lnTo>
                      <a:lnTo>
                        <a:pt x="526" y="1400"/>
                      </a:lnTo>
                      <a:lnTo>
                        <a:pt x="530" y="1404"/>
                      </a:lnTo>
                      <a:lnTo>
                        <a:pt x="532" y="1408"/>
                      </a:lnTo>
                      <a:lnTo>
                        <a:pt x="534" y="1414"/>
                      </a:lnTo>
                      <a:lnTo>
                        <a:pt x="536" y="1422"/>
                      </a:lnTo>
                      <a:lnTo>
                        <a:pt x="536" y="1432"/>
                      </a:lnTo>
                      <a:lnTo>
                        <a:pt x="532" y="1446"/>
                      </a:lnTo>
                      <a:lnTo>
                        <a:pt x="524" y="1462"/>
                      </a:lnTo>
                      <a:lnTo>
                        <a:pt x="524" y="1462"/>
                      </a:lnTo>
                      <a:lnTo>
                        <a:pt x="492" y="1522"/>
                      </a:lnTo>
                      <a:lnTo>
                        <a:pt x="478" y="1540"/>
                      </a:lnTo>
                      <a:lnTo>
                        <a:pt x="472" y="1546"/>
                      </a:lnTo>
                      <a:lnTo>
                        <a:pt x="466" y="1550"/>
                      </a:lnTo>
                      <a:lnTo>
                        <a:pt x="466" y="1550"/>
                      </a:lnTo>
                      <a:lnTo>
                        <a:pt x="460" y="1554"/>
                      </a:lnTo>
                      <a:lnTo>
                        <a:pt x="454" y="1560"/>
                      </a:lnTo>
                      <a:lnTo>
                        <a:pt x="440" y="1578"/>
                      </a:lnTo>
                      <a:lnTo>
                        <a:pt x="424" y="1604"/>
                      </a:lnTo>
                      <a:lnTo>
                        <a:pt x="424" y="1604"/>
                      </a:lnTo>
                      <a:lnTo>
                        <a:pt x="420" y="1614"/>
                      </a:lnTo>
                      <a:lnTo>
                        <a:pt x="412" y="1636"/>
                      </a:lnTo>
                      <a:lnTo>
                        <a:pt x="410" y="1650"/>
                      </a:lnTo>
                      <a:lnTo>
                        <a:pt x="408" y="1666"/>
                      </a:lnTo>
                      <a:lnTo>
                        <a:pt x="410" y="1680"/>
                      </a:lnTo>
                      <a:lnTo>
                        <a:pt x="414" y="1686"/>
                      </a:lnTo>
                      <a:lnTo>
                        <a:pt x="416" y="1692"/>
                      </a:lnTo>
                      <a:lnTo>
                        <a:pt x="416" y="1692"/>
                      </a:lnTo>
                      <a:lnTo>
                        <a:pt x="426" y="1702"/>
                      </a:lnTo>
                      <a:lnTo>
                        <a:pt x="438" y="1710"/>
                      </a:lnTo>
                      <a:lnTo>
                        <a:pt x="450" y="1714"/>
                      </a:lnTo>
                      <a:lnTo>
                        <a:pt x="456" y="1714"/>
                      </a:lnTo>
                      <a:lnTo>
                        <a:pt x="464" y="1714"/>
                      </a:lnTo>
                      <a:lnTo>
                        <a:pt x="470" y="1712"/>
                      </a:lnTo>
                      <a:lnTo>
                        <a:pt x="478" y="1710"/>
                      </a:lnTo>
                      <a:lnTo>
                        <a:pt x="486" y="1704"/>
                      </a:lnTo>
                      <a:lnTo>
                        <a:pt x="492" y="1698"/>
                      </a:lnTo>
                      <a:lnTo>
                        <a:pt x="500" y="1690"/>
                      </a:lnTo>
                      <a:lnTo>
                        <a:pt x="508" y="1678"/>
                      </a:lnTo>
                      <a:lnTo>
                        <a:pt x="514" y="1666"/>
                      </a:lnTo>
                      <a:lnTo>
                        <a:pt x="522" y="1650"/>
                      </a:lnTo>
                      <a:lnTo>
                        <a:pt x="522" y="1650"/>
                      </a:lnTo>
                      <a:lnTo>
                        <a:pt x="548" y="1592"/>
                      </a:lnTo>
                      <a:lnTo>
                        <a:pt x="568" y="1554"/>
                      </a:lnTo>
                      <a:lnTo>
                        <a:pt x="582" y="1532"/>
                      </a:lnTo>
                      <a:lnTo>
                        <a:pt x="586" y="1526"/>
                      </a:lnTo>
                      <a:lnTo>
                        <a:pt x="586" y="1526"/>
                      </a:lnTo>
                      <a:lnTo>
                        <a:pt x="590" y="1522"/>
                      </a:lnTo>
                      <a:lnTo>
                        <a:pt x="594" y="1518"/>
                      </a:lnTo>
                      <a:lnTo>
                        <a:pt x="600" y="1516"/>
                      </a:lnTo>
                      <a:lnTo>
                        <a:pt x="608" y="1514"/>
                      </a:lnTo>
                      <a:lnTo>
                        <a:pt x="620" y="1514"/>
                      </a:lnTo>
                      <a:lnTo>
                        <a:pt x="632" y="1516"/>
                      </a:lnTo>
                      <a:lnTo>
                        <a:pt x="648" y="1520"/>
                      </a:lnTo>
                      <a:lnTo>
                        <a:pt x="648" y="1520"/>
                      </a:lnTo>
                      <a:lnTo>
                        <a:pt x="662" y="1528"/>
                      </a:lnTo>
                      <a:lnTo>
                        <a:pt x="668" y="1532"/>
                      </a:lnTo>
                      <a:lnTo>
                        <a:pt x="670" y="1536"/>
                      </a:lnTo>
                      <a:lnTo>
                        <a:pt x="668" y="1536"/>
                      </a:lnTo>
                      <a:lnTo>
                        <a:pt x="664" y="1538"/>
                      </a:lnTo>
                      <a:lnTo>
                        <a:pt x="670" y="1538"/>
                      </a:lnTo>
                      <a:lnTo>
                        <a:pt x="670" y="1538"/>
                      </a:lnTo>
                      <a:lnTo>
                        <a:pt x="682" y="1536"/>
                      </a:lnTo>
                      <a:lnTo>
                        <a:pt x="692" y="1532"/>
                      </a:lnTo>
                      <a:lnTo>
                        <a:pt x="700" y="1528"/>
                      </a:lnTo>
                      <a:lnTo>
                        <a:pt x="700" y="1528"/>
                      </a:lnTo>
                      <a:lnTo>
                        <a:pt x="708" y="1522"/>
                      </a:lnTo>
                      <a:lnTo>
                        <a:pt x="716" y="1518"/>
                      </a:lnTo>
                      <a:lnTo>
                        <a:pt x="724" y="1516"/>
                      </a:lnTo>
                      <a:lnTo>
                        <a:pt x="724" y="1516"/>
                      </a:lnTo>
                      <a:lnTo>
                        <a:pt x="734" y="1518"/>
                      </a:lnTo>
                      <a:lnTo>
                        <a:pt x="744" y="1522"/>
                      </a:lnTo>
                      <a:lnTo>
                        <a:pt x="754" y="1528"/>
                      </a:lnTo>
                      <a:lnTo>
                        <a:pt x="754" y="1528"/>
                      </a:lnTo>
                      <a:lnTo>
                        <a:pt x="758" y="1530"/>
                      </a:lnTo>
                      <a:lnTo>
                        <a:pt x="768" y="1532"/>
                      </a:lnTo>
                      <a:lnTo>
                        <a:pt x="774" y="1532"/>
                      </a:lnTo>
                      <a:lnTo>
                        <a:pt x="780" y="1532"/>
                      </a:lnTo>
                      <a:lnTo>
                        <a:pt x="786" y="1528"/>
                      </a:lnTo>
                      <a:lnTo>
                        <a:pt x="794" y="1520"/>
                      </a:lnTo>
                      <a:lnTo>
                        <a:pt x="794" y="1520"/>
                      </a:lnTo>
                      <a:lnTo>
                        <a:pt x="800" y="1512"/>
                      </a:lnTo>
                      <a:lnTo>
                        <a:pt x="806" y="1500"/>
                      </a:lnTo>
                      <a:lnTo>
                        <a:pt x="812" y="1478"/>
                      </a:lnTo>
                      <a:lnTo>
                        <a:pt x="816" y="1458"/>
                      </a:lnTo>
                      <a:lnTo>
                        <a:pt x="816" y="1452"/>
                      </a:lnTo>
                      <a:lnTo>
                        <a:pt x="840" y="1406"/>
                      </a:lnTo>
                      <a:lnTo>
                        <a:pt x="844" y="1388"/>
                      </a:lnTo>
                      <a:lnTo>
                        <a:pt x="870" y="1386"/>
                      </a:lnTo>
                      <a:lnTo>
                        <a:pt x="894" y="1318"/>
                      </a:lnTo>
                      <a:lnTo>
                        <a:pt x="922" y="1204"/>
                      </a:lnTo>
                      <a:lnTo>
                        <a:pt x="952" y="1056"/>
                      </a:lnTo>
                      <a:lnTo>
                        <a:pt x="970" y="942"/>
                      </a:lnTo>
                      <a:lnTo>
                        <a:pt x="970" y="942"/>
                      </a:lnTo>
                      <a:lnTo>
                        <a:pt x="974" y="940"/>
                      </a:lnTo>
                      <a:lnTo>
                        <a:pt x="978" y="928"/>
                      </a:lnTo>
                      <a:lnTo>
                        <a:pt x="984" y="908"/>
                      </a:lnTo>
                      <a:lnTo>
                        <a:pt x="986" y="894"/>
                      </a:lnTo>
                      <a:lnTo>
                        <a:pt x="988" y="880"/>
                      </a:lnTo>
                      <a:lnTo>
                        <a:pt x="988" y="880"/>
                      </a:lnTo>
                      <a:lnTo>
                        <a:pt x="990" y="866"/>
                      </a:lnTo>
                      <a:lnTo>
                        <a:pt x="994" y="858"/>
                      </a:lnTo>
                      <a:lnTo>
                        <a:pt x="1000" y="856"/>
                      </a:lnTo>
                      <a:lnTo>
                        <a:pt x="1004" y="854"/>
                      </a:lnTo>
                      <a:lnTo>
                        <a:pt x="1004" y="880"/>
                      </a:lnTo>
                      <a:lnTo>
                        <a:pt x="996" y="942"/>
                      </a:lnTo>
                      <a:lnTo>
                        <a:pt x="998" y="962"/>
                      </a:lnTo>
                      <a:lnTo>
                        <a:pt x="990" y="990"/>
                      </a:lnTo>
                      <a:lnTo>
                        <a:pt x="990" y="1034"/>
                      </a:lnTo>
                      <a:lnTo>
                        <a:pt x="990" y="1046"/>
                      </a:lnTo>
                      <a:lnTo>
                        <a:pt x="990" y="1108"/>
                      </a:lnTo>
                      <a:lnTo>
                        <a:pt x="998" y="1112"/>
                      </a:lnTo>
                      <a:lnTo>
                        <a:pt x="998" y="1122"/>
                      </a:lnTo>
                      <a:lnTo>
                        <a:pt x="990" y="1130"/>
                      </a:lnTo>
                      <a:lnTo>
                        <a:pt x="992" y="1160"/>
                      </a:lnTo>
                      <a:lnTo>
                        <a:pt x="992" y="1208"/>
                      </a:lnTo>
                      <a:lnTo>
                        <a:pt x="1010" y="1248"/>
                      </a:lnTo>
                      <a:lnTo>
                        <a:pt x="1040" y="1274"/>
                      </a:lnTo>
                      <a:lnTo>
                        <a:pt x="1044" y="1246"/>
                      </a:lnTo>
                      <a:lnTo>
                        <a:pt x="1048" y="1274"/>
                      </a:lnTo>
                      <a:lnTo>
                        <a:pt x="1078" y="1248"/>
                      </a:lnTo>
                      <a:lnTo>
                        <a:pt x="1096" y="1208"/>
                      </a:lnTo>
                      <a:lnTo>
                        <a:pt x="1096" y="1160"/>
                      </a:lnTo>
                      <a:lnTo>
                        <a:pt x="1098" y="1130"/>
                      </a:lnTo>
                      <a:lnTo>
                        <a:pt x="1088" y="1122"/>
                      </a:lnTo>
                      <a:lnTo>
                        <a:pt x="1088" y="1112"/>
                      </a:lnTo>
                      <a:lnTo>
                        <a:pt x="1098" y="1108"/>
                      </a:lnTo>
                      <a:lnTo>
                        <a:pt x="1098" y="1046"/>
                      </a:lnTo>
                      <a:lnTo>
                        <a:pt x="1098" y="1034"/>
                      </a:lnTo>
                      <a:lnTo>
                        <a:pt x="1098" y="990"/>
                      </a:lnTo>
                      <a:lnTo>
                        <a:pt x="1088" y="962"/>
                      </a:lnTo>
                      <a:lnTo>
                        <a:pt x="1090" y="942"/>
                      </a:lnTo>
                      <a:lnTo>
                        <a:pt x="1084" y="880"/>
                      </a:lnTo>
                      <a:lnTo>
                        <a:pt x="1082" y="856"/>
                      </a:lnTo>
                      <a:lnTo>
                        <a:pt x="1082" y="856"/>
                      </a:lnTo>
                      <a:lnTo>
                        <a:pt x="1088" y="854"/>
                      </a:lnTo>
                      <a:lnTo>
                        <a:pt x="1094" y="858"/>
                      </a:lnTo>
                      <a:lnTo>
                        <a:pt x="1100" y="866"/>
                      </a:lnTo>
                      <a:lnTo>
                        <a:pt x="1102" y="880"/>
                      </a:lnTo>
                      <a:lnTo>
                        <a:pt x="1102" y="880"/>
                      </a:lnTo>
                      <a:lnTo>
                        <a:pt x="1102" y="894"/>
                      </a:lnTo>
                      <a:lnTo>
                        <a:pt x="1106" y="908"/>
                      </a:lnTo>
                      <a:lnTo>
                        <a:pt x="1112" y="928"/>
                      </a:lnTo>
                      <a:lnTo>
                        <a:pt x="1116" y="940"/>
                      </a:lnTo>
                      <a:lnTo>
                        <a:pt x="1120" y="942"/>
                      </a:lnTo>
                      <a:lnTo>
                        <a:pt x="1138" y="1056"/>
                      </a:lnTo>
                      <a:lnTo>
                        <a:pt x="1168" y="1204"/>
                      </a:lnTo>
                      <a:lnTo>
                        <a:pt x="1196" y="1318"/>
                      </a:lnTo>
                      <a:lnTo>
                        <a:pt x="1220" y="1386"/>
                      </a:lnTo>
                      <a:lnTo>
                        <a:pt x="1246" y="1388"/>
                      </a:lnTo>
                      <a:lnTo>
                        <a:pt x="1250" y="1406"/>
                      </a:lnTo>
                      <a:lnTo>
                        <a:pt x="1274" y="1452"/>
                      </a:lnTo>
                      <a:lnTo>
                        <a:pt x="1274" y="1452"/>
                      </a:lnTo>
                      <a:lnTo>
                        <a:pt x="1274" y="1458"/>
                      </a:lnTo>
                      <a:lnTo>
                        <a:pt x="1278" y="1478"/>
                      </a:lnTo>
                      <a:lnTo>
                        <a:pt x="1284" y="1500"/>
                      </a:lnTo>
                      <a:lnTo>
                        <a:pt x="1290" y="1512"/>
                      </a:lnTo>
                      <a:lnTo>
                        <a:pt x="1296" y="1520"/>
                      </a:lnTo>
                      <a:lnTo>
                        <a:pt x="1296" y="1520"/>
                      </a:lnTo>
                      <a:lnTo>
                        <a:pt x="1304" y="1528"/>
                      </a:lnTo>
                      <a:lnTo>
                        <a:pt x="1310" y="1532"/>
                      </a:lnTo>
                      <a:lnTo>
                        <a:pt x="1316" y="1532"/>
                      </a:lnTo>
                      <a:lnTo>
                        <a:pt x="1322" y="1532"/>
                      </a:lnTo>
                      <a:lnTo>
                        <a:pt x="1332" y="1530"/>
                      </a:lnTo>
                      <a:lnTo>
                        <a:pt x="1334" y="1528"/>
                      </a:lnTo>
                      <a:lnTo>
                        <a:pt x="1334" y="1528"/>
                      </a:lnTo>
                      <a:lnTo>
                        <a:pt x="1346" y="1522"/>
                      </a:lnTo>
                      <a:lnTo>
                        <a:pt x="1356" y="1518"/>
                      </a:lnTo>
                      <a:lnTo>
                        <a:pt x="1366" y="1516"/>
                      </a:lnTo>
                      <a:lnTo>
                        <a:pt x="1366" y="1516"/>
                      </a:lnTo>
                      <a:lnTo>
                        <a:pt x="1374" y="1518"/>
                      </a:lnTo>
                      <a:lnTo>
                        <a:pt x="1382" y="1522"/>
                      </a:lnTo>
                      <a:lnTo>
                        <a:pt x="1390" y="1528"/>
                      </a:lnTo>
                      <a:lnTo>
                        <a:pt x="1390" y="1528"/>
                      </a:lnTo>
                      <a:lnTo>
                        <a:pt x="1398" y="1532"/>
                      </a:lnTo>
                      <a:lnTo>
                        <a:pt x="1406" y="1536"/>
                      </a:lnTo>
                      <a:lnTo>
                        <a:pt x="1420" y="1538"/>
                      </a:lnTo>
                      <a:lnTo>
                        <a:pt x="1420" y="1538"/>
                      </a:lnTo>
                      <a:lnTo>
                        <a:pt x="1426" y="1538"/>
                      </a:lnTo>
                      <a:lnTo>
                        <a:pt x="1422" y="1536"/>
                      </a:lnTo>
                      <a:lnTo>
                        <a:pt x="1420" y="1536"/>
                      </a:lnTo>
                      <a:lnTo>
                        <a:pt x="1422" y="1532"/>
                      </a:lnTo>
                      <a:lnTo>
                        <a:pt x="1428" y="1528"/>
                      </a:lnTo>
                      <a:lnTo>
                        <a:pt x="1442" y="1520"/>
                      </a:lnTo>
                      <a:lnTo>
                        <a:pt x="1442" y="1520"/>
                      </a:lnTo>
                      <a:lnTo>
                        <a:pt x="1458" y="1516"/>
                      </a:lnTo>
                      <a:lnTo>
                        <a:pt x="1470" y="1514"/>
                      </a:lnTo>
                      <a:lnTo>
                        <a:pt x="1482" y="1514"/>
                      </a:lnTo>
                      <a:lnTo>
                        <a:pt x="1490" y="1516"/>
                      </a:lnTo>
                      <a:lnTo>
                        <a:pt x="1496" y="1518"/>
                      </a:lnTo>
                      <a:lnTo>
                        <a:pt x="1500" y="1522"/>
                      </a:lnTo>
                      <a:lnTo>
                        <a:pt x="1502" y="1526"/>
                      </a:lnTo>
                      <a:lnTo>
                        <a:pt x="1502" y="1526"/>
                      </a:lnTo>
                      <a:lnTo>
                        <a:pt x="1508" y="1532"/>
                      </a:lnTo>
                      <a:lnTo>
                        <a:pt x="1522" y="1554"/>
                      </a:lnTo>
                      <a:lnTo>
                        <a:pt x="1542" y="1592"/>
                      </a:lnTo>
                      <a:lnTo>
                        <a:pt x="1568" y="1650"/>
                      </a:lnTo>
                      <a:lnTo>
                        <a:pt x="1568" y="1650"/>
                      </a:lnTo>
                      <a:lnTo>
                        <a:pt x="1576" y="1666"/>
                      </a:lnTo>
                      <a:lnTo>
                        <a:pt x="1582" y="1678"/>
                      </a:lnTo>
                      <a:lnTo>
                        <a:pt x="1590" y="1690"/>
                      </a:lnTo>
                      <a:lnTo>
                        <a:pt x="1598" y="1698"/>
                      </a:lnTo>
                      <a:lnTo>
                        <a:pt x="1604" y="1704"/>
                      </a:lnTo>
                      <a:lnTo>
                        <a:pt x="1612" y="1710"/>
                      </a:lnTo>
                      <a:lnTo>
                        <a:pt x="1620" y="1712"/>
                      </a:lnTo>
                      <a:lnTo>
                        <a:pt x="1626" y="1714"/>
                      </a:lnTo>
                      <a:lnTo>
                        <a:pt x="1634" y="1714"/>
                      </a:lnTo>
                      <a:lnTo>
                        <a:pt x="1640" y="1714"/>
                      </a:lnTo>
                      <a:lnTo>
                        <a:pt x="1652" y="1710"/>
                      </a:lnTo>
                      <a:lnTo>
                        <a:pt x="1664" y="1702"/>
                      </a:lnTo>
                      <a:lnTo>
                        <a:pt x="1672" y="1692"/>
                      </a:lnTo>
                      <a:lnTo>
                        <a:pt x="1672" y="1692"/>
                      </a:lnTo>
                      <a:lnTo>
                        <a:pt x="1676" y="1686"/>
                      </a:lnTo>
                      <a:lnTo>
                        <a:pt x="1678" y="1680"/>
                      </a:lnTo>
                      <a:lnTo>
                        <a:pt x="1682" y="1666"/>
                      </a:lnTo>
                      <a:lnTo>
                        <a:pt x="1680" y="1650"/>
                      </a:lnTo>
                      <a:lnTo>
                        <a:pt x="1678" y="1636"/>
                      </a:lnTo>
                      <a:lnTo>
                        <a:pt x="1670" y="1614"/>
                      </a:lnTo>
                      <a:lnTo>
                        <a:pt x="1666" y="1604"/>
                      </a:lnTo>
                      <a:lnTo>
                        <a:pt x="1666" y="1604"/>
                      </a:lnTo>
                      <a:lnTo>
                        <a:pt x="1650" y="1578"/>
                      </a:lnTo>
                      <a:lnTo>
                        <a:pt x="1636" y="1560"/>
                      </a:lnTo>
                      <a:lnTo>
                        <a:pt x="1630" y="1554"/>
                      </a:lnTo>
                      <a:lnTo>
                        <a:pt x="1622" y="1550"/>
                      </a:lnTo>
                      <a:lnTo>
                        <a:pt x="1622" y="1550"/>
                      </a:lnTo>
                      <a:lnTo>
                        <a:pt x="1618" y="1546"/>
                      </a:lnTo>
                      <a:lnTo>
                        <a:pt x="1612" y="1540"/>
                      </a:lnTo>
                      <a:lnTo>
                        <a:pt x="1598" y="1522"/>
                      </a:lnTo>
                      <a:lnTo>
                        <a:pt x="1566" y="1462"/>
                      </a:lnTo>
                      <a:lnTo>
                        <a:pt x="1566" y="1462"/>
                      </a:lnTo>
                      <a:lnTo>
                        <a:pt x="1558" y="1446"/>
                      </a:lnTo>
                      <a:lnTo>
                        <a:pt x="1554" y="1432"/>
                      </a:lnTo>
                      <a:lnTo>
                        <a:pt x="1554" y="1422"/>
                      </a:lnTo>
                      <a:lnTo>
                        <a:pt x="1556" y="1414"/>
                      </a:lnTo>
                      <a:lnTo>
                        <a:pt x="1558" y="1408"/>
                      </a:lnTo>
                      <a:lnTo>
                        <a:pt x="1560" y="1404"/>
                      </a:lnTo>
                      <a:lnTo>
                        <a:pt x="1562" y="1400"/>
                      </a:lnTo>
                      <a:lnTo>
                        <a:pt x="1564" y="1396"/>
                      </a:lnTo>
                      <a:lnTo>
                        <a:pt x="1564" y="1396"/>
                      </a:lnTo>
                      <a:lnTo>
                        <a:pt x="1564" y="1394"/>
                      </a:lnTo>
                      <a:lnTo>
                        <a:pt x="1566" y="1390"/>
                      </a:lnTo>
                      <a:lnTo>
                        <a:pt x="1576" y="1384"/>
                      </a:lnTo>
                      <a:lnTo>
                        <a:pt x="1588" y="1380"/>
                      </a:lnTo>
                      <a:lnTo>
                        <a:pt x="1604" y="1380"/>
                      </a:lnTo>
                      <a:lnTo>
                        <a:pt x="1604" y="1380"/>
                      </a:lnTo>
                      <a:lnTo>
                        <a:pt x="1616" y="1378"/>
                      </a:lnTo>
                      <a:lnTo>
                        <a:pt x="1622" y="1374"/>
                      </a:lnTo>
                      <a:lnTo>
                        <a:pt x="1630" y="1364"/>
                      </a:lnTo>
                      <a:lnTo>
                        <a:pt x="1630" y="1364"/>
                      </a:lnTo>
                      <a:lnTo>
                        <a:pt x="1632" y="1360"/>
                      </a:lnTo>
                      <a:lnTo>
                        <a:pt x="1632" y="1354"/>
                      </a:lnTo>
                      <a:lnTo>
                        <a:pt x="1632" y="1338"/>
                      </a:lnTo>
                      <a:lnTo>
                        <a:pt x="1632" y="1316"/>
                      </a:lnTo>
                      <a:lnTo>
                        <a:pt x="1632" y="1316"/>
                      </a:lnTo>
                      <a:lnTo>
                        <a:pt x="1632" y="1310"/>
                      </a:lnTo>
                      <a:lnTo>
                        <a:pt x="1634" y="1294"/>
                      </a:lnTo>
                      <a:lnTo>
                        <a:pt x="1638" y="1286"/>
                      </a:lnTo>
                      <a:lnTo>
                        <a:pt x="1642" y="1280"/>
                      </a:lnTo>
                      <a:lnTo>
                        <a:pt x="1650" y="1274"/>
                      </a:lnTo>
                      <a:lnTo>
                        <a:pt x="1662" y="1272"/>
                      </a:lnTo>
                      <a:lnTo>
                        <a:pt x="1662" y="1272"/>
                      </a:lnTo>
                      <a:lnTo>
                        <a:pt x="1674" y="1272"/>
                      </a:lnTo>
                      <a:lnTo>
                        <a:pt x="1684" y="1268"/>
                      </a:lnTo>
                      <a:lnTo>
                        <a:pt x="1692" y="1264"/>
                      </a:lnTo>
                      <a:lnTo>
                        <a:pt x="1698" y="1258"/>
                      </a:lnTo>
                      <a:lnTo>
                        <a:pt x="1706" y="1248"/>
                      </a:lnTo>
                      <a:lnTo>
                        <a:pt x="1708" y="1244"/>
                      </a:lnTo>
                      <a:lnTo>
                        <a:pt x="1710" y="1212"/>
                      </a:lnTo>
                      <a:lnTo>
                        <a:pt x="1710" y="1212"/>
                      </a:lnTo>
                      <a:lnTo>
                        <a:pt x="1710" y="1206"/>
                      </a:lnTo>
                      <a:lnTo>
                        <a:pt x="1708" y="1192"/>
                      </a:lnTo>
                      <a:lnTo>
                        <a:pt x="1710" y="1184"/>
                      </a:lnTo>
                      <a:lnTo>
                        <a:pt x="1712" y="1176"/>
                      </a:lnTo>
                      <a:lnTo>
                        <a:pt x="1718" y="1170"/>
                      </a:lnTo>
                      <a:lnTo>
                        <a:pt x="1726" y="1166"/>
                      </a:lnTo>
                      <a:lnTo>
                        <a:pt x="1726" y="1166"/>
                      </a:lnTo>
                      <a:lnTo>
                        <a:pt x="1734" y="1162"/>
                      </a:lnTo>
                      <a:lnTo>
                        <a:pt x="1738" y="1156"/>
                      </a:lnTo>
                      <a:lnTo>
                        <a:pt x="1742" y="1148"/>
                      </a:lnTo>
                      <a:lnTo>
                        <a:pt x="1746" y="1142"/>
                      </a:lnTo>
                      <a:lnTo>
                        <a:pt x="1748" y="1130"/>
                      </a:lnTo>
                      <a:lnTo>
                        <a:pt x="1748" y="1124"/>
                      </a:lnTo>
                      <a:lnTo>
                        <a:pt x="1736" y="1078"/>
                      </a:lnTo>
                      <a:lnTo>
                        <a:pt x="1724" y="1052"/>
                      </a:lnTo>
                      <a:lnTo>
                        <a:pt x="1706" y="1022"/>
                      </a:lnTo>
                      <a:lnTo>
                        <a:pt x="1702" y="1004"/>
                      </a:lnTo>
                      <a:lnTo>
                        <a:pt x="1706" y="988"/>
                      </a:lnTo>
                      <a:lnTo>
                        <a:pt x="1632" y="878"/>
                      </a:lnTo>
                      <a:lnTo>
                        <a:pt x="1632" y="878"/>
                      </a:lnTo>
                      <a:lnTo>
                        <a:pt x="1632" y="876"/>
                      </a:lnTo>
                      <a:lnTo>
                        <a:pt x="1632" y="874"/>
                      </a:lnTo>
                      <a:lnTo>
                        <a:pt x="1628" y="868"/>
                      </a:lnTo>
                      <a:lnTo>
                        <a:pt x="1620" y="858"/>
                      </a:lnTo>
                      <a:lnTo>
                        <a:pt x="1600" y="842"/>
                      </a:lnTo>
                      <a:lnTo>
                        <a:pt x="1572" y="820"/>
                      </a:lnTo>
                      <a:lnTo>
                        <a:pt x="1528" y="790"/>
                      </a:lnTo>
                      <a:lnTo>
                        <a:pt x="1466" y="754"/>
                      </a:lnTo>
                      <a:lnTo>
                        <a:pt x="1486" y="752"/>
                      </a:lnTo>
                      <a:lnTo>
                        <a:pt x="1556" y="746"/>
                      </a:lnTo>
                      <a:lnTo>
                        <a:pt x="1606" y="746"/>
                      </a:lnTo>
                      <a:lnTo>
                        <a:pt x="1660" y="746"/>
                      </a:lnTo>
                      <a:lnTo>
                        <a:pt x="1712" y="740"/>
                      </a:lnTo>
                      <a:lnTo>
                        <a:pt x="1712" y="740"/>
                      </a:lnTo>
                      <a:lnTo>
                        <a:pt x="1734" y="732"/>
                      </a:lnTo>
                      <a:lnTo>
                        <a:pt x="1750" y="724"/>
                      </a:lnTo>
                      <a:lnTo>
                        <a:pt x="1758" y="718"/>
                      </a:lnTo>
                      <a:lnTo>
                        <a:pt x="1762" y="714"/>
                      </a:lnTo>
                      <a:lnTo>
                        <a:pt x="1762" y="714"/>
                      </a:lnTo>
                      <a:lnTo>
                        <a:pt x="1776" y="694"/>
                      </a:lnTo>
                      <a:lnTo>
                        <a:pt x="1786" y="680"/>
                      </a:lnTo>
                      <a:lnTo>
                        <a:pt x="1802" y="660"/>
                      </a:lnTo>
                      <a:lnTo>
                        <a:pt x="1802" y="660"/>
                      </a:lnTo>
                      <a:lnTo>
                        <a:pt x="1818" y="640"/>
                      </a:lnTo>
                      <a:lnTo>
                        <a:pt x="1826" y="624"/>
                      </a:lnTo>
                      <a:lnTo>
                        <a:pt x="1830" y="614"/>
                      </a:lnTo>
                      <a:lnTo>
                        <a:pt x="1830" y="612"/>
                      </a:lnTo>
                      <a:lnTo>
                        <a:pt x="1830" y="612"/>
                      </a:lnTo>
                      <a:lnTo>
                        <a:pt x="1834" y="594"/>
                      </a:lnTo>
                      <a:lnTo>
                        <a:pt x="1840" y="582"/>
                      </a:lnTo>
                      <a:lnTo>
                        <a:pt x="1842" y="578"/>
                      </a:lnTo>
                      <a:lnTo>
                        <a:pt x="1846" y="574"/>
                      </a:lnTo>
                      <a:lnTo>
                        <a:pt x="1846" y="574"/>
                      </a:lnTo>
                      <a:lnTo>
                        <a:pt x="1850" y="572"/>
                      </a:lnTo>
                      <a:lnTo>
                        <a:pt x="1854" y="564"/>
                      </a:lnTo>
                      <a:lnTo>
                        <a:pt x="1864" y="546"/>
                      </a:lnTo>
                      <a:lnTo>
                        <a:pt x="1868" y="536"/>
                      </a:lnTo>
                      <a:lnTo>
                        <a:pt x="1870" y="526"/>
                      </a:lnTo>
                      <a:lnTo>
                        <a:pt x="1870" y="518"/>
                      </a:lnTo>
                      <a:lnTo>
                        <a:pt x="1868" y="512"/>
                      </a:lnTo>
                      <a:lnTo>
                        <a:pt x="1868" y="512"/>
                      </a:lnTo>
                      <a:lnTo>
                        <a:pt x="1864" y="506"/>
                      </a:lnTo>
                      <a:lnTo>
                        <a:pt x="1864" y="498"/>
                      </a:lnTo>
                      <a:lnTo>
                        <a:pt x="1866" y="492"/>
                      </a:lnTo>
                      <a:lnTo>
                        <a:pt x="1868" y="486"/>
                      </a:lnTo>
                      <a:lnTo>
                        <a:pt x="1872" y="476"/>
                      </a:lnTo>
                      <a:lnTo>
                        <a:pt x="1876" y="472"/>
                      </a:lnTo>
                      <a:lnTo>
                        <a:pt x="1876" y="472"/>
                      </a:lnTo>
                      <a:lnTo>
                        <a:pt x="1888" y="462"/>
                      </a:lnTo>
                      <a:lnTo>
                        <a:pt x="1894" y="454"/>
                      </a:lnTo>
                      <a:lnTo>
                        <a:pt x="1894" y="450"/>
                      </a:lnTo>
                      <a:lnTo>
                        <a:pt x="1894" y="446"/>
                      </a:lnTo>
                      <a:lnTo>
                        <a:pt x="1894" y="446"/>
                      </a:lnTo>
                      <a:lnTo>
                        <a:pt x="1890" y="442"/>
                      </a:lnTo>
                      <a:lnTo>
                        <a:pt x="1890" y="434"/>
                      </a:lnTo>
                      <a:lnTo>
                        <a:pt x="1892" y="416"/>
                      </a:lnTo>
                      <a:lnTo>
                        <a:pt x="1898" y="394"/>
                      </a:lnTo>
                      <a:lnTo>
                        <a:pt x="1898" y="394"/>
                      </a:lnTo>
                      <a:lnTo>
                        <a:pt x="1914" y="374"/>
                      </a:lnTo>
                      <a:lnTo>
                        <a:pt x="1926" y="360"/>
                      </a:lnTo>
                      <a:lnTo>
                        <a:pt x="1928" y="354"/>
                      </a:lnTo>
                      <a:lnTo>
                        <a:pt x="1930" y="350"/>
                      </a:lnTo>
                      <a:lnTo>
                        <a:pt x="1930" y="350"/>
                      </a:lnTo>
                      <a:lnTo>
                        <a:pt x="1934" y="340"/>
                      </a:lnTo>
                      <a:lnTo>
                        <a:pt x="1944" y="324"/>
                      </a:lnTo>
                      <a:lnTo>
                        <a:pt x="1956" y="310"/>
                      </a:lnTo>
                      <a:lnTo>
                        <a:pt x="1964" y="304"/>
                      </a:lnTo>
                      <a:lnTo>
                        <a:pt x="1972" y="300"/>
                      </a:lnTo>
                      <a:lnTo>
                        <a:pt x="1972" y="300"/>
                      </a:lnTo>
                      <a:lnTo>
                        <a:pt x="1978" y="296"/>
                      </a:lnTo>
                      <a:lnTo>
                        <a:pt x="1986" y="290"/>
                      </a:lnTo>
                      <a:lnTo>
                        <a:pt x="1996" y="278"/>
                      </a:lnTo>
                      <a:lnTo>
                        <a:pt x="2004" y="264"/>
                      </a:lnTo>
                      <a:lnTo>
                        <a:pt x="2004" y="264"/>
                      </a:lnTo>
                      <a:lnTo>
                        <a:pt x="2010" y="252"/>
                      </a:lnTo>
                      <a:lnTo>
                        <a:pt x="2016" y="240"/>
                      </a:lnTo>
                      <a:lnTo>
                        <a:pt x="2020" y="236"/>
                      </a:lnTo>
                      <a:lnTo>
                        <a:pt x="2024" y="234"/>
                      </a:lnTo>
                      <a:lnTo>
                        <a:pt x="2024" y="234"/>
                      </a:lnTo>
                      <a:lnTo>
                        <a:pt x="2030" y="232"/>
                      </a:lnTo>
                      <a:lnTo>
                        <a:pt x="2034" y="226"/>
                      </a:lnTo>
                      <a:lnTo>
                        <a:pt x="2046" y="214"/>
                      </a:lnTo>
                      <a:lnTo>
                        <a:pt x="2056" y="198"/>
                      </a:lnTo>
                      <a:lnTo>
                        <a:pt x="2078" y="154"/>
                      </a:lnTo>
                      <a:lnTo>
                        <a:pt x="2090" y="112"/>
                      </a:lnTo>
                      <a:lnTo>
                        <a:pt x="2088" y="78"/>
                      </a:lnTo>
                      <a:close/>
                      <a:moveTo>
                        <a:pt x="1040" y="574"/>
                      </a:moveTo>
                      <a:lnTo>
                        <a:pt x="1040" y="574"/>
                      </a:lnTo>
                      <a:lnTo>
                        <a:pt x="1040" y="574"/>
                      </a:lnTo>
                      <a:lnTo>
                        <a:pt x="1040" y="574"/>
                      </a:lnTo>
                      <a:lnTo>
                        <a:pt x="1040" y="574"/>
                      </a:lnTo>
                      <a:close/>
                    </a:path>
                  </a:pathLst>
                </a:custGeom>
                <a:solidFill>
                  <a:schemeClr val="tx2">
                    <a:lumMod val="60000"/>
                    <a:lumOff val="40000"/>
                    <a:alpha val="10000"/>
                  </a:schemeClr>
                </a:solidFill>
                <a:ln w="9525">
                  <a:solidFill>
                    <a:schemeClr val="tx2">
                      <a:lumMod val="60000"/>
                      <a:lumOff val="40000"/>
                      <a:alpha val="9000"/>
                    </a:schemeClr>
                  </a:solidFill>
                  <a:round/>
                  <a:headEnd/>
                  <a:tailEnd/>
                </a:ln>
                <a:effectLst>
                  <a:glow rad="63500">
                    <a:schemeClr val="tx2">
                      <a:lumMod val="60000"/>
                      <a:lumOff val="40000"/>
                      <a:alpha val="28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141" name="Group 154"/>
              <p:cNvGrpSpPr>
                <a:grpSpLocks noChangeAspect="1"/>
              </p:cNvGrpSpPr>
              <p:nvPr/>
            </p:nvGrpSpPr>
            <p:grpSpPr>
              <a:xfrm rot="2047758">
                <a:off x="6509445" y="1366517"/>
                <a:ext cx="1457110" cy="1131216"/>
                <a:chOff x="381000" y="3581400"/>
                <a:chExt cx="3435350" cy="2667000"/>
              </a:xfrm>
              <a:solidFill>
                <a:schemeClr val="bg2">
                  <a:lumMod val="60000"/>
                  <a:lumOff val="40000"/>
                  <a:alpha val="18000"/>
                </a:schemeClr>
              </a:solidFill>
            </p:grpSpPr>
            <p:sp>
              <p:nvSpPr>
                <p:cNvPr id="167" name="Freeform 72"/>
                <p:cNvSpPr>
                  <a:spLocks/>
                </p:cNvSpPr>
                <p:nvPr/>
              </p:nvSpPr>
              <p:spPr bwMode="auto">
                <a:xfrm>
                  <a:off x="1644650" y="4162425"/>
                  <a:ext cx="441325" cy="657225"/>
                </a:xfrm>
                <a:custGeom>
                  <a:avLst/>
                  <a:gdLst/>
                  <a:ahLst/>
                  <a:cxnLst>
                    <a:cxn ang="0">
                      <a:pos x="276" y="414"/>
                    </a:cxn>
                    <a:cxn ang="0">
                      <a:pos x="276" y="414"/>
                    </a:cxn>
                    <a:cxn ang="0">
                      <a:pos x="278" y="414"/>
                    </a:cxn>
                    <a:cxn ang="0">
                      <a:pos x="278" y="412"/>
                    </a:cxn>
                    <a:cxn ang="0">
                      <a:pos x="278" y="412"/>
                    </a:cxn>
                    <a:cxn ang="0">
                      <a:pos x="270" y="396"/>
                    </a:cxn>
                    <a:cxn ang="0">
                      <a:pos x="54" y="60"/>
                    </a:cxn>
                    <a:cxn ang="0">
                      <a:pos x="54" y="60"/>
                    </a:cxn>
                    <a:cxn ang="0">
                      <a:pos x="38" y="32"/>
                    </a:cxn>
                    <a:cxn ang="0">
                      <a:pos x="36" y="28"/>
                    </a:cxn>
                    <a:cxn ang="0">
                      <a:pos x="36" y="28"/>
                    </a:cxn>
                    <a:cxn ang="0">
                      <a:pos x="26" y="14"/>
                    </a:cxn>
                    <a:cxn ang="0">
                      <a:pos x="14" y="4"/>
                    </a:cxn>
                    <a:cxn ang="0">
                      <a:pos x="10" y="2"/>
                    </a:cxn>
                    <a:cxn ang="0">
                      <a:pos x="10" y="2"/>
                    </a:cxn>
                    <a:cxn ang="0">
                      <a:pos x="6" y="0"/>
                    </a:cxn>
                    <a:cxn ang="0">
                      <a:pos x="2" y="0"/>
                    </a:cxn>
                    <a:cxn ang="0">
                      <a:pos x="0" y="2"/>
                    </a:cxn>
                    <a:cxn ang="0">
                      <a:pos x="0" y="6"/>
                    </a:cxn>
                    <a:cxn ang="0">
                      <a:pos x="0" y="6"/>
                    </a:cxn>
                    <a:cxn ang="0">
                      <a:pos x="4" y="18"/>
                    </a:cxn>
                    <a:cxn ang="0">
                      <a:pos x="12" y="28"/>
                    </a:cxn>
                    <a:cxn ang="0">
                      <a:pos x="12" y="28"/>
                    </a:cxn>
                    <a:cxn ang="0">
                      <a:pos x="22" y="36"/>
                    </a:cxn>
                    <a:cxn ang="0">
                      <a:pos x="30" y="48"/>
                    </a:cxn>
                    <a:cxn ang="0">
                      <a:pos x="264" y="402"/>
                    </a:cxn>
                    <a:cxn ang="0">
                      <a:pos x="264" y="402"/>
                    </a:cxn>
                    <a:cxn ang="0">
                      <a:pos x="270" y="410"/>
                    </a:cxn>
                    <a:cxn ang="0">
                      <a:pos x="276" y="414"/>
                    </a:cxn>
                    <a:cxn ang="0">
                      <a:pos x="276" y="414"/>
                    </a:cxn>
                  </a:cxnLst>
                  <a:rect l="0" t="0" r="r" b="b"/>
                  <a:pathLst>
                    <a:path w="278" h="414">
                      <a:moveTo>
                        <a:pt x="276" y="414"/>
                      </a:moveTo>
                      <a:lnTo>
                        <a:pt x="276" y="414"/>
                      </a:lnTo>
                      <a:lnTo>
                        <a:pt x="278" y="414"/>
                      </a:lnTo>
                      <a:lnTo>
                        <a:pt x="278" y="412"/>
                      </a:lnTo>
                      <a:lnTo>
                        <a:pt x="278" y="412"/>
                      </a:lnTo>
                      <a:lnTo>
                        <a:pt x="270" y="396"/>
                      </a:lnTo>
                      <a:lnTo>
                        <a:pt x="54" y="60"/>
                      </a:lnTo>
                      <a:lnTo>
                        <a:pt x="54" y="60"/>
                      </a:lnTo>
                      <a:lnTo>
                        <a:pt x="38" y="32"/>
                      </a:lnTo>
                      <a:lnTo>
                        <a:pt x="36" y="28"/>
                      </a:lnTo>
                      <a:lnTo>
                        <a:pt x="36" y="28"/>
                      </a:lnTo>
                      <a:lnTo>
                        <a:pt x="26" y="14"/>
                      </a:lnTo>
                      <a:lnTo>
                        <a:pt x="14" y="4"/>
                      </a:lnTo>
                      <a:lnTo>
                        <a:pt x="10" y="2"/>
                      </a:lnTo>
                      <a:lnTo>
                        <a:pt x="10" y="2"/>
                      </a:lnTo>
                      <a:lnTo>
                        <a:pt x="6" y="0"/>
                      </a:lnTo>
                      <a:lnTo>
                        <a:pt x="2" y="0"/>
                      </a:lnTo>
                      <a:lnTo>
                        <a:pt x="0" y="2"/>
                      </a:lnTo>
                      <a:lnTo>
                        <a:pt x="0" y="6"/>
                      </a:lnTo>
                      <a:lnTo>
                        <a:pt x="0" y="6"/>
                      </a:lnTo>
                      <a:lnTo>
                        <a:pt x="4" y="18"/>
                      </a:lnTo>
                      <a:lnTo>
                        <a:pt x="12" y="28"/>
                      </a:lnTo>
                      <a:lnTo>
                        <a:pt x="12" y="28"/>
                      </a:lnTo>
                      <a:lnTo>
                        <a:pt x="22" y="36"/>
                      </a:lnTo>
                      <a:lnTo>
                        <a:pt x="30" y="48"/>
                      </a:lnTo>
                      <a:lnTo>
                        <a:pt x="264" y="402"/>
                      </a:lnTo>
                      <a:lnTo>
                        <a:pt x="264" y="402"/>
                      </a:lnTo>
                      <a:lnTo>
                        <a:pt x="270" y="410"/>
                      </a:lnTo>
                      <a:lnTo>
                        <a:pt x="276" y="414"/>
                      </a:lnTo>
                      <a:lnTo>
                        <a:pt x="276"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73"/>
                <p:cNvSpPr>
                  <a:spLocks/>
                </p:cNvSpPr>
                <p:nvPr/>
              </p:nvSpPr>
              <p:spPr bwMode="auto">
                <a:xfrm>
                  <a:off x="2089150" y="4835525"/>
                  <a:ext cx="1588" cy="3175"/>
                </a:xfrm>
                <a:custGeom>
                  <a:avLst/>
                  <a:gdLst/>
                  <a:ahLst/>
                  <a:cxnLst>
                    <a:cxn ang="0">
                      <a:pos x="0" y="0"/>
                    </a:cxn>
                    <a:cxn ang="0">
                      <a:pos x="0" y="0"/>
                    </a:cxn>
                    <a:cxn ang="0">
                      <a:pos x="0" y="2"/>
                    </a:cxn>
                    <a:cxn ang="0">
                      <a:pos x="0" y="2"/>
                    </a:cxn>
                    <a:cxn ang="0">
                      <a:pos x="0" y="0"/>
                    </a:cxn>
                    <a:cxn ang="0">
                      <a:pos x="0" y="0"/>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74"/>
                <p:cNvSpPr>
                  <a:spLocks/>
                </p:cNvSpPr>
                <p:nvPr/>
              </p:nvSpPr>
              <p:spPr bwMode="auto">
                <a:xfrm>
                  <a:off x="2117725" y="4162425"/>
                  <a:ext cx="444500" cy="657225"/>
                </a:xfrm>
                <a:custGeom>
                  <a:avLst/>
                  <a:gdLst/>
                  <a:ahLst/>
                  <a:cxnLst>
                    <a:cxn ang="0">
                      <a:pos x="4" y="414"/>
                    </a:cxn>
                    <a:cxn ang="0">
                      <a:pos x="4" y="414"/>
                    </a:cxn>
                    <a:cxn ang="0">
                      <a:pos x="8" y="410"/>
                    </a:cxn>
                    <a:cxn ang="0">
                      <a:pos x="16" y="402"/>
                    </a:cxn>
                    <a:cxn ang="0">
                      <a:pos x="248" y="48"/>
                    </a:cxn>
                    <a:cxn ang="0">
                      <a:pos x="248" y="48"/>
                    </a:cxn>
                    <a:cxn ang="0">
                      <a:pos x="258" y="36"/>
                    </a:cxn>
                    <a:cxn ang="0">
                      <a:pos x="266" y="28"/>
                    </a:cxn>
                    <a:cxn ang="0">
                      <a:pos x="266" y="28"/>
                    </a:cxn>
                    <a:cxn ang="0">
                      <a:pos x="274" y="18"/>
                    </a:cxn>
                    <a:cxn ang="0">
                      <a:pos x="280" y="6"/>
                    </a:cxn>
                    <a:cxn ang="0">
                      <a:pos x="280" y="6"/>
                    </a:cxn>
                    <a:cxn ang="0">
                      <a:pos x="280" y="2"/>
                    </a:cxn>
                    <a:cxn ang="0">
                      <a:pos x="278" y="0"/>
                    </a:cxn>
                    <a:cxn ang="0">
                      <a:pos x="274" y="0"/>
                    </a:cxn>
                    <a:cxn ang="0">
                      <a:pos x="268" y="2"/>
                    </a:cxn>
                    <a:cxn ang="0">
                      <a:pos x="266" y="4"/>
                    </a:cxn>
                    <a:cxn ang="0">
                      <a:pos x="266" y="4"/>
                    </a:cxn>
                    <a:cxn ang="0">
                      <a:pos x="254" y="14"/>
                    </a:cxn>
                    <a:cxn ang="0">
                      <a:pos x="244" y="28"/>
                    </a:cxn>
                    <a:cxn ang="0">
                      <a:pos x="240" y="32"/>
                    </a:cxn>
                    <a:cxn ang="0">
                      <a:pos x="240" y="32"/>
                    </a:cxn>
                    <a:cxn ang="0">
                      <a:pos x="224" y="60"/>
                    </a:cxn>
                    <a:cxn ang="0">
                      <a:pos x="10" y="396"/>
                    </a:cxn>
                    <a:cxn ang="0">
                      <a:pos x="10" y="396"/>
                    </a:cxn>
                    <a:cxn ang="0">
                      <a:pos x="0" y="412"/>
                    </a:cxn>
                    <a:cxn ang="0">
                      <a:pos x="0" y="412"/>
                    </a:cxn>
                    <a:cxn ang="0">
                      <a:pos x="0" y="414"/>
                    </a:cxn>
                    <a:cxn ang="0">
                      <a:pos x="0" y="414"/>
                    </a:cxn>
                    <a:cxn ang="0">
                      <a:pos x="4" y="414"/>
                    </a:cxn>
                    <a:cxn ang="0">
                      <a:pos x="4" y="414"/>
                    </a:cxn>
                  </a:cxnLst>
                  <a:rect l="0" t="0" r="r" b="b"/>
                  <a:pathLst>
                    <a:path w="280" h="414">
                      <a:moveTo>
                        <a:pt x="4" y="414"/>
                      </a:moveTo>
                      <a:lnTo>
                        <a:pt x="4" y="414"/>
                      </a:lnTo>
                      <a:lnTo>
                        <a:pt x="8" y="410"/>
                      </a:lnTo>
                      <a:lnTo>
                        <a:pt x="16" y="402"/>
                      </a:lnTo>
                      <a:lnTo>
                        <a:pt x="248" y="48"/>
                      </a:lnTo>
                      <a:lnTo>
                        <a:pt x="248" y="48"/>
                      </a:lnTo>
                      <a:lnTo>
                        <a:pt x="258" y="36"/>
                      </a:lnTo>
                      <a:lnTo>
                        <a:pt x="266" y="28"/>
                      </a:lnTo>
                      <a:lnTo>
                        <a:pt x="266" y="28"/>
                      </a:lnTo>
                      <a:lnTo>
                        <a:pt x="274" y="18"/>
                      </a:lnTo>
                      <a:lnTo>
                        <a:pt x="280" y="6"/>
                      </a:lnTo>
                      <a:lnTo>
                        <a:pt x="280" y="6"/>
                      </a:lnTo>
                      <a:lnTo>
                        <a:pt x="280" y="2"/>
                      </a:lnTo>
                      <a:lnTo>
                        <a:pt x="278" y="0"/>
                      </a:lnTo>
                      <a:lnTo>
                        <a:pt x="274" y="0"/>
                      </a:lnTo>
                      <a:lnTo>
                        <a:pt x="268" y="2"/>
                      </a:lnTo>
                      <a:lnTo>
                        <a:pt x="266" y="4"/>
                      </a:lnTo>
                      <a:lnTo>
                        <a:pt x="266" y="4"/>
                      </a:lnTo>
                      <a:lnTo>
                        <a:pt x="254" y="14"/>
                      </a:lnTo>
                      <a:lnTo>
                        <a:pt x="244" y="28"/>
                      </a:lnTo>
                      <a:lnTo>
                        <a:pt x="240" y="32"/>
                      </a:lnTo>
                      <a:lnTo>
                        <a:pt x="240" y="32"/>
                      </a:lnTo>
                      <a:lnTo>
                        <a:pt x="224" y="60"/>
                      </a:lnTo>
                      <a:lnTo>
                        <a:pt x="10" y="396"/>
                      </a:lnTo>
                      <a:lnTo>
                        <a:pt x="10" y="396"/>
                      </a:lnTo>
                      <a:lnTo>
                        <a:pt x="0" y="412"/>
                      </a:lnTo>
                      <a:lnTo>
                        <a:pt x="0" y="412"/>
                      </a:lnTo>
                      <a:lnTo>
                        <a:pt x="0" y="414"/>
                      </a:lnTo>
                      <a:lnTo>
                        <a:pt x="0" y="414"/>
                      </a:lnTo>
                      <a:lnTo>
                        <a:pt x="4" y="414"/>
                      </a:lnTo>
                      <a:lnTo>
                        <a:pt x="4"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75"/>
                <p:cNvSpPr>
                  <a:spLocks noEditPoints="1"/>
                </p:cNvSpPr>
                <p:nvPr/>
              </p:nvSpPr>
              <p:spPr bwMode="auto">
                <a:xfrm>
                  <a:off x="381000" y="3581400"/>
                  <a:ext cx="3435350" cy="2667000"/>
                </a:xfrm>
                <a:custGeom>
                  <a:avLst/>
                  <a:gdLst/>
                  <a:ahLst/>
                  <a:cxnLst>
                    <a:cxn ang="0">
                      <a:pos x="2160" y="44"/>
                    </a:cxn>
                    <a:cxn ang="0">
                      <a:pos x="2102" y="6"/>
                    </a:cxn>
                    <a:cxn ang="0">
                      <a:pos x="1752" y="118"/>
                    </a:cxn>
                    <a:cxn ang="0">
                      <a:pos x="1142" y="870"/>
                    </a:cxn>
                    <a:cxn ang="0">
                      <a:pos x="1126" y="832"/>
                    </a:cxn>
                    <a:cxn ang="0">
                      <a:pos x="1126" y="794"/>
                    </a:cxn>
                    <a:cxn ang="0">
                      <a:pos x="1100" y="780"/>
                    </a:cxn>
                    <a:cxn ang="0">
                      <a:pos x="1080" y="778"/>
                    </a:cxn>
                    <a:cxn ang="0">
                      <a:pos x="1068" y="788"/>
                    </a:cxn>
                    <a:cxn ang="0">
                      <a:pos x="1034" y="802"/>
                    </a:cxn>
                    <a:cxn ang="0">
                      <a:pos x="1024" y="846"/>
                    </a:cxn>
                    <a:cxn ang="0">
                      <a:pos x="690" y="370"/>
                    </a:cxn>
                    <a:cxn ang="0">
                      <a:pos x="118" y="0"/>
                    </a:cxn>
                    <a:cxn ang="0">
                      <a:pos x="32" y="18"/>
                    </a:cxn>
                    <a:cxn ang="0">
                      <a:pos x="2" y="64"/>
                    </a:cxn>
                    <a:cxn ang="0">
                      <a:pos x="108" y="686"/>
                    </a:cxn>
                    <a:cxn ang="0">
                      <a:pos x="348" y="952"/>
                    </a:cxn>
                    <a:cxn ang="0">
                      <a:pos x="504" y="1020"/>
                    </a:cxn>
                    <a:cxn ang="0">
                      <a:pos x="346" y="1198"/>
                    </a:cxn>
                    <a:cxn ang="0">
                      <a:pos x="330" y="1284"/>
                    </a:cxn>
                    <a:cxn ang="0">
                      <a:pos x="372" y="1442"/>
                    </a:cxn>
                    <a:cxn ang="0">
                      <a:pos x="406" y="1476"/>
                    </a:cxn>
                    <a:cxn ang="0">
                      <a:pos x="436" y="1500"/>
                    </a:cxn>
                    <a:cxn ang="0">
                      <a:pos x="478" y="1550"/>
                    </a:cxn>
                    <a:cxn ang="0">
                      <a:pos x="516" y="1562"/>
                    </a:cxn>
                    <a:cxn ang="0">
                      <a:pos x="558" y="1608"/>
                    </a:cxn>
                    <a:cxn ang="0">
                      <a:pos x="622" y="1636"/>
                    </a:cxn>
                    <a:cxn ang="0">
                      <a:pos x="708" y="1676"/>
                    </a:cxn>
                    <a:cxn ang="0">
                      <a:pos x="742" y="1660"/>
                    </a:cxn>
                    <a:cxn ang="0">
                      <a:pos x="836" y="1606"/>
                    </a:cxn>
                    <a:cxn ang="0">
                      <a:pos x="892" y="1528"/>
                    </a:cxn>
                    <a:cxn ang="0">
                      <a:pos x="1012" y="1188"/>
                    </a:cxn>
                    <a:cxn ang="0">
                      <a:pos x="1016" y="1342"/>
                    </a:cxn>
                    <a:cxn ang="0">
                      <a:pos x="1018" y="1494"/>
                    </a:cxn>
                    <a:cxn ang="0">
                      <a:pos x="1120" y="1598"/>
                    </a:cxn>
                    <a:cxn ang="0">
                      <a:pos x="1146" y="1430"/>
                    </a:cxn>
                    <a:cxn ang="0">
                      <a:pos x="1128" y="1158"/>
                    </a:cxn>
                    <a:cxn ang="0">
                      <a:pos x="1150" y="1176"/>
                    </a:cxn>
                    <a:cxn ang="0">
                      <a:pos x="1274" y="1528"/>
                    </a:cxn>
                    <a:cxn ang="0">
                      <a:pos x="1370" y="1646"/>
                    </a:cxn>
                    <a:cxn ang="0">
                      <a:pos x="1424" y="1660"/>
                    </a:cxn>
                    <a:cxn ang="0">
                      <a:pos x="1458" y="1676"/>
                    </a:cxn>
                    <a:cxn ang="0">
                      <a:pos x="1544" y="1636"/>
                    </a:cxn>
                    <a:cxn ang="0">
                      <a:pos x="1608" y="1608"/>
                    </a:cxn>
                    <a:cxn ang="0">
                      <a:pos x="1650" y="1562"/>
                    </a:cxn>
                    <a:cxn ang="0">
                      <a:pos x="1688" y="1550"/>
                    </a:cxn>
                    <a:cxn ang="0">
                      <a:pos x="1730" y="1500"/>
                    </a:cxn>
                    <a:cxn ang="0">
                      <a:pos x="1760" y="1476"/>
                    </a:cxn>
                    <a:cxn ang="0">
                      <a:pos x="1794" y="1442"/>
                    </a:cxn>
                    <a:cxn ang="0">
                      <a:pos x="1836" y="1284"/>
                    </a:cxn>
                    <a:cxn ang="0">
                      <a:pos x="1820" y="1198"/>
                    </a:cxn>
                    <a:cxn ang="0">
                      <a:pos x="1662" y="1020"/>
                    </a:cxn>
                    <a:cxn ang="0">
                      <a:pos x="1882" y="942"/>
                    </a:cxn>
                    <a:cxn ang="0">
                      <a:pos x="2086" y="544"/>
                    </a:cxn>
                    <a:cxn ang="0">
                      <a:pos x="1076" y="792"/>
                    </a:cxn>
                  </a:cxnLst>
                  <a:rect l="0" t="0" r="r" b="b"/>
                  <a:pathLst>
                    <a:path w="2164" h="1680">
                      <a:moveTo>
                        <a:pt x="2162" y="70"/>
                      </a:moveTo>
                      <a:lnTo>
                        <a:pt x="2162" y="70"/>
                      </a:lnTo>
                      <a:lnTo>
                        <a:pt x="2164" y="64"/>
                      </a:lnTo>
                      <a:lnTo>
                        <a:pt x="2164" y="60"/>
                      </a:lnTo>
                      <a:lnTo>
                        <a:pt x="2164" y="52"/>
                      </a:lnTo>
                      <a:lnTo>
                        <a:pt x="2160" y="44"/>
                      </a:lnTo>
                      <a:lnTo>
                        <a:pt x="2156" y="36"/>
                      </a:lnTo>
                      <a:lnTo>
                        <a:pt x="2146" y="28"/>
                      </a:lnTo>
                      <a:lnTo>
                        <a:pt x="2134" y="18"/>
                      </a:lnTo>
                      <a:lnTo>
                        <a:pt x="2134" y="18"/>
                      </a:lnTo>
                      <a:lnTo>
                        <a:pt x="2118" y="12"/>
                      </a:lnTo>
                      <a:lnTo>
                        <a:pt x="2102" y="6"/>
                      </a:lnTo>
                      <a:lnTo>
                        <a:pt x="2086" y="4"/>
                      </a:lnTo>
                      <a:lnTo>
                        <a:pt x="2072" y="2"/>
                      </a:lnTo>
                      <a:lnTo>
                        <a:pt x="2048" y="0"/>
                      </a:lnTo>
                      <a:lnTo>
                        <a:pt x="2038" y="0"/>
                      </a:lnTo>
                      <a:lnTo>
                        <a:pt x="1904" y="40"/>
                      </a:lnTo>
                      <a:lnTo>
                        <a:pt x="1752" y="118"/>
                      </a:lnTo>
                      <a:lnTo>
                        <a:pt x="1598" y="244"/>
                      </a:lnTo>
                      <a:lnTo>
                        <a:pt x="1476" y="370"/>
                      </a:lnTo>
                      <a:lnTo>
                        <a:pt x="1312" y="580"/>
                      </a:lnTo>
                      <a:lnTo>
                        <a:pt x="1216" y="732"/>
                      </a:lnTo>
                      <a:lnTo>
                        <a:pt x="1160" y="836"/>
                      </a:lnTo>
                      <a:lnTo>
                        <a:pt x="1142" y="870"/>
                      </a:lnTo>
                      <a:lnTo>
                        <a:pt x="1142" y="870"/>
                      </a:lnTo>
                      <a:lnTo>
                        <a:pt x="1142" y="860"/>
                      </a:lnTo>
                      <a:lnTo>
                        <a:pt x="1142" y="860"/>
                      </a:lnTo>
                      <a:lnTo>
                        <a:pt x="1142" y="856"/>
                      </a:lnTo>
                      <a:lnTo>
                        <a:pt x="1138" y="848"/>
                      </a:lnTo>
                      <a:lnTo>
                        <a:pt x="1126" y="832"/>
                      </a:lnTo>
                      <a:lnTo>
                        <a:pt x="1126" y="832"/>
                      </a:lnTo>
                      <a:lnTo>
                        <a:pt x="1132" y="822"/>
                      </a:lnTo>
                      <a:lnTo>
                        <a:pt x="1134" y="812"/>
                      </a:lnTo>
                      <a:lnTo>
                        <a:pt x="1134" y="812"/>
                      </a:lnTo>
                      <a:lnTo>
                        <a:pt x="1132" y="802"/>
                      </a:lnTo>
                      <a:lnTo>
                        <a:pt x="1126" y="794"/>
                      </a:lnTo>
                      <a:lnTo>
                        <a:pt x="1118" y="788"/>
                      </a:lnTo>
                      <a:lnTo>
                        <a:pt x="1108" y="786"/>
                      </a:lnTo>
                      <a:lnTo>
                        <a:pt x="1108" y="786"/>
                      </a:lnTo>
                      <a:lnTo>
                        <a:pt x="1104" y="786"/>
                      </a:lnTo>
                      <a:lnTo>
                        <a:pt x="1108" y="780"/>
                      </a:lnTo>
                      <a:lnTo>
                        <a:pt x="1100" y="780"/>
                      </a:lnTo>
                      <a:lnTo>
                        <a:pt x="1094" y="780"/>
                      </a:lnTo>
                      <a:lnTo>
                        <a:pt x="1094" y="780"/>
                      </a:lnTo>
                      <a:lnTo>
                        <a:pt x="1086" y="774"/>
                      </a:lnTo>
                      <a:lnTo>
                        <a:pt x="1086" y="776"/>
                      </a:lnTo>
                      <a:lnTo>
                        <a:pt x="1084" y="774"/>
                      </a:lnTo>
                      <a:lnTo>
                        <a:pt x="1080" y="778"/>
                      </a:lnTo>
                      <a:lnTo>
                        <a:pt x="1074" y="776"/>
                      </a:lnTo>
                      <a:lnTo>
                        <a:pt x="1074" y="780"/>
                      </a:lnTo>
                      <a:lnTo>
                        <a:pt x="1068" y="780"/>
                      </a:lnTo>
                      <a:lnTo>
                        <a:pt x="1064" y="780"/>
                      </a:lnTo>
                      <a:lnTo>
                        <a:pt x="1068" y="788"/>
                      </a:lnTo>
                      <a:lnTo>
                        <a:pt x="1068" y="788"/>
                      </a:lnTo>
                      <a:lnTo>
                        <a:pt x="1068" y="788"/>
                      </a:lnTo>
                      <a:lnTo>
                        <a:pt x="1058" y="786"/>
                      </a:lnTo>
                      <a:lnTo>
                        <a:pt x="1058" y="786"/>
                      </a:lnTo>
                      <a:lnTo>
                        <a:pt x="1048" y="788"/>
                      </a:lnTo>
                      <a:lnTo>
                        <a:pt x="1040" y="794"/>
                      </a:lnTo>
                      <a:lnTo>
                        <a:pt x="1034" y="802"/>
                      </a:lnTo>
                      <a:lnTo>
                        <a:pt x="1032" y="812"/>
                      </a:lnTo>
                      <a:lnTo>
                        <a:pt x="1032" y="812"/>
                      </a:lnTo>
                      <a:lnTo>
                        <a:pt x="1034" y="820"/>
                      </a:lnTo>
                      <a:lnTo>
                        <a:pt x="1036" y="828"/>
                      </a:lnTo>
                      <a:lnTo>
                        <a:pt x="1036" y="828"/>
                      </a:lnTo>
                      <a:lnTo>
                        <a:pt x="1024" y="846"/>
                      </a:lnTo>
                      <a:lnTo>
                        <a:pt x="1020" y="854"/>
                      </a:lnTo>
                      <a:lnTo>
                        <a:pt x="1018" y="860"/>
                      </a:lnTo>
                      <a:lnTo>
                        <a:pt x="1006" y="836"/>
                      </a:lnTo>
                      <a:lnTo>
                        <a:pt x="950" y="732"/>
                      </a:lnTo>
                      <a:lnTo>
                        <a:pt x="854" y="580"/>
                      </a:lnTo>
                      <a:lnTo>
                        <a:pt x="690" y="370"/>
                      </a:lnTo>
                      <a:lnTo>
                        <a:pt x="568" y="244"/>
                      </a:lnTo>
                      <a:lnTo>
                        <a:pt x="412" y="118"/>
                      </a:lnTo>
                      <a:lnTo>
                        <a:pt x="262" y="40"/>
                      </a:lnTo>
                      <a:lnTo>
                        <a:pt x="128" y="0"/>
                      </a:lnTo>
                      <a:lnTo>
                        <a:pt x="128" y="0"/>
                      </a:lnTo>
                      <a:lnTo>
                        <a:pt x="118" y="0"/>
                      </a:lnTo>
                      <a:lnTo>
                        <a:pt x="94" y="2"/>
                      </a:lnTo>
                      <a:lnTo>
                        <a:pt x="80" y="4"/>
                      </a:lnTo>
                      <a:lnTo>
                        <a:pt x="64" y="6"/>
                      </a:lnTo>
                      <a:lnTo>
                        <a:pt x="48" y="12"/>
                      </a:lnTo>
                      <a:lnTo>
                        <a:pt x="32" y="18"/>
                      </a:lnTo>
                      <a:lnTo>
                        <a:pt x="32" y="18"/>
                      </a:lnTo>
                      <a:lnTo>
                        <a:pt x="20" y="28"/>
                      </a:lnTo>
                      <a:lnTo>
                        <a:pt x="10" y="36"/>
                      </a:lnTo>
                      <a:lnTo>
                        <a:pt x="6" y="44"/>
                      </a:lnTo>
                      <a:lnTo>
                        <a:pt x="2" y="52"/>
                      </a:lnTo>
                      <a:lnTo>
                        <a:pt x="2" y="60"/>
                      </a:lnTo>
                      <a:lnTo>
                        <a:pt x="2" y="64"/>
                      </a:lnTo>
                      <a:lnTo>
                        <a:pt x="4" y="70"/>
                      </a:lnTo>
                      <a:lnTo>
                        <a:pt x="0" y="114"/>
                      </a:lnTo>
                      <a:lnTo>
                        <a:pt x="12" y="226"/>
                      </a:lnTo>
                      <a:lnTo>
                        <a:pt x="58" y="452"/>
                      </a:lnTo>
                      <a:lnTo>
                        <a:pt x="80" y="544"/>
                      </a:lnTo>
                      <a:lnTo>
                        <a:pt x="108" y="686"/>
                      </a:lnTo>
                      <a:lnTo>
                        <a:pt x="122" y="734"/>
                      </a:lnTo>
                      <a:lnTo>
                        <a:pt x="154" y="810"/>
                      </a:lnTo>
                      <a:lnTo>
                        <a:pt x="196" y="876"/>
                      </a:lnTo>
                      <a:lnTo>
                        <a:pt x="240" y="918"/>
                      </a:lnTo>
                      <a:lnTo>
                        <a:pt x="284" y="942"/>
                      </a:lnTo>
                      <a:lnTo>
                        <a:pt x="348" y="952"/>
                      </a:lnTo>
                      <a:lnTo>
                        <a:pt x="410" y="960"/>
                      </a:lnTo>
                      <a:lnTo>
                        <a:pt x="622" y="978"/>
                      </a:lnTo>
                      <a:lnTo>
                        <a:pt x="622" y="978"/>
                      </a:lnTo>
                      <a:lnTo>
                        <a:pt x="580" y="992"/>
                      </a:lnTo>
                      <a:lnTo>
                        <a:pt x="538" y="1006"/>
                      </a:lnTo>
                      <a:lnTo>
                        <a:pt x="504" y="1020"/>
                      </a:lnTo>
                      <a:lnTo>
                        <a:pt x="486" y="1028"/>
                      </a:lnTo>
                      <a:lnTo>
                        <a:pt x="486" y="1028"/>
                      </a:lnTo>
                      <a:lnTo>
                        <a:pt x="444" y="1066"/>
                      </a:lnTo>
                      <a:lnTo>
                        <a:pt x="410" y="1098"/>
                      </a:lnTo>
                      <a:lnTo>
                        <a:pt x="346" y="1198"/>
                      </a:lnTo>
                      <a:lnTo>
                        <a:pt x="346" y="1198"/>
                      </a:lnTo>
                      <a:lnTo>
                        <a:pt x="338" y="1222"/>
                      </a:lnTo>
                      <a:lnTo>
                        <a:pt x="330" y="1242"/>
                      </a:lnTo>
                      <a:lnTo>
                        <a:pt x="326" y="1256"/>
                      </a:lnTo>
                      <a:lnTo>
                        <a:pt x="326" y="1256"/>
                      </a:lnTo>
                      <a:lnTo>
                        <a:pt x="326" y="1270"/>
                      </a:lnTo>
                      <a:lnTo>
                        <a:pt x="330" y="1284"/>
                      </a:lnTo>
                      <a:lnTo>
                        <a:pt x="334" y="1302"/>
                      </a:lnTo>
                      <a:lnTo>
                        <a:pt x="334" y="1346"/>
                      </a:lnTo>
                      <a:lnTo>
                        <a:pt x="358" y="1386"/>
                      </a:lnTo>
                      <a:lnTo>
                        <a:pt x="370" y="1438"/>
                      </a:lnTo>
                      <a:lnTo>
                        <a:pt x="370" y="1438"/>
                      </a:lnTo>
                      <a:lnTo>
                        <a:pt x="372" y="1442"/>
                      </a:lnTo>
                      <a:lnTo>
                        <a:pt x="376" y="1454"/>
                      </a:lnTo>
                      <a:lnTo>
                        <a:pt x="380" y="1460"/>
                      </a:lnTo>
                      <a:lnTo>
                        <a:pt x="386" y="1466"/>
                      </a:lnTo>
                      <a:lnTo>
                        <a:pt x="396" y="1472"/>
                      </a:lnTo>
                      <a:lnTo>
                        <a:pt x="406" y="1476"/>
                      </a:lnTo>
                      <a:lnTo>
                        <a:pt x="406" y="1476"/>
                      </a:lnTo>
                      <a:lnTo>
                        <a:pt x="418" y="1480"/>
                      </a:lnTo>
                      <a:lnTo>
                        <a:pt x="424" y="1484"/>
                      </a:lnTo>
                      <a:lnTo>
                        <a:pt x="430" y="1488"/>
                      </a:lnTo>
                      <a:lnTo>
                        <a:pt x="434" y="1492"/>
                      </a:lnTo>
                      <a:lnTo>
                        <a:pt x="436" y="1498"/>
                      </a:lnTo>
                      <a:lnTo>
                        <a:pt x="436" y="1500"/>
                      </a:lnTo>
                      <a:lnTo>
                        <a:pt x="436" y="1500"/>
                      </a:lnTo>
                      <a:lnTo>
                        <a:pt x="444" y="1514"/>
                      </a:lnTo>
                      <a:lnTo>
                        <a:pt x="458" y="1534"/>
                      </a:lnTo>
                      <a:lnTo>
                        <a:pt x="458" y="1534"/>
                      </a:lnTo>
                      <a:lnTo>
                        <a:pt x="466" y="1540"/>
                      </a:lnTo>
                      <a:lnTo>
                        <a:pt x="478" y="1550"/>
                      </a:lnTo>
                      <a:lnTo>
                        <a:pt x="490" y="1556"/>
                      </a:lnTo>
                      <a:lnTo>
                        <a:pt x="498" y="1558"/>
                      </a:lnTo>
                      <a:lnTo>
                        <a:pt x="504" y="1558"/>
                      </a:lnTo>
                      <a:lnTo>
                        <a:pt x="504" y="1558"/>
                      </a:lnTo>
                      <a:lnTo>
                        <a:pt x="510" y="1558"/>
                      </a:lnTo>
                      <a:lnTo>
                        <a:pt x="516" y="1562"/>
                      </a:lnTo>
                      <a:lnTo>
                        <a:pt x="528" y="1572"/>
                      </a:lnTo>
                      <a:lnTo>
                        <a:pt x="536" y="1582"/>
                      </a:lnTo>
                      <a:lnTo>
                        <a:pt x="540" y="1588"/>
                      </a:lnTo>
                      <a:lnTo>
                        <a:pt x="540" y="1588"/>
                      </a:lnTo>
                      <a:lnTo>
                        <a:pt x="548" y="1598"/>
                      </a:lnTo>
                      <a:lnTo>
                        <a:pt x="558" y="1608"/>
                      </a:lnTo>
                      <a:lnTo>
                        <a:pt x="564" y="1612"/>
                      </a:lnTo>
                      <a:lnTo>
                        <a:pt x="570" y="1614"/>
                      </a:lnTo>
                      <a:lnTo>
                        <a:pt x="570" y="1614"/>
                      </a:lnTo>
                      <a:lnTo>
                        <a:pt x="586" y="1618"/>
                      </a:lnTo>
                      <a:lnTo>
                        <a:pt x="602" y="1626"/>
                      </a:lnTo>
                      <a:lnTo>
                        <a:pt x="622" y="1636"/>
                      </a:lnTo>
                      <a:lnTo>
                        <a:pt x="648" y="1656"/>
                      </a:lnTo>
                      <a:lnTo>
                        <a:pt x="676" y="1678"/>
                      </a:lnTo>
                      <a:lnTo>
                        <a:pt x="676" y="1678"/>
                      </a:lnTo>
                      <a:lnTo>
                        <a:pt x="682" y="1678"/>
                      </a:lnTo>
                      <a:lnTo>
                        <a:pt x="694" y="1680"/>
                      </a:lnTo>
                      <a:lnTo>
                        <a:pt x="708" y="1676"/>
                      </a:lnTo>
                      <a:lnTo>
                        <a:pt x="716" y="1674"/>
                      </a:lnTo>
                      <a:lnTo>
                        <a:pt x="724" y="1670"/>
                      </a:lnTo>
                      <a:lnTo>
                        <a:pt x="724" y="1670"/>
                      </a:lnTo>
                      <a:lnTo>
                        <a:pt x="730" y="1664"/>
                      </a:lnTo>
                      <a:lnTo>
                        <a:pt x="736" y="1662"/>
                      </a:lnTo>
                      <a:lnTo>
                        <a:pt x="742" y="1660"/>
                      </a:lnTo>
                      <a:lnTo>
                        <a:pt x="746" y="1660"/>
                      </a:lnTo>
                      <a:lnTo>
                        <a:pt x="754" y="1664"/>
                      </a:lnTo>
                      <a:lnTo>
                        <a:pt x="756" y="1664"/>
                      </a:lnTo>
                      <a:lnTo>
                        <a:pt x="772" y="1662"/>
                      </a:lnTo>
                      <a:lnTo>
                        <a:pt x="796" y="1646"/>
                      </a:lnTo>
                      <a:lnTo>
                        <a:pt x="836" y="1606"/>
                      </a:lnTo>
                      <a:lnTo>
                        <a:pt x="836" y="1606"/>
                      </a:lnTo>
                      <a:lnTo>
                        <a:pt x="840" y="1602"/>
                      </a:lnTo>
                      <a:lnTo>
                        <a:pt x="852" y="1588"/>
                      </a:lnTo>
                      <a:lnTo>
                        <a:pt x="870" y="1564"/>
                      </a:lnTo>
                      <a:lnTo>
                        <a:pt x="892" y="1528"/>
                      </a:lnTo>
                      <a:lnTo>
                        <a:pt x="892" y="1528"/>
                      </a:lnTo>
                      <a:lnTo>
                        <a:pt x="914" y="1478"/>
                      </a:lnTo>
                      <a:lnTo>
                        <a:pt x="938" y="1424"/>
                      </a:lnTo>
                      <a:lnTo>
                        <a:pt x="964" y="1362"/>
                      </a:lnTo>
                      <a:lnTo>
                        <a:pt x="964" y="1362"/>
                      </a:lnTo>
                      <a:lnTo>
                        <a:pt x="988" y="1268"/>
                      </a:lnTo>
                      <a:lnTo>
                        <a:pt x="1012" y="1188"/>
                      </a:lnTo>
                      <a:lnTo>
                        <a:pt x="1034" y="1116"/>
                      </a:lnTo>
                      <a:lnTo>
                        <a:pt x="1032" y="1158"/>
                      </a:lnTo>
                      <a:lnTo>
                        <a:pt x="1024" y="1232"/>
                      </a:lnTo>
                      <a:lnTo>
                        <a:pt x="1026" y="1256"/>
                      </a:lnTo>
                      <a:lnTo>
                        <a:pt x="1016" y="1290"/>
                      </a:lnTo>
                      <a:lnTo>
                        <a:pt x="1016" y="1342"/>
                      </a:lnTo>
                      <a:lnTo>
                        <a:pt x="1016" y="1356"/>
                      </a:lnTo>
                      <a:lnTo>
                        <a:pt x="1016" y="1430"/>
                      </a:lnTo>
                      <a:lnTo>
                        <a:pt x="1026" y="1436"/>
                      </a:lnTo>
                      <a:lnTo>
                        <a:pt x="1026" y="1446"/>
                      </a:lnTo>
                      <a:lnTo>
                        <a:pt x="1016" y="1458"/>
                      </a:lnTo>
                      <a:lnTo>
                        <a:pt x="1018" y="1494"/>
                      </a:lnTo>
                      <a:lnTo>
                        <a:pt x="1018" y="1552"/>
                      </a:lnTo>
                      <a:lnTo>
                        <a:pt x="1040" y="1598"/>
                      </a:lnTo>
                      <a:lnTo>
                        <a:pt x="1076" y="1628"/>
                      </a:lnTo>
                      <a:lnTo>
                        <a:pt x="1080" y="1596"/>
                      </a:lnTo>
                      <a:lnTo>
                        <a:pt x="1084" y="1628"/>
                      </a:lnTo>
                      <a:lnTo>
                        <a:pt x="1120" y="1598"/>
                      </a:lnTo>
                      <a:lnTo>
                        <a:pt x="1142" y="1552"/>
                      </a:lnTo>
                      <a:lnTo>
                        <a:pt x="1142" y="1494"/>
                      </a:lnTo>
                      <a:lnTo>
                        <a:pt x="1146" y="1458"/>
                      </a:lnTo>
                      <a:lnTo>
                        <a:pt x="1134" y="1446"/>
                      </a:lnTo>
                      <a:lnTo>
                        <a:pt x="1134" y="1436"/>
                      </a:lnTo>
                      <a:lnTo>
                        <a:pt x="1146" y="1430"/>
                      </a:lnTo>
                      <a:lnTo>
                        <a:pt x="1146" y="1356"/>
                      </a:lnTo>
                      <a:lnTo>
                        <a:pt x="1146" y="1342"/>
                      </a:lnTo>
                      <a:lnTo>
                        <a:pt x="1146" y="1290"/>
                      </a:lnTo>
                      <a:lnTo>
                        <a:pt x="1134" y="1256"/>
                      </a:lnTo>
                      <a:lnTo>
                        <a:pt x="1136" y="1232"/>
                      </a:lnTo>
                      <a:lnTo>
                        <a:pt x="1128" y="1158"/>
                      </a:lnTo>
                      <a:lnTo>
                        <a:pt x="1126" y="1116"/>
                      </a:lnTo>
                      <a:lnTo>
                        <a:pt x="1126" y="1116"/>
                      </a:lnTo>
                      <a:lnTo>
                        <a:pt x="1126" y="1106"/>
                      </a:lnTo>
                      <a:lnTo>
                        <a:pt x="1126" y="1106"/>
                      </a:lnTo>
                      <a:lnTo>
                        <a:pt x="1138" y="1136"/>
                      </a:lnTo>
                      <a:lnTo>
                        <a:pt x="1150" y="1176"/>
                      </a:lnTo>
                      <a:lnTo>
                        <a:pt x="1174" y="1260"/>
                      </a:lnTo>
                      <a:lnTo>
                        <a:pt x="1202" y="1362"/>
                      </a:lnTo>
                      <a:lnTo>
                        <a:pt x="1202" y="1362"/>
                      </a:lnTo>
                      <a:lnTo>
                        <a:pt x="1228" y="1424"/>
                      </a:lnTo>
                      <a:lnTo>
                        <a:pt x="1250" y="1478"/>
                      </a:lnTo>
                      <a:lnTo>
                        <a:pt x="1274" y="1528"/>
                      </a:lnTo>
                      <a:lnTo>
                        <a:pt x="1274" y="1528"/>
                      </a:lnTo>
                      <a:lnTo>
                        <a:pt x="1296" y="1564"/>
                      </a:lnTo>
                      <a:lnTo>
                        <a:pt x="1312" y="1588"/>
                      </a:lnTo>
                      <a:lnTo>
                        <a:pt x="1326" y="1602"/>
                      </a:lnTo>
                      <a:lnTo>
                        <a:pt x="1330" y="1606"/>
                      </a:lnTo>
                      <a:lnTo>
                        <a:pt x="1370" y="1646"/>
                      </a:lnTo>
                      <a:lnTo>
                        <a:pt x="1394" y="1662"/>
                      </a:lnTo>
                      <a:lnTo>
                        <a:pt x="1410" y="1664"/>
                      </a:lnTo>
                      <a:lnTo>
                        <a:pt x="1410" y="1664"/>
                      </a:lnTo>
                      <a:lnTo>
                        <a:pt x="1412" y="1664"/>
                      </a:lnTo>
                      <a:lnTo>
                        <a:pt x="1420" y="1660"/>
                      </a:lnTo>
                      <a:lnTo>
                        <a:pt x="1424" y="1660"/>
                      </a:lnTo>
                      <a:lnTo>
                        <a:pt x="1430" y="1662"/>
                      </a:lnTo>
                      <a:lnTo>
                        <a:pt x="1436" y="1664"/>
                      </a:lnTo>
                      <a:lnTo>
                        <a:pt x="1442" y="1670"/>
                      </a:lnTo>
                      <a:lnTo>
                        <a:pt x="1442" y="1670"/>
                      </a:lnTo>
                      <a:lnTo>
                        <a:pt x="1450" y="1674"/>
                      </a:lnTo>
                      <a:lnTo>
                        <a:pt x="1458" y="1676"/>
                      </a:lnTo>
                      <a:lnTo>
                        <a:pt x="1472" y="1680"/>
                      </a:lnTo>
                      <a:lnTo>
                        <a:pt x="1484" y="1678"/>
                      </a:lnTo>
                      <a:lnTo>
                        <a:pt x="1490" y="1678"/>
                      </a:lnTo>
                      <a:lnTo>
                        <a:pt x="1518" y="1656"/>
                      </a:lnTo>
                      <a:lnTo>
                        <a:pt x="1544" y="1636"/>
                      </a:lnTo>
                      <a:lnTo>
                        <a:pt x="1544" y="1636"/>
                      </a:lnTo>
                      <a:lnTo>
                        <a:pt x="1564" y="1626"/>
                      </a:lnTo>
                      <a:lnTo>
                        <a:pt x="1580" y="1618"/>
                      </a:lnTo>
                      <a:lnTo>
                        <a:pt x="1596" y="1614"/>
                      </a:lnTo>
                      <a:lnTo>
                        <a:pt x="1596" y="1614"/>
                      </a:lnTo>
                      <a:lnTo>
                        <a:pt x="1602" y="1612"/>
                      </a:lnTo>
                      <a:lnTo>
                        <a:pt x="1608" y="1608"/>
                      </a:lnTo>
                      <a:lnTo>
                        <a:pt x="1618" y="1598"/>
                      </a:lnTo>
                      <a:lnTo>
                        <a:pt x="1626" y="1588"/>
                      </a:lnTo>
                      <a:lnTo>
                        <a:pt x="1626" y="1588"/>
                      </a:lnTo>
                      <a:lnTo>
                        <a:pt x="1630" y="1582"/>
                      </a:lnTo>
                      <a:lnTo>
                        <a:pt x="1638" y="1572"/>
                      </a:lnTo>
                      <a:lnTo>
                        <a:pt x="1650" y="1562"/>
                      </a:lnTo>
                      <a:lnTo>
                        <a:pt x="1656" y="1558"/>
                      </a:lnTo>
                      <a:lnTo>
                        <a:pt x="1662" y="1558"/>
                      </a:lnTo>
                      <a:lnTo>
                        <a:pt x="1662" y="1558"/>
                      </a:lnTo>
                      <a:lnTo>
                        <a:pt x="1668" y="1558"/>
                      </a:lnTo>
                      <a:lnTo>
                        <a:pt x="1674" y="1556"/>
                      </a:lnTo>
                      <a:lnTo>
                        <a:pt x="1688" y="1550"/>
                      </a:lnTo>
                      <a:lnTo>
                        <a:pt x="1700" y="1540"/>
                      </a:lnTo>
                      <a:lnTo>
                        <a:pt x="1708" y="1534"/>
                      </a:lnTo>
                      <a:lnTo>
                        <a:pt x="1708" y="1534"/>
                      </a:lnTo>
                      <a:lnTo>
                        <a:pt x="1722" y="1514"/>
                      </a:lnTo>
                      <a:lnTo>
                        <a:pt x="1730" y="1500"/>
                      </a:lnTo>
                      <a:lnTo>
                        <a:pt x="1730" y="1500"/>
                      </a:lnTo>
                      <a:lnTo>
                        <a:pt x="1730" y="1498"/>
                      </a:lnTo>
                      <a:lnTo>
                        <a:pt x="1732" y="1492"/>
                      </a:lnTo>
                      <a:lnTo>
                        <a:pt x="1736" y="1488"/>
                      </a:lnTo>
                      <a:lnTo>
                        <a:pt x="1740" y="1484"/>
                      </a:lnTo>
                      <a:lnTo>
                        <a:pt x="1748" y="1480"/>
                      </a:lnTo>
                      <a:lnTo>
                        <a:pt x="1760" y="1476"/>
                      </a:lnTo>
                      <a:lnTo>
                        <a:pt x="1760" y="1476"/>
                      </a:lnTo>
                      <a:lnTo>
                        <a:pt x="1770" y="1472"/>
                      </a:lnTo>
                      <a:lnTo>
                        <a:pt x="1780" y="1466"/>
                      </a:lnTo>
                      <a:lnTo>
                        <a:pt x="1786" y="1460"/>
                      </a:lnTo>
                      <a:lnTo>
                        <a:pt x="1790" y="1454"/>
                      </a:lnTo>
                      <a:lnTo>
                        <a:pt x="1794" y="1442"/>
                      </a:lnTo>
                      <a:lnTo>
                        <a:pt x="1794" y="1438"/>
                      </a:lnTo>
                      <a:lnTo>
                        <a:pt x="1808" y="1386"/>
                      </a:lnTo>
                      <a:lnTo>
                        <a:pt x="1832" y="1346"/>
                      </a:lnTo>
                      <a:lnTo>
                        <a:pt x="1832" y="1302"/>
                      </a:lnTo>
                      <a:lnTo>
                        <a:pt x="1832" y="1302"/>
                      </a:lnTo>
                      <a:lnTo>
                        <a:pt x="1836" y="1284"/>
                      </a:lnTo>
                      <a:lnTo>
                        <a:pt x="1840" y="1270"/>
                      </a:lnTo>
                      <a:lnTo>
                        <a:pt x="1840" y="1256"/>
                      </a:lnTo>
                      <a:lnTo>
                        <a:pt x="1840" y="1256"/>
                      </a:lnTo>
                      <a:lnTo>
                        <a:pt x="1836" y="1242"/>
                      </a:lnTo>
                      <a:lnTo>
                        <a:pt x="1828" y="1222"/>
                      </a:lnTo>
                      <a:lnTo>
                        <a:pt x="1820" y="1198"/>
                      </a:lnTo>
                      <a:lnTo>
                        <a:pt x="1756" y="1098"/>
                      </a:lnTo>
                      <a:lnTo>
                        <a:pt x="1756" y="1098"/>
                      </a:lnTo>
                      <a:lnTo>
                        <a:pt x="1722" y="1066"/>
                      </a:lnTo>
                      <a:lnTo>
                        <a:pt x="1680" y="1028"/>
                      </a:lnTo>
                      <a:lnTo>
                        <a:pt x="1680" y="1028"/>
                      </a:lnTo>
                      <a:lnTo>
                        <a:pt x="1662" y="1020"/>
                      </a:lnTo>
                      <a:lnTo>
                        <a:pt x="1628" y="1006"/>
                      </a:lnTo>
                      <a:lnTo>
                        <a:pt x="1586" y="992"/>
                      </a:lnTo>
                      <a:lnTo>
                        <a:pt x="1544" y="978"/>
                      </a:lnTo>
                      <a:lnTo>
                        <a:pt x="1756" y="960"/>
                      </a:lnTo>
                      <a:lnTo>
                        <a:pt x="1818" y="952"/>
                      </a:lnTo>
                      <a:lnTo>
                        <a:pt x="1882" y="942"/>
                      </a:lnTo>
                      <a:lnTo>
                        <a:pt x="1926" y="918"/>
                      </a:lnTo>
                      <a:lnTo>
                        <a:pt x="1970" y="876"/>
                      </a:lnTo>
                      <a:lnTo>
                        <a:pt x="2012" y="810"/>
                      </a:lnTo>
                      <a:lnTo>
                        <a:pt x="2044" y="734"/>
                      </a:lnTo>
                      <a:lnTo>
                        <a:pt x="2058" y="686"/>
                      </a:lnTo>
                      <a:lnTo>
                        <a:pt x="2086" y="544"/>
                      </a:lnTo>
                      <a:lnTo>
                        <a:pt x="2108" y="452"/>
                      </a:lnTo>
                      <a:lnTo>
                        <a:pt x="2154" y="226"/>
                      </a:lnTo>
                      <a:lnTo>
                        <a:pt x="2164" y="114"/>
                      </a:lnTo>
                      <a:lnTo>
                        <a:pt x="2162" y="70"/>
                      </a:lnTo>
                      <a:close/>
                      <a:moveTo>
                        <a:pt x="1076" y="792"/>
                      </a:moveTo>
                      <a:lnTo>
                        <a:pt x="1076" y="792"/>
                      </a:lnTo>
                      <a:lnTo>
                        <a:pt x="1076" y="790"/>
                      </a:lnTo>
                      <a:lnTo>
                        <a:pt x="1076" y="790"/>
                      </a:lnTo>
                      <a:lnTo>
                        <a:pt x="1076" y="792"/>
                      </a:lnTo>
                      <a:close/>
                    </a:path>
                  </a:pathLst>
                </a:custGeom>
                <a:solidFill>
                  <a:schemeClr val="bg2">
                    <a:lumMod val="60000"/>
                    <a:lumOff val="40000"/>
                    <a:alpha val="18000"/>
                  </a:schemeClr>
                </a:solidFill>
                <a:ln w="9525">
                  <a:solidFill>
                    <a:schemeClr val="bg2">
                      <a:lumMod val="60000"/>
                      <a:lumOff val="40000"/>
                      <a:alpha val="19000"/>
                    </a:schemeClr>
                  </a:solidFill>
                  <a:round/>
                  <a:headEnd/>
                  <a:tailEnd/>
                </a:ln>
                <a:effectLst>
                  <a:glow rad="63500">
                    <a:schemeClr val="bg2">
                      <a:lumMod val="60000"/>
                      <a:lumOff val="40000"/>
                      <a:alpha val="18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142" name="Group 164"/>
              <p:cNvGrpSpPr>
                <a:grpSpLocks noChangeAspect="1"/>
              </p:cNvGrpSpPr>
              <p:nvPr/>
            </p:nvGrpSpPr>
            <p:grpSpPr>
              <a:xfrm rot="20120039">
                <a:off x="8188924" y="3823923"/>
                <a:ext cx="960037" cy="745321"/>
                <a:chOff x="381000" y="3581400"/>
                <a:chExt cx="3435350" cy="2667000"/>
              </a:xfrm>
              <a:solidFill>
                <a:schemeClr val="bg2">
                  <a:lumMod val="60000"/>
                  <a:lumOff val="40000"/>
                  <a:alpha val="18000"/>
                </a:schemeClr>
              </a:solidFill>
            </p:grpSpPr>
            <p:sp>
              <p:nvSpPr>
                <p:cNvPr id="163" name="Freeform 72"/>
                <p:cNvSpPr>
                  <a:spLocks/>
                </p:cNvSpPr>
                <p:nvPr/>
              </p:nvSpPr>
              <p:spPr bwMode="auto">
                <a:xfrm>
                  <a:off x="1644650" y="4162425"/>
                  <a:ext cx="441325" cy="657225"/>
                </a:xfrm>
                <a:custGeom>
                  <a:avLst/>
                  <a:gdLst/>
                  <a:ahLst/>
                  <a:cxnLst>
                    <a:cxn ang="0">
                      <a:pos x="276" y="414"/>
                    </a:cxn>
                    <a:cxn ang="0">
                      <a:pos x="276" y="414"/>
                    </a:cxn>
                    <a:cxn ang="0">
                      <a:pos x="278" y="414"/>
                    </a:cxn>
                    <a:cxn ang="0">
                      <a:pos x="278" y="412"/>
                    </a:cxn>
                    <a:cxn ang="0">
                      <a:pos x="278" y="412"/>
                    </a:cxn>
                    <a:cxn ang="0">
                      <a:pos x="270" y="396"/>
                    </a:cxn>
                    <a:cxn ang="0">
                      <a:pos x="54" y="60"/>
                    </a:cxn>
                    <a:cxn ang="0">
                      <a:pos x="54" y="60"/>
                    </a:cxn>
                    <a:cxn ang="0">
                      <a:pos x="38" y="32"/>
                    </a:cxn>
                    <a:cxn ang="0">
                      <a:pos x="36" y="28"/>
                    </a:cxn>
                    <a:cxn ang="0">
                      <a:pos x="36" y="28"/>
                    </a:cxn>
                    <a:cxn ang="0">
                      <a:pos x="26" y="14"/>
                    </a:cxn>
                    <a:cxn ang="0">
                      <a:pos x="14" y="4"/>
                    </a:cxn>
                    <a:cxn ang="0">
                      <a:pos x="10" y="2"/>
                    </a:cxn>
                    <a:cxn ang="0">
                      <a:pos x="10" y="2"/>
                    </a:cxn>
                    <a:cxn ang="0">
                      <a:pos x="6" y="0"/>
                    </a:cxn>
                    <a:cxn ang="0">
                      <a:pos x="2" y="0"/>
                    </a:cxn>
                    <a:cxn ang="0">
                      <a:pos x="0" y="2"/>
                    </a:cxn>
                    <a:cxn ang="0">
                      <a:pos x="0" y="6"/>
                    </a:cxn>
                    <a:cxn ang="0">
                      <a:pos x="0" y="6"/>
                    </a:cxn>
                    <a:cxn ang="0">
                      <a:pos x="4" y="18"/>
                    </a:cxn>
                    <a:cxn ang="0">
                      <a:pos x="12" y="28"/>
                    </a:cxn>
                    <a:cxn ang="0">
                      <a:pos x="12" y="28"/>
                    </a:cxn>
                    <a:cxn ang="0">
                      <a:pos x="22" y="36"/>
                    </a:cxn>
                    <a:cxn ang="0">
                      <a:pos x="30" y="48"/>
                    </a:cxn>
                    <a:cxn ang="0">
                      <a:pos x="264" y="402"/>
                    </a:cxn>
                    <a:cxn ang="0">
                      <a:pos x="264" y="402"/>
                    </a:cxn>
                    <a:cxn ang="0">
                      <a:pos x="270" y="410"/>
                    </a:cxn>
                    <a:cxn ang="0">
                      <a:pos x="276" y="414"/>
                    </a:cxn>
                    <a:cxn ang="0">
                      <a:pos x="276" y="414"/>
                    </a:cxn>
                  </a:cxnLst>
                  <a:rect l="0" t="0" r="r" b="b"/>
                  <a:pathLst>
                    <a:path w="278" h="414">
                      <a:moveTo>
                        <a:pt x="276" y="414"/>
                      </a:moveTo>
                      <a:lnTo>
                        <a:pt x="276" y="414"/>
                      </a:lnTo>
                      <a:lnTo>
                        <a:pt x="278" y="414"/>
                      </a:lnTo>
                      <a:lnTo>
                        <a:pt x="278" y="412"/>
                      </a:lnTo>
                      <a:lnTo>
                        <a:pt x="278" y="412"/>
                      </a:lnTo>
                      <a:lnTo>
                        <a:pt x="270" y="396"/>
                      </a:lnTo>
                      <a:lnTo>
                        <a:pt x="54" y="60"/>
                      </a:lnTo>
                      <a:lnTo>
                        <a:pt x="54" y="60"/>
                      </a:lnTo>
                      <a:lnTo>
                        <a:pt x="38" y="32"/>
                      </a:lnTo>
                      <a:lnTo>
                        <a:pt x="36" y="28"/>
                      </a:lnTo>
                      <a:lnTo>
                        <a:pt x="36" y="28"/>
                      </a:lnTo>
                      <a:lnTo>
                        <a:pt x="26" y="14"/>
                      </a:lnTo>
                      <a:lnTo>
                        <a:pt x="14" y="4"/>
                      </a:lnTo>
                      <a:lnTo>
                        <a:pt x="10" y="2"/>
                      </a:lnTo>
                      <a:lnTo>
                        <a:pt x="10" y="2"/>
                      </a:lnTo>
                      <a:lnTo>
                        <a:pt x="6" y="0"/>
                      </a:lnTo>
                      <a:lnTo>
                        <a:pt x="2" y="0"/>
                      </a:lnTo>
                      <a:lnTo>
                        <a:pt x="0" y="2"/>
                      </a:lnTo>
                      <a:lnTo>
                        <a:pt x="0" y="6"/>
                      </a:lnTo>
                      <a:lnTo>
                        <a:pt x="0" y="6"/>
                      </a:lnTo>
                      <a:lnTo>
                        <a:pt x="4" y="18"/>
                      </a:lnTo>
                      <a:lnTo>
                        <a:pt x="12" y="28"/>
                      </a:lnTo>
                      <a:lnTo>
                        <a:pt x="12" y="28"/>
                      </a:lnTo>
                      <a:lnTo>
                        <a:pt x="22" y="36"/>
                      </a:lnTo>
                      <a:lnTo>
                        <a:pt x="30" y="48"/>
                      </a:lnTo>
                      <a:lnTo>
                        <a:pt x="264" y="402"/>
                      </a:lnTo>
                      <a:lnTo>
                        <a:pt x="264" y="402"/>
                      </a:lnTo>
                      <a:lnTo>
                        <a:pt x="270" y="410"/>
                      </a:lnTo>
                      <a:lnTo>
                        <a:pt x="276" y="414"/>
                      </a:lnTo>
                      <a:lnTo>
                        <a:pt x="276"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73"/>
                <p:cNvSpPr>
                  <a:spLocks/>
                </p:cNvSpPr>
                <p:nvPr/>
              </p:nvSpPr>
              <p:spPr bwMode="auto">
                <a:xfrm>
                  <a:off x="2089150" y="4835525"/>
                  <a:ext cx="1588" cy="3175"/>
                </a:xfrm>
                <a:custGeom>
                  <a:avLst/>
                  <a:gdLst/>
                  <a:ahLst/>
                  <a:cxnLst>
                    <a:cxn ang="0">
                      <a:pos x="0" y="0"/>
                    </a:cxn>
                    <a:cxn ang="0">
                      <a:pos x="0" y="0"/>
                    </a:cxn>
                    <a:cxn ang="0">
                      <a:pos x="0" y="2"/>
                    </a:cxn>
                    <a:cxn ang="0">
                      <a:pos x="0" y="2"/>
                    </a:cxn>
                    <a:cxn ang="0">
                      <a:pos x="0" y="0"/>
                    </a:cxn>
                    <a:cxn ang="0">
                      <a:pos x="0" y="0"/>
                    </a:cxn>
                    <a:cxn ang="0">
                      <a:pos x="0" y="0"/>
                    </a:cxn>
                    <a:cxn ang="0">
                      <a:pos x="0" y="0"/>
                    </a:cxn>
                    <a:cxn ang="0">
                      <a:pos x="0" y="0"/>
                    </a:cxn>
                    <a:cxn ang="0">
                      <a:pos x="0" y="0"/>
                    </a:cxn>
                  </a:cxnLst>
                  <a:rect l="0" t="0" r="r" b="b"/>
                  <a:pathLst>
                    <a:path h="2">
                      <a:moveTo>
                        <a:pt x="0" y="0"/>
                      </a:moveTo>
                      <a:lnTo>
                        <a:pt x="0" y="0"/>
                      </a:lnTo>
                      <a:lnTo>
                        <a:pt x="0" y="2"/>
                      </a:lnTo>
                      <a:lnTo>
                        <a:pt x="0" y="2"/>
                      </a:lnTo>
                      <a:lnTo>
                        <a:pt x="0" y="0"/>
                      </a:lnTo>
                      <a:lnTo>
                        <a:pt x="0" y="0"/>
                      </a:lnTo>
                      <a:lnTo>
                        <a:pt x="0" y="0"/>
                      </a:lnTo>
                      <a:lnTo>
                        <a:pt x="0" y="0"/>
                      </a:lnTo>
                      <a:lnTo>
                        <a:pt x="0"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4"/>
                <p:cNvSpPr>
                  <a:spLocks/>
                </p:cNvSpPr>
                <p:nvPr/>
              </p:nvSpPr>
              <p:spPr bwMode="auto">
                <a:xfrm>
                  <a:off x="2117725" y="4162425"/>
                  <a:ext cx="444500" cy="657225"/>
                </a:xfrm>
                <a:custGeom>
                  <a:avLst/>
                  <a:gdLst/>
                  <a:ahLst/>
                  <a:cxnLst>
                    <a:cxn ang="0">
                      <a:pos x="4" y="414"/>
                    </a:cxn>
                    <a:cxn ang="0">
                      <a:pos x="4" y="414"/>
                    </a:cxn>
                    <a:cxn ang="0">
                      <a:pos x="8" y="410"/>
                    </a:cxn>
                    <a:cxn ang="0">
                      <a:pos x="16" y="402"/>
                    </a:cxn>
                    <a:cxn ang="0">
                      <a:pos x="248" y="48"/>
                    </a:cxn>
                    <a:cxn ang="0">
                      <a:pos x="248" y="48"/>
                    </a:cxn>
                    <a:cxn ang="0">
                      <a:pos x="258" y="36"/>
                    </a:cxn>
                    <a:cxn ang="0">
                      <a:pos x="266" y="28"/>
                    </a:cxn>
                    <a:cxn ang="0">
                      <a:pos x="266" y="28"/>
                    </a:cxn>
                    <a:cxn ang="0">
                      <a:pos x="274" y="18"/>
                    </a:cxn>
                    <a:cxn ang="0">
                      <a:pos x="280" y="6"/>
                    </a:cxn>
                    <a:cxn ang="0">
                      <a:pos x="280" y="6"/>
                    </a:cxn>
                    <a:cxn ang="0">
                      <a:pos x="280" y="2"/>
                    </a:cxn>
                    <a:cxn ang="0">
                      <a:pos x="278" y="0"/>
                    </a:cxn>
                    <a:cxn ang="0">
                      <a:pos x="274" y="0"/>
                    </a:cxn>
                    <a:cxn ang="0">
                      <a:pos x="268" y="2"/>
                    </a:cxn>
                    <a:cxn ang="0">
                      <a:pos x="266" y="4"/>
                    </a:cxn>
                    <a:cxn ang="0">
                      <a:pos x="266" y="4"/>
                    </a:cxn>
                    <a:cxn ang="0">
                      <a:pos x="254" y="14"/>
                    </a:cxn>
                    <a:cxn ang="0">
                      <a:pos x="244" y="28"/>
                    </a:cxn>
                    <a:cxn ang="0">
                      <a:pos x="240" y="32"/>
                    </a:cxn>
                    <a:cxn ang="0">
                      <a:pos x="240" y="32"/>
                    </a:cxn>
                    <a:cxn ang="0">
                      <a:pos x="224" y="60"/>
                    </a:cxn>
                    <a:cxn ang="0">
                      <a:pos x="10" y="396"/>
                    </a:cxn>
                    <a:cxn ang="0">
                      <a:pos x="10" y="396"/>
                    </a:cxn>
                    <a:cxn ang="0">
                      <a:pos x="0" y="412"/>
                    </a:cxn>
                    <a:cxn ang="0">
                      <a:pos x="0" y="412"/>
                    </a:cxn>
                    <a:cxn ang="0">
                      <a:pos x="0" y="414"/>
                    </a:cxn>
                    <a:cxn ang="0">
                      <a:pos x="0" y="414"/>
                    </a:cxn>
                    <a:cxn ang="0">
                      <a:pos x="4" y="414"/>
                    </a:cxn>
                    <a:cxn ang="0">
                      <a:pos x="4" y="414"/>
                    </a:cxn>
                  </a:cxnLst>
                  <a:rect l="0" t="0" r="r" b="b"/>
                  <a:pathLst>
                    <a:path w="280" h="414">
                      <a:moveTo>
                        <a:pt x="4" y="414"/>
                      </a:moveTo>
                      <a:lnTo>
                        <a:pt x="4" y="414"/>
                      </a:lnTo>
                      <a:lnTo>
                        <a:pt x="8" y="410"/>
                      </a:lnTo>
                      <a:lnTo>
                        <a:pt x="16" y="402"/>
                      </a:lnTo>
                      <a:lnTo>
                        <a:pt x="248" y="48"/>
                      </a:lnTo>
                      <a:lnTo>
                        <a:pt x="248" y="48"/>
                      </a:lnTo>
                      <a:lnTo>
                        <a:pt x="258" y="36"/>
                      </a:lnTo>
                      <a:lnTo>
                        <a:pt x="266" y="28"/>
                      </a:lnTo>
                      <a:lnTo>
                        <a:pt x="266" y="28"/>
                      </a:lnTo>
                      <a:lnTo>
                        <a:pt x="274" y="18"/>
                      </a:lnTo>
                      <a:lnTo>
                        <a:pt x="280" y="6"/>
                      </a:lnTo>
                      <a:lnTo>
                        <a:pt x="280" y="6"/>
                      </a:lnTo>
                      <a:lnTo>
                        <a:pt x="280" y="2"/>
                      </a:lnTo>
                      <a:lnTo>
                        <a:pt x="278" y="0"/>
                      </a:lnTo>
                      <a:lnTo>
                        <a:pt x="274" y="0"/>
                      </a:lnTo>
                      <a:lnTo>
                        <a:pt x="268" y="2"/>
                      </a:lnTo>
                      <a:lnTo>
                        <a:pt x="266" y="4"/>
                      </a:lnTo>
                      <a:lnTo>
                        <a:pt x="266" y="4"/>
                      </a:lnTo>
                      <a:lnTo>
                        <a:pt x="254" y="14"/>
                      </a:lnTo>
                      <a:lnTo>
                        <a:pt x="244" y="28"/>
                      </a:lnTo>
                      <a:lnTo>
                        <a:pt x="240" y="32"/>
                      </a:lnTo>
                      <a:lnTo>
                        <a:pt x="240" y="32"/>
                      </a:lnTo>
                      <a:lnTo>
                        <a:pt x="224" y="60"/>
                      </a:lnTo>
                      <a:lnTo>
                        <a:pt x="10" y="396"/>
                      </a:lnTo>
                      <a:lnTo>
                        <a:pt x="10" y="396"/>
                      </a:lnTo>
                      <a:lnTo>
                        <a:pt x="0" y="412"/>
                      </a:lnTo>
                      <a:lnTo>
                        <a:pt x="0" y="412"/>
                      </a:lnTo>
                      <a:lnTo>
                        <a:pt x="0" y="414"/>
                      </a:lnTo>
                      <a:lnTo>
                        <a:pt x="0" y="414"/>
                      </a:lnTo>
                      <a:lnTo>
                        <a:pt x="4" y="414"/>
                      </a:lnTo>
                      <a:lnTo>
                        <a:pt x="4" y="41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75"/>
                <p:cNvSpPr>
                  <a:spLocks noEditPoints="1"/>
                </p:cNvSpPr>
                <p:nvPr/>
              </p:nvSpPr>
              <p:spPr bwMode="auto">
                <a:xfrm rot="813286">
                  <a:off x="381000" y="3581400"/>
                  <a:ext cx="3435350" cy="2667000"/>
                </a:xfrm>
                <a:custGeom>
                  <a:avLst/>
                  <a:gdLst/>
                  <a:ahLst/>
                  <a:cxnLst>
                    <a:cxn ang="0">
                      <a:pos x="2160" y="44"/>
                    </a:cxn>
                    <a:cxn ang="0">
                      <a:pos x="2102" y="6"/>
                    </a:cxn>
                    <a:cxn ang="0">
                      <a:pos x="1752" y="118"/>
                    </a:cxn>
                    <a:cxn ang="0">
                      <a:pos x="1142" y="870"/>
                    </a:cxn>
                    <a:cxn ang="0">
                      <a:pos x="1126" y="832"/>
                    </a:cxn>
                    <a:cxn ang="0">
                      <a:pos x="1126" y="794"/>
                    </a:cxn>
                    <a:cxn ang="0">
                      <a:pos x="1100" y="780"/>
                    </a:cxn>
                    <a:cxn ang="0">
                      <a:pos x="1080" y="778"/>
                    </a:cxn>
                    <a:cxn ang="0">
                      <a:pos x="1068" y="788"/>
                    </a:cxn>
                    <a:cxn ang="0">
                      <a:pos x="1034" y="802"/>
                    </a:cxn>
                    <a:cxn ang="0">
                      <a:pos x="1024" y="846"/>
                    </a:cxn>
                    <a:cxn ang="0">
                      <a:pos x="690" y="370"/>
                    </a:cxn>
                    <a:cxn ang="0">
                      <a:pos x="118" y="0"/>
                    </a:cxn>
                    <a:cxn ang="0">
                      <a:pos x="32" y="18"/>
                    </a:cxn>
                    <a:cxn ang="0">
                      <a:pos x="2" y="64"/>
                    </a:cxn>
                    <a:cxn ang="0">
                      <a:pos x="108" y="686"/>
                    </a:cxn>
                    <a:cxn ang="0">
                      <a:pos x="348" y="952"/>
                    </a:cxn>
                    <a:cxn ang="0">
                      <a:pos x="504" y="1020"/>
                    </a:cxn>
                    <a:cxn ang="0">
                      <a:pos x="346" y="1198"/>
                    </a:cxn>
                    <a:cxn ang="0">
                      <a:pos x="330" y="1284"/>
                    </a:cxn>
                    <a:cxn ang="0">
                      <a:pos x="372" y="1442"/>
                    </a:cxn>
                    <a:cxn ang="0">
                      <a:pos x="406" y="1476"/>
                    </a:cxn>
                    <a:cxn ang="0">
                      <a:pos x="436" y="1500"/>
                    </a:cxn>
                    <a:cxn ang="0">
                      <a:pos x="478" y="1550"/>
                    </a:cxn>
                    <a:cxn ang="0">
                      <a:pos x="516" y="1562"/>
                    </a:cxn>
                    <a:cxn ang="0">
                      <a:pos x="558" y="1608"/>
                    </a:cxn>
                    <a:cxn ang="0">
                      <a:pos x="622" y="1636"/>
                    </a:cxn>
                    <a:cxn ang="0">
                      <a:pos x="708" y="1676"/>
                    </a:cxn>
                    <a:cxn ang="0">
                      <a:pos x="742" y="1660"/>
                    </a:cxn>
                    <a:cxn ang="0">
                      <a:pos x="836" y="1606"/>
                    </a:cxn>
                    <a:cxn ang="0">
                      <a:pos x="892" y="1528"/>
                    </a:cxn>
                    <a:cxn ang="0">
                      <a:pos x="1012" y="1188"/>
                    </a:cxn>
                    <a:cxn ang="0">
                      <a:pos x="1016" y="1342"/>
                    </a:cxn>
                    <a:cxn ang="0">
                      <a:pos x="1018" y="1494"/>
                    </a:cxn>
                    <a:cxn ang="0">
                      <a:pos x="1120" y="1598"/>
                    </a:cxn>
                    <a:cxn ang="0">
                      <a:pos x="1146" y="1430"/>
                    </a:cxn>
                    <a:cxn ang="0">
                      <a:pos x="1128" y="1158"/>
                    </a:cxn>
                    <a:cxn ang="0">
                      <a:pos x="1150" y="1176"/>
                    </a:cxn>
                    <a:cxn ang="0">
                      <a:pos x="1274" y="1528"/>
                    </a:cxn>
                    <a:cxn ang="0">
                      <a:pos x="1370" y="1646"/>
                    </a:cxn>
                    <a:cxn ang="0">
                      <a:pos x="1424" y="1660"/>
                    </a:cxn>
                    <a:cxn ang="0">
                      <a:pos x="1458" y="1676"/>
                    </a:cxn>
                    <a:cxn ang="0">
                      <a:pos x="1544" y="1636"/>
                    </a:cxn>
                    <a:cxn ang="0">
                      <a:pos x="1608" y="1608"/>
                    </a:cxn>
                    <a:cxn ang="0">
                      <a:pos x="1650" y="1562"/>
                    </a:cxn>
                    <a:cxn ang="0">
                      <a:pos x="1688" y="1550"/>
                    </a:cxn>
                    <a:cxn ang="0">
                      <a:pos x="1730" y="1500"/>
                    </a:cxn>
                    <a:cxn ang="0">
                      <a:pos x="1760" y="1476"/>
                    </a:cxn>
                    <a:cxn ang="0">
                      <a:pos x="1794" y="1442"/>
                    </a:cxn>
                    <a:cxn ang="0">
                      <a:pos x="1836" y="1284"/>
                    </a:cxn>
                    <a:cxn ang="0">
                      <a:pos x="1820" y="1198"/>
                    </a:cxn>
                    <a:cxn ang="0">
                      <a:pos x="1662" y="1020"/>
                    </a:cxn>
                    <a:cxn ang="0">
                      <a:pos x="1882" y="942"/>
                    </a:cxn>
                    <a:cxn ang="0">
                      <a:pos x="2086" y="544"/>
                    </a:cxn>
                    <a:cxn ang="0">
                      <a:pos x="1076" y="792"/>
                    </a:cxn>
                  </a:cxnLst>
                  <a:rect l="0" t="0" r="r" b="b"/>
                  <a:pathLst>
                    <a:path w="2164" h="1680">
                      <a:moveTo>
                        <a:pt x="2162" y="70"/>
                      </a:moveTo>
                      <a:lnTo>
                        <a:pt x="2162" y="70"/>
                      </a:lnTo>
                      <a:lnTo>
                        <a:pt x="2164" y="64"/>
                      </a:lnTo>
                      <a:lnTo>
                        <a:pt x="2164" y="60"/>
                      </a:lnTo>
                      <a:lnTo>
                        <a:pt x="2164" y="52"/>
                      </a:lnTo>
                      <a:lnTo>
                        <a:pt x="2160" y="44"/>
                      </a:lnTo>
                      <a:lnTo>
                        <a:pt x="2156" y="36"/>
                      </a:lnTo>
                      <a:lnTo>
                        <a:pt x="2146" y="28"/>
                      </a:lnTo>
                      <a:lnTo>
                        <a:pt x="2134" y="18"/>
                      </a:lnTo>
                      <a:lnTo>
                        <a:pt x="2134" y="18"/>
                      </a:lnTo>
                      <a:lnTo>
                        <a:pt x="2118" y="12"/>
                      </a:lnTo>
                      <a:lnTo>
                        <a:pt x="2102" y="6"/>
                      </a:lnTo>
                      <a:lnTo>
                        <a:pt x="2086" y="4"/>
                      </a:lnTo>
                      <a:lnTo>
                        <a:pt x="2072" y="2"/>
                      </a:lnTo>
                      <a:lnTo>
                        <a:pt x="2048" y="0"/>
                      </a:lnTo>
                      <a:lnTo>
                        <a:pt x="2038" y="0"/>
                      </a:lnTo>
                      <a:lnTo>
                        <a:pt x="1904" y="40"/>
                      </a:lnTo>
                      <a:lnTo>
                        <a:pt x="1752" y="118"/>
                      </a:lnTo>
                      <a:lnTo>
                        <a:pt x="1598" y="244"/>
                      </a:lnTo>
                      <a:lnTo>
                        <a:pt x="1476" y="370"/>
                      </a:lnTo>
                      <a:lnTo>
                        <a:pt x="1312" y="580"/>
                      </a:lnTo>
                      <a:lnTo>
                        <a:pt x="1216" y="732"/>
                      </a:lnTo>
                      <a:lnTo>
                        <a:pt x="1160" y="836"/>
                      </a:lnTo>
                      <a:lnTo>
                        <a:pt x="1142" y="870"/>
                      </a:lnTo>
                      <a:lnTo>
                        <a:pt x="1142" y="870"/>
                      </a:lnTo>
                      <a:lnTo>
                        <a:pt x="1142" y="860"/>
                      </a:lnTo>
                      <a:lnTo>
                        <a:pt x="1142" y="860"/>
                      </a:lnTo>
                      <a:lnTo>
                        <a:pt x="1142" y="856"/>
                      </a:lnTo>
                      <a:lnTo>
                        <a:pt x="1138" y="848"/>
                      </a:lnTo>
                      <a:lnTo>
                        <a:pt x="1126" y="832"/>
                      </a:lnTo>
                      <a:lnTo>
                        <a:pt x="1126" y="832"/>
                      </a:lnTo>
                      <a:lnTo>
                        <a:pt x="1132" y="822"/>
                      </a:lnTo>
                      <a:lnTo>
                        <a:pt x="1134" y="812"/>
                      </a:lnTo>
                      <a:lnTo>
                        <a:pt x="1134" y="812"/>
                      </a:lnTo>
                      <a:lnTo>
                        <a:pt x="1132" y="802"/>
                      </a:lnTo>
                      <a:lnTo>
                        <a:pt x="1126" y="794"/>
                      </a:lnTo>
                      <a:lnTo>
                        <a:pt x="1118" y="788"/>
                      </a:lnTo>
                      <a:lnTo>
                        <a:pt x="1108" y="786"/>
                      </a:lnTo>
                      <a:lnTo>
                        <a:pt x="1108" y="786"/>
                      </a:lnTo>
                      <a:lnTo>
                        <a:pt x="1104" y="786"/>
                      </a:lnTo>
                      <a:lnTo>
                        <a:pt x="1108" y="780"/>
                      </a:lnTo>
                      <a:lnTo>
                        <a:pt x="1100" y="780"/>
                      </a:lnTo>
                      <a:lnTo>
                        <a:pt x="1094" y="780"/>
                      </a:lnTo>
                      <a:lnTo>
                        <a:pt x="1094" y="780"/>
                      </a:lnTo>
                      <a:lnTo>
                        <a:pt x="1086" y="774"/>
                      </a:lnTo>
                      <a:lnTo>
                        <a:pt x="1086" y="776"/>
                      </a:lnTo>
                      <a:lnTo>
                        <a:pt x="1084" y="774"/>
                      </a:lnTo>
                      <a:lnTo>
                        <a:pt x="1080" y="778"/>
                      </a:lnTo>
                      <a:lnTo>
                        <a:pt x="1074" y="776"/>
                      </a:lnTo>
                      <a:lnTo>
                        <a:pt x="1074" y="780"/>
                      </a:lnTo>
                      <a:lnTo>
                        <a:pt x="1068" y="780"/>
                      </a:lnTo>
                      <a:lnTo>
                        <a:pt x="1064" y="780"/>
                      </a:lnTo>
                      <a:lnTo>
                        <a:pt x="1068" y="788"/>
                      </a:lnTo>
                      <a:lnTo>
                        <a:pt x="1068" y="788"/>
                      </a:lnTo>
                      <a:lnTo>
                        <a:pt x="1068" y="788"/>
                      </a:lnTo>
                      <a:lnTo>
                        <a:pt x="1058" y="786"/>
                      </a:lnTo>
                      <a:lnTo>
                        <a:pt x="1058" y="786"/>
                      </a:lnTo>
                      <a:lnTo>
                        <a:pt x="1048" y="788"/>
                      </a:lnTo>
                      <a:lnTo>
                        <a:pt x="1040" y="794"/>
                      </a:lnTo>
                      <a:lnTo>
                        <a:pt x="1034" y="802"/>
                      </a:lnTo>
                      <a:lnTo>
                        <a:pt x="1032" y="812"/>
                      </a:lnTo>
                      <a:lnTo>
                        <a:pt x="1032" y="812"/>
                      </a:lnTo>
                      <a:lnTo>
                        <a:pt x="1034" y="820"/>
                      </a:lnTo>
                      <a:lnTo>
                        <a:pt x="1036" y="828"/>
                      </a:lnTo>
                      <a:lnTo>
                        <a:pt x="1036" y="828"/>
                      </a:lnTo>
                      <a:lnTo>
                        <a:pt x="1024" y="846"/>
                      </a:lnTo>
                      <a:lnTo>
                        <a:pt x="1020" y="854"/>
                      </a:lnTo>
                      <a:lnTo>
                        <a:pt x="1018" y="860"/>
                      </a:lnTo>
                      <a:lnTo>
                        <a:pt x="1006" y="836"/>
                      </a:lnTo>
                      <a:lnTo>
                        <a:pt x="950" y="732"/>
                      </a:lnTo>
                      <a:lnTo>
                        <a:pt x="854" y="580"/>
                      </a:lnTo>
                      <a:lnTo>
                        <a:pt x="690" y="370"/>
                      </a:lnTo>
                      <a:lnTo>
                        <a:pt x="568" y="244"/>
                      </a:lnTo>
                      <a:lnTo>
                        <a:pt x="412" y="118"/>
                      </a:lnTo>
                      <a:lnTo>
                        <a:pt x="262" y="40"/>
                      </a:lnTo>
                      <a:lnTo>
                        <a:pt x="128" y="0"/>
                      </a:lnTo>
                      <a:lnTo>
                        <a:pt x="128" y="0"/>
                      </a:lnTo>
                      <a:lnTo>
                        <a:pt x="118" y="0"/>
                      </a:lnTo>
                      <a:lnTo>
                        <a:pt x="94" y="2"/>
                      </a:lnTo>
                      <a:lnTo>
                        <a:pt x="80" y="4"/>
                      </a:lnTo>
                      <a:lnTo>
                        <a:pt x="64" y="6"/>
                      </a:lnTo>
                      <a:lnTo>
                        <a:pt x="48" y="12"/>
                      </a:lnTo>
                      <a:lnTo>
                        <a:pt x="32" y="18"/>
                      </a:lnTo>
                      <a:lnTo>
                        <a:pt x="32" y="18"/>
                      </a:lnTo>
                      <a:lnTo>
                        <a:pt x="20" y="28"/>
                      </a:lnTo>
                      <a:lnTo>
                        <a:pt x="10" y="36"/>
                      </a:lnTo>
                      <a:lnTo>
                        <a:pt x="6" y="44"/>
                      </a:lnTo>
                      <a:lnTo>
                        <a:pt x="2" y="52"/>
                      </a:lnTo>
                      <a:lnTo>
                        <a:pt x="2" y="60"/>
                      </a:lnTo>
                      <a:lnTo>
                        <a:pt x="2" y="64"/>
                      </a:lnTo>
                      <a:lnTo>
                        <a:pt x="4" y="70"/>
                      </a:lnTo>
                      <a:lnTo>
                        <a:pt x="0" y="114"/>
                      </a:lnTo>
                      <a:lnTo>
                        <a:pt x="12" y="226"/>
                      </a:lnTo>
                      <a:lnTo>
                        <a:pt x="58" y="452"/>
                      </a:lnTo>
                      <a:lnTo>
                        <a:pt x="80" y="544"/>
                      </a:lnTo>
                      <a:lnTo>
                        <a:pt x="108" y="686"/>
                      </a:lnTo>
                      <a:lnTo>
                        <a:pt x="122" y="734"/>
                      </a:lnTo>
                      <a:lnTo>
                        <a:pt x="154" y="810"/>
                      </a:lnTo>
                      <a:lnTo>
                        <a:pt x="196" y="876"/>
                      </a:lnTo>
                      <a:lnTo>
                        <a:pt x="240" y="918"/>
                      </a:lnTo>
                      <a:lnTo>
                        <a:pt x="284" y="942"/>
                      </a:lnTo>
                      <a:lnTo>
                        <a:pt x="348" y="952"/>
                      </a:lnTo>
                      <a:lnTo>
                        <a:pt x="410" y="960"/>
                      </a:lnTo>
                      <a:lnTo>
                        <a:pt x="622" y="978"/>
                      </a:lnTo>
                      <a:lnTo>
                        <a:pt x="622" y="978"/>
                      </a:lnTo>
                      <a:lnTo>
                        <a:pt x="580" y="992"/>
                      </a:lnTo>
                      <a:lnTo>
                        <a:pt x="538" y="1006"/>
                      </a:lnTo>
                      <a:lnTo>
                        <a:pt x="504" y="1020"/>
                      </a:lnTo>
                      <a:lnTo>
                        <a:pt x="486" y="1028"/>
                      </a:lnTo>
                      <a:lnTo>
                        <a:pt x="486" y="1028"/>
                      </a:lnTo>
                      <a:lnTo>
                        <a:pt x="444" y="1066"/>
                      </a:lnTo>
                      <a:lnTo>
                        <a:pt x="410" y="1098"/>
                      </a:lnTo>
                      <a:lnTo>
                        <a:pt x="346" y="1198"/>
                      </a:lnTo>
                      <a:lnTo>
                        <a:pt x="346" y="1198"/>
                      </a:lnTo>
                      <a:lnTo>
                        <a:pt x="338" y="1222"/>
                      </a:lnTo>
                      <a:lnTo>
                        <a:pt x="330" y="1242"/>
                      </a:lnTo>
                      <a:lnTo>
                        <a:pt x="326" y="1256"/>
                      </a:lnTo>
                      <a:lnTo>
                        <a:pt x="326" y="1256"/>
                      </a:lnTo>
                      <a:lnTo>
                        <a:pt x="326" y="1270"/>
                      </a:lnTo>
                      <a:lnTo>
                        <a:pt x="330" y="1284"/>
                      </a:lnTo>
                      <a:lnTo>
                        <a:pt x="334" y="1302"/>
                      </a:lnTo>
                      <a:lnTo>
                        <a:pt x="334" y="1346"/>
                      </a:lnTo>
                      <a:lnTo>
                        <a:pt x="358" y="1386"/>
                      </a:lnTo>
                      <a:lnTo>
                        <a:pt x="370" y="1438"/>
                      </a:lnTo>
                      <a:lnTo>
                        <a:pt x="370" y="1438"/>
                      </a:lnTo>
                      <a:lnTo>
                        <a:pt x="372" y="1442"/>
                      </a:lnTo>
                      <a:lnTo>
                        <a:pt x="376" y="1454"/>
                      </a:lnTo>
                      <a:lnTo>
                        <a:pt x="380" y="1460"/>
                      </a:lnTo>
                      <a:lnTo>
                        <a:pt x="386" y="1466"/>
                      </a:lnTo>
                      <a:lnTo>
                        <a:pt x="396" y="1472"/>
                      </a:lnTo>
                      <a:lnTo>
                        <a:pt x="406" y="1476"/>
                      </a:lnTo>
                      <a:lnTo>
                        <a:pt x="406" y="1476"/>
                      </a:lnTo>
                      <a:lnTo>
                        <a:pt x="418" y="1480"/>
                      </a:lnTo>
                      <a:lnTo>
                        <a:pt x="424" y="1484"/>
                      </a:lnTo>
                      <a:lnTo>
                        <a:pt x="430" y="1488"/>
                      </a:lnTo>
                      <a:lnTo>
                        <a:pt x="434" y="1492"/>
                      </a:lnTo>
                      <a:lnTo>
                        <a:pt x="436" y="1498"/>
                      </a:lnTo>
                      <a:lnTo>
                        <a:pt x="436" y="1500"/>
                      </a:lnTo>
                      <a:lnTo>
                        <a:pt x="436" y="1500"/>
                      </a:lnTo>
                      <a:lnTo>
                        <a:pt x="444" y="1514"/>
                      </a:lnTo>
                      <a:lnTo>
                        <a:pt x="458" y="1534"/>
                      </a:lnTo>
                      <a:lnTo>
                        <a:pt x="458" y="1534"/>
                      </a:lnTo>
                      <a:lnTo>
                        <a:pt x="466" y="1540"/>
                      </a:lnTo>
                      <a:lnTo>
                        <a:pt x="478" y="1550"/>
                      </a:lnTo>
                      <a:lnTo>
                        <a:pt x="490" y="1556"/>
                      </a:lnTo>
                      <a:lnTo>
                        <a:pt x="498" y="1558"/>
                      </a:lnTo>
                      <a:lnTo>
                        <a:pt x="504" y="1558"/>
                      </a:lnTo>
                      <a:lnTo>
                        <a:pt x="504" y="1558"/>
                      </a:lnTo>
                      <a:lnTo>
                        <a:pt x="510" y="1558"/>
                      </a:lnTo>
                      <a:lnTo>
                        <a:pt x="516" y="1562"/>
                      </a:lnTo>
                      <a:lnTo>
                        <a:pt x="528" y="1572"/>
                      </a:lnTo>
                      <a:lnTo>
                        <a:pt x="536" y="1582"/>
                      </a:lnTo>
                      <a:lnTo>
                        <a:pt x="540" y="1588"/>
                      </a:lnTo>
                      <a:lnTo>
                        <a:pt x="540" y="1588"/>
                      </a:lnTo>
                      <a:lnTo>
                        <a:pt x="548" y="1598"/>
                      </a:lnTo>
                      <a:lnTo>
                        <a:pt x="558" y="1608"/>
                      </a:lnTo>
                      <a:lnTo>
                        <a:pt x="564" y="1612"/>
                      </a:lnTo>
                      <a:lnTo>
                        <a:pt x="570" y="1614"/>
                      </a:lnTo>
                      <a:lnTo>
                        <a:pt x="570" y="1614"/>
                      </a:lnTo>
                      <a:lnTo>
                        <a:pt x="586" y="1618"/>
                      </a:lnTo>
                      <a:lnTo>
                        <a:pt x="602" y="1626"/>
                      </a:lnTo>
                      <a:lnTo>
                        <a:pt x="622" y="1636"/>
                      </a:lnTo>
                      <a:lnTo>
                        <a:pt x="648" y="1656"/>
                      </a:lnTo>
                      <a:lnTo>
                        <a:pt x="676" y="1678"/>
                      </a:lnTo>
                      <a:lnTo>
                        <a:pt x="676" y="1678"/>
                      </a:lnTo>
                      <a:lnTo>
                        <a:pt x="682" y="1678"/>
                      </a:lnTo>
                      <a:lnTo>
                        <a:pt x="694" y="1680"/>
                      </a:lnTo>
                      <a:lnTo>
                        <a:pt x="708" y="1676"/>
                      </a:lnTo>
                      <a:lnTo>
                        <a:pt x="716" y="1674"/>
                      </a:lnTo>
                      <a:lnTo>
                        <a:pt x="724" y="1670"/>
                      </a:lnTo>
                      <a:lnTo>
                        <a:pt x="724" y="1670"/>
                      </a:lnTo>
                      <a:lnTo>
                        <a:pt x="730" y="1664"/>
                      </a:lnTo>
                      <a:lnTo>
                        <a:pt x="736" y="1662"/>
                      </a:lnTo>
                      <a:lnTo>
                        <a:pt x="742" y="1660"/>
                      </a:lnTo>
                      <a:lnTo>
                        <a:pt x="746" y="1660"/>
                      </a:lnTo>
                      <a:lnTo>
                        <a:pt x="754" y="1664"/>
                      </a:lnTo>
                      <a:lnTo>
                        <a:pt x="756" y="1664"/>
                      </a:lnTo>
                      <a:lnTo>
                        <a:pt x="772" y="1662"/>
                      </a:lnTo>
                      <a:lnTo>
                        <a:pt x="796" y="1646"/>
                      </a:lnTo>
                      <a:lnTo>
                        <a:pt x="836" y="1606"/>
                      </a:lnTo>
                      <a:lnTo>
                        <a:pt x="836" y="1606"/>
                      </a:lnTo>
                      <a:lnTo>
                        <a:pt x="840" y="1602"/>
                      </a:lnTo>
                      <a:lnTo>
                        <a:pt x="852" y="1588"/>
                      </a:lnTo>
                      <a:lnTo>
                        <a:pt x="870" y="1564"/>
                      </a:lnTo>
                      <a:lnTo>
                        <a:pt x="892" y="1528"/>
                      </a:lnTo>
                      <a:lnTo>
                        <a:pt x="892" y="1528"/>
                      </a:lnTo>
                      <a:lnTo>
                        <a:pt x="914" y="1478"/>
                      </a:lnTo>
                      <a:lnTo>
                        <a:pt x="938" y="1424"/>
                      </a:lnTo>
                      <a:lnTo>
                        <a:pt x="964" y="1362"/>
                      </a:lnTo>
                      <a:lnTo>
                        <a:pt x="964" y="1362"/>
                      </a:lnTo>
                      <a:lnTo>
                        <a:pt x="988" y="1268"/>
                      </a:lnTo>
                      <a:lnTo>
                        <a:pt x="1012" y="1188"/>
                      </a:lnTo>
                      <a:lnTo>
                        <a:pt x="1034" y="1116"/>
                      </a:lnTo>
                      <a:lnTo>
                        <a:pt x="1032" y="1158"/>
                      </a:lnTo>
                      <a:lnTo>
                        <a:pt x="1024" y="1232"/>
                      </a:lnTo>
                      <a:lnTo>
                        <a:pt x="1026" y="1256"/>
                      </a:lnTo>
                      <a:lnTo>
                        <a:pt x="1016" y="1290"/>
                      </a:lnTo>
                      <a:lnTo>
                        <a:pt x="1016" y="1342"/>
                      </a:lnTo>
                      <a:lnTo>
                        <a:pt x="1016" y="1356"/>
                      </a:lnTo>
                      <a:lnTo>
                        <a:pt x="1016" y="1430"/>
                      </a:lnTo>
                      <a:lnTo>
                        <a:pt x="1026" y="1436"/>
                      </a:lnTo>
                      <a:lnTo>
                        <a:pt x="1026" y="1446"/>
                      </a:lnTo>
                      <a:lnTo>
                        <a:pt x="1016" y="1458"/>
                      </a:lnTo>
                      <a:lnTo>
                        <a:pt x="1018" y="1494"/>
                      </a:lnTo>
                      <a:lnTo>
                        <a:pt x="1018" y="1552"/>
                      </a:lnTo>
                      <a:lnTo>
                        <a:pt x="1040" y="1598"/>
                      </a:lnTo>
                      <a:lnTo>
                        <a:pt x="1076" y="1628"/>
                      </a:lnTo>
                      <a:lnTo>
                        <a:pt x="1080" y="1596"/>
                      </a:lnTo>
                      <a:lnTo>
                        <a:pt x="1084" y="1628"/>
                      </a:lnTo>
                      <a:lnTo>
                        <a:pt x="1120" y="1598"/>
                      </a:lnTo>
                      <a:lnTo>
                        <a:pt x="1142" y="1552"/>
                      </a:lnTo>
                      <a:lnTo>
                        <a:pt x="1142" y="1494"/>
                      </a:lnTo>
                      <a:lnTo>
                        <a:pt x="1146" y="1458"/>
                      </a:lnTo>
                      <a:lnTo>
                        <a:pt x="1134" y="1446"/>
                      </a:lnTo>
                      <a:lnTo>
                        <a:pt x="1134" y="1436"/>
                      </a:lnTo>
                      <a:lnTo>
                        <a:pt x="1146" y="1430"/>
                      </a:lnTo>
                      <a:lnTo>
                        <a:pt x="1146" y="1356"/>
                      </a:lnTo>
                      <a:lnTo>
                        <a:pt x="1146" y="1342"/>
                      </a:lnTo>
                      <a:lnTo>
                        <a:pt x="1146" y="1290"/>
                      </a:lnTo>
                      <a:lnTo>
                        <a:pt x="1134" y="1256"/>
                      </a:lnTo>
                      <a:lnTo>
                        <a:pt x="1136" y="1232"/>
                      </a:lnTo>
                      <a:lnTo>
                        <a:pt x="1128" y="1158"/>
                      </a:lnTo>
                      <a:lnTo>
                        <a:pt x="1126" y="1116"/>
                      </a:lnTo>
                      <a:lnTo>
                        <a:pt x="1126" y="1116"/>
                      </a:lnTo>
                      <a:lnTo>
                        <a:pt x="1126" y="1106"/>
                      </a:lnTo>
                      <a:lnTo>
                        <a:pt x="1126" y="1106"/>
                      </a:lnTo>
                      <a:lnTo>
                        <a:pt x="1138" y="1136"/>
                      </a:lnTo>
                      <a:lnTo>
                        <a:pt x="1150" y="1176"/>
                      </a:lnTo>
                      <a:lnTo>
                        <a:pt x="1174" y="1260"/>
                      </a:lnTo>
                      <a:lnTo>
                        <a:pt x="1202" y="1362"/>
                      </a:lnTo>
                      <a:lnTo>
                        <a:pt x="1202" y="1362"/>
                      </a:lnTo>
                      <a:lnTo>
                        <a:pt x="1228" y="1424"/>
                      </a:lnTo>
                      <a:lnTo>
                        <a:pt x="1250" y="1478"/>
                      </a:lnTo>
                      <a:lnTo>
                        <a:pt x="1274" y="1528"/>
                      </a:lnTo>
                      <a:lnTo>
                        <a:pt x="1274" y="1528"/>
                      </a:lnTo>
                      <a:lnTo>
                        <a:pt x="1296" y="1564"/>
                      </a:lnTo>
                      <a:lnTo>
                        <a:pt x="1312" y="1588"/>
                      </a:lnTo>
                      <a:lnTo>
                        <a:pt x="1326" y="1602"/>
                      </a:lnTo>
                      <a:lnTo>
                        <a:pt x="1330" y="1606"/>
                      </a:lnTo>
                      <a:lnTo>
                        <a:pt x="1370" y="1646"/>
                      </a:lnTo>
                      <a:lnTo>
                        <a:pt x="1394" y="1662"/>
                      </a:lnTo>
                      <a:lnTo>
                        <a:pt x="1410" y="1664"/>
                      </a:lnTo>
                      <a:lnTo>
                        <a:pt x="1410" y="1664"/>
                      </a:lnTo>
                      <a:lnTo>
                        <a:pt x="1412" y="1664"/>
                      </a:lnTo>
                      <a:lnTo>
                        <a:pt x="1420" y="1660"/>
                      </a:lnTo>
                      <a:lnTo>
                        <a:pt x="1424" y="1660"/>
                      </a:lnTo>
                      <a:lnTo>
                        <a:pt x="1430" y="1662"/>
                      </a:lnTo>
                      <a:lnTo>
                        <a:pt x="1436" y="1664"/>
                      </a:lnTo>
                      <a:lnTo>
                        <a:pt x="1442" y="1670"/>
                      </a:lnTo>
                      <a:lnTo>
                        <a:pt x="1442" y="1670"/>
                      </a:lnTo>
                      <a:lnTo>
                        <a:pt x="1450" y="1674"/>
                      </a:lnTo>
                      <a:lnTo>
                        <a:pt x="1458" y="1676"/>
                      </a:lnTo>
                      <a:lnTo>
                        <a:pt x="1472" y="1680"/>
                      </a:lnTo>
                      <a:lnTo>
                        <a:pt x="1484" y="1678"/>
                      </a:lnTo>
                      <a:lnTo>
                        <a:pt x="1490" y="1678"/>
                      </a:lnTo>
                      <a:lnTo>
                        <a:pt x="1518" y="1656"/>
                      </a:lnTo>
                      <a:lnTo>
                        <a:pt x="1544" y="1636"/>
                      </a:lnTo>
                      <a:lnTo>
                        <a:pt x="1544" y="1636"/>
                      </a:lnTo>
                      <a:lnTo>
                        <a:pt x="1564" y="1626"/>
                      </a:lnTo>
                      <a:lnTo>
                        <a:pt x="1580" y="1618"/>
                      </a:lnTo>
                      <a:lnTo>
                        <a:pt x="1596" y="1614"/>
                      </a:lnTo>
                      <a:lnTo>
                        <a:pt x="1596" y="1614"/>
                      </a:lnTo>
                      <a:lnTo>
                        <a:pt x="1602" y="1612"/>
                      </a:lnTo>
                      <a:lnTo>
                        <a:pt x="1608" y="1608"/>
                      </a:lnTo>
                      <a:lnTo>
                        <a:pt x="1618" y="1598"/>
                      </a:lnTo>
                      <a:lnTo>
                        <a:pt x="1626" y="1588"/>
                      </a:lnTo>
                      <a:lnTo>
                        <a:pt x="1626" y="1588"/>
                      </a:lnTo>
                      <a:lnTo>
                        <a:pt x="1630" y="1582"/>
                      </a:lnTo>
                      <a:lnTo>
                        <a:pt x="1638" y="1572"/>
                      </a:lnTo>
                      <a:lnTo>
                        <a:pt x="1650" y="1562"/>
                      </a:lnTo>
                      <a:lnTo>
                        <a:pt x="1656" y="1558"/>
                      </a:lnTo>
                      <a:lnTo>
                        <a:pt x="1662" y="1558"/>
                      </a:lnTo>
                      <a:lnTo>
                        <a:pt x="1662" y="1558"/>
                      </a:lnTo>
                      <a:lnTo>
                        <a:pt x="1668" y="1558"/>
                      </a:lnTo>
                      <a:lnTo>
                        <a:pt x="1674" y="1556"/>
                      </a:lnTo>
                      <a:lnTo>
                        <a:pt x="1688" y="1550"/>
                      </a:lnTo>
                      <a:lnTo>
                        <a:pt x="1700" y="1540"/>
                      </a:lnTo>
                      <a:lnTo>
                        <a:pt x="1708" y="1534"/>
                      </a:lnTo>
                      <a:lnTo>
                        <a:pt x="1708" y="1534"/>
                      </a:lnTo>
                      <a:lnTo>
                        <a:pt x="1722" y="1514"/>
                      </a:lnTo>
                      <a:lnTo>
                        <a:pt x="1730" y="1500"/>
                      </a:lnTo>
                      <a:lnTo>
                        <a:pt x="1730" y="1500"/>
                      </a:lnTo>
                      <a:lnTo>
                        <a:pt x="1730" y="1498"/>
                      </a:lnTo>
                      <a:lnTo>
                        <a:pt x="1732" y="1492"/>
                      </a:lnTo>
                      <a:lnTo>
                        <a:pt x="1736" y="1488"/>
                      </a:lnTo>
                      <a:lnTo>
                        <a:pt x="1740" y="1484"/>
                      </a:lnTo>
                      <a:lnTo>
                        <a:pt x="1748" y="1480"/>
                      </a:lnTo>
                      <a:lnTo>
                        <a:pt x="1760" y="1476"/>
                      </a:lnTo>
                      <a:lnTo>
                        <a:pt x="1760" y="1476"/>
                      </a:lnTo>
                      <a:lnTo>
                        <a:pt x="1770" y="1472"/>
                      </a:lnTo>
                      <a:lnTo>
                        <a:pt x="1780" y="1466"/>
                      </a:lnTo>
                      <a:lnTo>
                        <a:pt x="1786" y="1460"/>
                      </a:lnTo>
                      <a:lnTo>
                        <a:pt x="1790" y="1454"/>
                      </a:lnTo>
                      <a:lnTo>
                        <a:pt x="1794" y="1442"/>
                      </a:lnTo>
                      <a:lnTo>
                        <a:pt x="1794" y="1438"/>
                      </a:lnTo>
                      <a:lnTo>
                        <a:pt x="1808" y="1386"/>
                      </a:lnTo>
                      <a:lnTo>
                        <a:pt x="1832" y="1346"/>
                      </a:lnTo>
                      <a:lnTo>
                        <a:pt x="1832" y="1302"/>
                      </a:lnTo>
                      <a:lnTo>
                        <a:pt x="1832" y="1302"/>
                      </a:lnTo>
                      <a:lnTo>
                        <a:pt x="1836" y="1284"/>
                      </a:lnTo>
                      <a:lnTo>
                        <a:pt x="1840" y="1270"/>
                      </a:lnTo>
                      <a:lnTo>
                        <a:pt x="1840" y="1256"/>
                      </a:lnTo>
                      <a:lnTo>
                        <a:pt x="1840" y="1256"/>
                      </a:lnTo>
                      <a:lnTo>
                        <a:pt x="1836" y="1242"/>
                      </a:lnTo>
                      <a:lnTo>
                        <a:pt x="1828" y="1222"/>
                      </a:lnTo>
                      <a:lnTo>
                        <a:pt x="1820" y="1198"/>
                      </a:lnTo>
                      <a:lnTo>
                        <a:pt x="1756" y="1098"/>
                      </a:lnTo>
                      <a:lnTo>
                        <a:pt x="1756" y="1098"/>
                      </a:lnTo>
                      <a:lnTo>
                        <a:pt x="1722" y="1066"/>
                      </a:lnTo>
                      <a:lnTo>
                        <a:pt x="1680" y="1028"/>
                      </a:lnTo>
                      <a:lnTo>
                        <a:pt x="1680" y="1028"/>
                      </a:lnTo>
                      <a:lnTo>
                        <a:pt x="1662" y="1020"/>
                      </a:lnTo>
                      <a:lnTo>
                        <a:pt x="1628" y="1006"/>
                      </a:lnTo>
                      <a:lnTo>
                        <a:pt x="1586" y="992"/>
                      </a:lnTo>
                      <a:lnTo>
                        <a:pt x="1544" y="978"/>
                      </a:lnTo>
                      <a:lnTo>
                        <a:pt x="1756" y="960"/>
                      </a:lnTo>
                      <a:lnTo>
                        <a:pt x="1818" y="952"/>
                      </a:lnTo>
                      <a:lnTo>
                        <a:pt x="1882" y="942"/>
                      </a:lnTo>
                      <a:lnTo>
                        <a:pt x="1926" y="918"/>
                      </a:lnTo>
                      <a:lnTo>
                        <a:pt x="1970" y="876"/>
                      </a:lnTo>
                      <a:lnTo>
                        <a:pt x="2012" y="810"/>
                      </a:lnTo>
                      <a:lnTo>
                        <a:pt x="2044" y="734"/>
                      </a:lnTo>
                      <a:lnTo>
                        <a:pt x="2058" y="686"/>
                      </a:lnTo>
                      <a:lnTo>
                        <a:pt x="2086" y="544"/>
                      </a:lnTo>
                      <a:lnTo>
                        <a:pt x="2108" y="452"/>
                      </a:lnTo>
                      <a:lnTo>
                        <a:pt x="2154" y="226"/>
                      </a:lnTo>
                      <a:lnTo>
                        <a:pt x="2164" y="114"/>
                      </a:lnTo>
                      <a:lnTo>
                        <a:pt x="2162" y="70"/>
                      </a:lnTo>
                      <a:close/>
                      <a:moveTo>
                        <a:pt x="1076" y="792"/>
                      </a:moveTo>
                      <a:lnTo>
                        <a:pt x="1076" y="792"/>
                      </a:lnTo>
                      <a:lnTo>
                        <a:pt x="1076" y="790"/>
                      </a:lnTo>
                      <a:lnTo>
                        <a:pt x="1076" y="790"/>
                      </a:lnTo>
                      <a:lnTo>
                        <a:pt x="1076" y="792"/>
                      </a:lnTo>
                      <a:close/>
                    </a:path>
                  </a:pathLst>
                </a:custGeom>
                <a:solidFill>
                  <a:schemeClr val="bg2">
                    <a:lumMod val="60000"/>
                    <a:lumOff val="40000"/>
                    <a:alpha val="72000"/>
                  </a:schemeClr>
                </a:solidFill>
                <a:ln>
                  <a:noFill/>
                </a:ln>
                <a:effec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43" name="Group 48"/>
              <p:cNvGrpSpPr>
                <a:grpSpLocks noChangeAspect="1"/>
              </p:cNvGrpSpPr>
              <p:nvPr/>
            </p:nvGrpSpPr>
            <p:grpSpPr>
              <a:xfrm>
                <a:off x="2" y="685789"/>
                <a:ext cx="1312805" cy="1509325"/>
                <a:chOff x="1447800" y="3114675"/>
                <a:chExt cx="1836489" cy="2111412"/>
              </a:xfrm>
              <a:solidFill>
                <a:schemeClr val="bg2">
                  <a:lumMod val="50000"/>
                  <a:lumOff val="50000"/>
                  <a:alpha val="18000"/>
                </a:schemeClr>
              </a:solidFill>
            </p:grpSpPr>
            <p:sp>
              <p:nvSpPr>
                <p:cNvPr id="159" name="Freeform 42"/>
                <p:cNvSpPr>
                  <a:spLocks/>
                </p:cNvSpPr>
                <p:nvPr/>
              </p:nvSpPr>
              <p:spPr bwMode="auto">
                <a:xfrm>
                  <a:off x="1990725" y="4175125"/>
                  <a:ext cx="498475" cy="269875"/>
                </a:xfrm>
                <a:custGeom>
                  <a:avLst/>
                  <a:gdLst>
                    <a:gd name="T0" fmla="*/ 314 w 314"/>
                    <a:gd name="T1" fmla="*/ 170 h 170"/>
                    <a:gd name="T2" fmla="*/ 314 w 314"/>
                    <a:gd name="T3" fmla="*/ 170 h 170"/>
                    <a:gd name="T4" fmla="*/ 314 w 314"/>
                    <a:gd name="T5" fmla="*/ 168 h 170"/>
                    <a:gd name="T6" fmla="*/ 314 w 314"/>
                    <a:gd name="T7" fmla="*/ 166 h 170"/>
                    <a:gd name="T8" fmla="*/ 314 w 314"/>
                    <a:gd name="T9" fmla="*/ 166 h 170"/>
                    <a:gd name="T10" fmla="*/ 300 w 314"/>
                    <a:gd name="T11" fmla="*/ 158 h 170"/>
                    <a:gd name="T12" fmla="*/ 58 w 314"/>
                    <a:gd name="T13" fmla="*/ 22 h 170"/>
                    <a:gd name="T14" fmla="*/ 58 w 314"/>
                    <a:gd name="T15" fmla="*/ 22 h 170"/>
                    <a:gd name="T16" fmla="*/ 34 w 314"/>
                    <a:gd name="T17" fmla="*/ 8 h 170"/>
                    <a:gd name="T18" fmla="*/ 34 w 314"/>
                    <a:gd name="T19" fmla="*/ 8 h 170"/>
                    <a:gd name="T20" fmla="*/ 22 w 314"/>
                    <a:gd name="T21" fmla="*/ 2 h 170"/>
                    <a:gd name="T22" fmla="*/ 8 w 314"/>
                    <a:gd name="T23" fmla="*/ 0 h 170"/>
                    <a:gd name="T24" fmla="*/ 8 w 314"/>
                    <a:gd name="T25" fmla="*/ 0 h 170"/>
                    <a:gd name="T26" fmla="*/ 4 w 314"/>
                    <a:gd name="T27" fmla="*/ 0 h 170"/>
                    <a:gd name="T28" fmla="*/ 2 w 314"/>
                    <a:gd name="T29" fmla="*/ 2 h 170"/>
                    <a:gd name="T30" fmla="*/ 0 w 314"/>
                    <a:gd name="T31" fmla="*/ 4 h 170"/>
                    <a:gd name="T32" fmla="*/ 2 w 314"/>
                    <a:gd name="T33" fmla="*/ 6 h 170"/>
                    <a:gd name="T34" fmla="*/ 2 w 314"/>
                    <a:gd name="T35" fmla="*/ 6 h 170"/>
                    <a:gd name="T36" fmla="*/ 8 w 314"/>
                    <a:gd name="T37" fmla="*/ 12 h 170"/>
                    <a:gd name="T38" fmla="*/ 16 w 314"/>
                    <a:gd name="T39" fmla="*/ 14 h 170"/>
                    <a:gd name="T40" fmla="*/ 16 w 314"/>
                    <a:gd name="T41" fmla="*/ 14 h 170"/>
                    <a:gd name="T42" fmla="*/ 28 w 314"/>
                    <a:gd name="T43" fmla="*/ 18 h 170"/>
                    <a:gd name="T44" fmla="*/ 40 w 314"/>
                    <a:gd name="T45" fmla="*/ 24 h 170"/>
                    <a:gd name="T46" fmla="*/ 298 w 314"/>
                    <a:gd name="T47" fmla="*/ 162 h 170"/>
                    <a:gd name="T48" fmla="*/ 298 w 314"/>
                    <a:gd name="T49" fmla="*/ 162 h 170"/>
                    <a:gd name="T50" fmla="*/ 308 w 314"/>
                    <a:gd name="T51" fmla="*/ 168 h 170"/>
                    <a:gd name="T52" fmla="*/ 314 w 314"/>
                    <a:gd name="T53" fmla="*/ 170 h 170"/>
                    <a:gd name="T54" fmla="*/ 314 w 314"/>
                    <a:gd name="T5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4" h="170">
                      <a:moveTo>
                        <a:pt x="314" y="170"/>
                      </a:moveTo>
                      <a:lnTo>
                        <a:pt x="314" y="170"/>
                      </a:lnTo>
                      <a:lnTo>
                        <a:pt x="314" y="168"/>
                      </a:lnTo>
                      <a:lnTo>
                        <a:pt x="314" y="166"/>
                      </a:lnTo>
                      <a:lnTo>
                        <a:pt x="314" y="166"/>
                      </a:lnTo>
                      <a:lnTo>
                        <a:pt x="300" y="158"/>
                      </a:lnTo>
                      <a:lnTo>
                        <a:pt x="58" y="22"/>
                      </a:lnTo>
                      <a:lnTo>
                        <a:pt x="58" y="22"/>
                      </a:lnTo>
                      <a:lnTo>
                        <a:pt x="34" y="8"/>
                      </a:lnTo>
                      <a:lnTo>
                        <a:pt x="34" y="8"/>
                      </a:lnTo>
                      <a:lnTo>
                        <a:pt x="22" y="2"/>
                      </a:lnTo>
                      <a:lnTo>
                        <a:pt x="8" y="0"/>
                      </a:lnTo>
                      <a:lnTo>
                        <a:pt x="8" y="0"/>
                      </a:lnTo>
                      <a:lnTo>
                        <a:pt x="4" y="0"/>
                      </a:lnTo>
                      <a:lnTo>
                        <a:pt x="2" y="2"/>
                      </a:lnTo>
                      <a:lnTo>
                        <a:pt x="0" y="4"/>
                      </a:lnTo>
                      <a:lnTo>
                        <a:pt x="2" y="6"/>
                      </a:lnTo>
                      <a:lnTo>
                        <a:pt x="2" y="6"/>
                      </a:lnTo>
                      <a:lnTo>
                        <a:pt x="8" y="12"/>
                      </a:lnTo>
                      <a:lnTo>
                        <a:pt x="16" y="14"/>
                      </a:lnTo>
                      <a:lnTo>
                        <a:pt x="16" y="14"/>
                      </a:lnTo>
                      <a:lnTo>
                        <a:pt x="28" y="18"/>
                      </a:lnTo>
                      <a:lnTo>
                        <a:pt x="40" y="24"/>
                      </a:lnTo>
                      <a:lnTo>
                        <a:pt x="298" y="162"/>
                      </a:lnTo>
                      <a:lnTo>
                        <a:pt x="298" y="162"/>
                      </a:lnTo>
                      <a:lnTo>
                        <a:pt x="308" y="168"/>
                      </a:lnTo>
                      <a:lnTo>
                        <a:pt x="314" y="170"/>
                      </a:lnTo>
                      <a:lnTo>
                        <a:pt x="314"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43"/>
                <p:cNvSpPr>
                  <a:spLocks/>
                </p:cNvSpPr>
                <p:nvPr/>
              </p:nvSpPr>
              <p:spPr bwMode="auto">
                <a:xfrm>
                  <a:off x="2498725" y="445135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4"/>
                <p:cNvSpPr>
                  <a:spLocks/>
                </p:cNvSpPr>
                <p:nvPr/>
              </p:nvSpPr>
              <p:spPr bwMode="auto">
                <a:xfrm>
                  <a:off x="2511425" y="3870325"/>
                  <a:ext cx="60325" cy="561975"/>
                </a:xfrm>
                <a:custGeom>
                  <a:avLst/>
                  <a:gdLst>
                    <a:gd name="T0" fmla="*/ 2 w 38"/>
                    <a:gd name="T1" fmla="*/ 352 h 354"/>
                    <a:gd name="T2" fmla="*/ 2 w 38"/>
                    <a:gd name="T3" fmla="*/ 352 h 354"/>
                    <a:gd name="T4" fmla="*/ 4 w 38"/>
                    <a:gd name="T5" fmla="*/ 346 h 354"/>
                    <a:gd name="T6" fmla="*/ 6 w 38"/>
                    <a:gd name="T7" fmla="*/ 336 h 354"/>
                    <a:gd name="T8" fmla="*/ 32 w 38"/>
                    <a:gd name="T9" fmla="*/ 44 h 354"/>
                    <a:gd name="T10" fmla="*/ 32 w 38"/>
                    <a:gd name="T11" fmla="*/ 44 h 354"/>
                    <a:gd name="T12" fmla="*/ 34 w 38"/>
                    <a:gd name="T13" fmla="*/ 30 h 354"/>
                    <a:gd name="T14" fmla="*/ 36 w 38"/>
                    <a:gd name="T15" fmla="*/ 20 h 354"/>
                    <a:gd name="T16" fmla="*/ 36 w 38"/>
                    <a:gd name="T17" fmla="*/ 20 h 354"/>
                    <a:gd name="T18" fmla="*/ 38 w 38"/>
                    <a:gd name="T19" fmla="*/ 10 h 354"/>
                    <a:gd name="T20" fmla="*/ 38 w 38"/>
                    <a:gd name="T21" fmla="*/ 2 h 354"/>
                    <a:gd name="T22" fmla="*/ 38 w 38"/>
                    <a:gd name="T23" fmla="*/ 2 h 354"/>
                    <a:gd name="T24" fmla="*/ 36 w 38"/>
                    <a:gd name="T25" fmla="*/ 0 h 354"/>
                    <a:gd name="T26" fmla="*/ 34 w 38"/>
                    <a:gd name="T27" fmla="*/ 0 h 354"/>
                    <a:gd name="T28" fmla="*/ 32 w 38"/>
                    <a:gd name="T29" fmla="*/ 0 h 354"/>
                    <a:gd name="T30" fmla="*/ 28 w 38"/>
                    <a:gd name="T31" fmla="*/ 4 h 354"/>
                    <a:gd name="T32" fmla="*/ 28 w 38"/>
                    <a:gd name="T33" fmla="*/ 4 h 354"/>
                    <a:gd name="T34" fmla="*/ 24 w 38"/>
                    <a:gd name="T35" fmla="*/ 16 h 354"/>
                    <a:gd name="T36" fmla="*/ 22 w 38"/>
                    <a:gd name="T37" fmla="*/ 30 h 354"/>
                    <a:gd name="T38" fmla="*/ 22 w 38"/>
                    <a:gd name="T39" fmla="*/ 30 h 354"/>
                    <a:gd name="T40" fmla="*/ 20 w 38"/>
                    <a:gd name="T41" fmla="*/ 58 h 354"/>
                    <a:gd name="T42" fmla="*/ 0 w 38"/>
                    <a:gd name="T43" fmla="*/ 334 h 354"/>
                    <a:gd name="T44" fmla="*/ 0 w 38"/>
                    <a:gd name="T45" fmla="*/ 334 h 354"/>
                    <a:gd name="T46" fmla="*/ 0 w 38"/>
                    <a:gd name="T47" fmla="*/ 352 h 354"/>
                    <a:gd name="T48" fmla="*/ 0 w 38"/>
                    <a:gd name="T49" fmla="*/ 352 h 354"/>
                    <a:gd name="T50" fmla="*/ 0 w 38"/>
                    <a:gd name="T51" fmla="*/ 354 h 354"/>
                    <a:gd name="T52" fmla="*/ 0 w 38"/>
                    <a:gd name="T53" fmla="*/ 354 h 354"/>
                    <a:gd name="T54" fmla="*/ 2 w 38"/>
                    <a:gd name="T55" fmla="*/ 352 h 354"/>
                    <a:gd name="T56" fmla="*/ 2 w 38"/>
                    <a:gd name="T57" fmla="*/ 352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354">
                      <a:moveTo>
                        <a:pt x="2" y="352"/>
                      </a:moveTo>
                      <a:lnTo>
                        <a:pt x="2" y="352"/>
                      </a:lnTo>
                      <a:lnTo>
                        <a:pt x="4" y="346"/>
                      </a:lnTo>
                      <a:lnTo>
                        <a:pt x="6" y="336"/>
                      </a:lnTo>
                      <a:lnTo>
                        <a:pt x="32" y="44"/>
                      </a:lnTo>
                      <a:lnTo>
                        <a:pt x="32" y="44"/>
                      </a:lnTo>
                      <a:lnTo>
                        <a:pt x="34" y="30"/>
                      </a:lnTo>
                      <a:lnTo>
                        <a:pt x="36" y="20"/>
                      </a:lnTo>
                      <a:lnTo>
                        <a:pt x="36" y="20"/>
                      </a:lnTo>
                      <a:lnTo>
                        <a:pt x="38" y="10"/>
                      </a:lnTo>
                      <a:lnTo>
                        <a:pt x="38" y="2"/>
                      </a:lnTo>
                      <a:lnTo>
                        <a:pt x="38" y="2"/>
                      </a:lnTo>
                      <a:lnTo>
                        <a:pt x="36" y="0"/>
                      </a:lnTo>
                      <a:lnTo>
                        <a:pt x="34" y="0"/>
                      </a:lnTo>
                      <a:lnTo>
                        <a:pt x="32" y="0"/>
                      </a:lnTo>
                      <a:lnTo>
                        <a:pt x="28" y="4"/>
                      </a:lnTo>
                      <a:lnTo>
                        <a:pt x="28" y="4"/>
                      </a:lnTo>
                      <a:lnTo>
                        <a:pt x="24" y="16"/>
                      </a:lnTo>
                      <a:lnTo>
                        <a:pt x="22" y="30"/>
                      </a:lnTo>
                      <a:lnTo>
                        <a:pt x="22" y="30"/>
                      </a:lnTo>
                      <a:lnTo>
                        <a:pt x="20" y="58"/>
                      </a:lnTo>
                      <a:lnTo>
                        <a:pt x="0" y="334"/>
                      </a:lnTo>
                      <a:lnTo>
                        <a:pt x="0" y="334"/>
                      </a:lnTo>
                      <a:lnTo>
                        <a:pt x="0" y="352"/>
                      </a:lnTo>
                      <a:lnTo>
                        <a:pt x="0" y="352"/>
                      </a:lnTo>
                      <a:lnTo>
                        <a:pt x="0" y="354"/>
                      </a:lnTo>
                      <a:lnTo>
                        <a:pt x="0" y="354"/>
                      </a:lnTo>
                      <a:lnTo>
                        <a:pt x="2" y="352"/>
                      </a:lnTo>
                      <a:lnTo>
                        <a:pt x="2" y="3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5"/>
                <p:cNvSpPr>
                  <a:spLocks noEditPoints="1"/>
                </p:cNvSpPr>
                <p:nvPr/>
              </p:nvSpPr>
              <p:spPr bwMode="auto">
                <a:xfrm>
                  <a:off x="1447800" y="3114675"/>
                  <a:ext cx="1836489" cy="2111412"/>
                </a:xfrm>
                <a:custGeom>
                  <a:avLst/>
                  <a:gdLst>
                    <a:gd name="T0" fmla="*/ 1324 w 1336"/>
                    <a:gd name="T1" fmla="*/ 968 h 1536"/>
                    <a:gd name="T2" fmla="*/ 1306 w 1336"/>
                    <a:gd name="T3" fmla="*/ 886 h 1536"/>
                    <a:gd name="T4" fmla="*/ 1268 w 1336"/>
                    <a:gd name="T5" fmla="*/ 846 h 1536"/>
                    <a:gd name="T6" fmla="*/ 1108 w 1336"/>
                    <a:gd name="T7" fmla="*/ 788 h 1536"/>
                    <a:gd name="T8" fmla="*/ 1220 w 1336"/>
                    <a:gd name="T9" fmla="*/ 664 h 1536"/>
                    <a:gd name="T10" fmla="*/ 1246 w 1336"/>
                    <a:gd name="T11" fmla="*/ 442 h 1536"/>
                    <a:gd name="T12" fmla="*/ 1102 w 1336"/>
                    <a:gd name="T13" fmla="*/ 20 h 1536"/>
                    <a:gd name="T14" fmla="*/ 1084 w 1336"/>
                    <a:gd name="T15" fmla="*/ 0 h 1536"/>
                    <a:gd name="T16" fmla="*/ 1000 w 1336"/>
                    <a:gd name="T17" fmla="*/ 18 h 1536"/>
                    <a:gd name="T18" fmla="*/ 740 w 1336"/>
                    <a:gd name="T19" fmla="*/ 628 h 1536"/>
                    <a:gd name="T20" fmla="*/ 728 w 1336"/>
                    <a:gd name="T21" fmla="*/ 864 h 1536"/>
                    <a:gd name="T22" fmla="*/ 708 w 1336"/>
                    <a:gd name="T23" fmla="*/ 844 h 1536"/>
                    <a:gd name="T24" fmla="*/ 688 w 1336"/>
                    <a:gd name="T25" fmla="*/ 826 h 1536"/>
                    <a:gd name="T26" fmla="*/ 674 w 1336"/>
                    <a:gd name="T27" fmla="*/ 828 h 1536"/>
                    <a:gd name="T28" fmla="*/ 662 w 1336"/>
                    <a:gd name="T29" fmla="*/ 828 h 1536"/>
                    <a:gd name="T30" fmla="*/ 650 w 1336"/>
                    <a:gd name="T31" fmla="*/ 840 h 1536"/>
                    <a:gd name="T32" fmla="*/ 650 w 1336"/>
                    <a:gd name="T33" fmla="*/ 846 h 1536"/>
                    <a:gd name="T34" fmla="*/ 642 w 1336"/>
                    <a:gd name="T35" fmla="*/ 870 h 1536"/>
                    <a:gd name="T36" fmla="*/ 650 w 1336"/>
                    <a:gd name="T37" fmla="*/ 904 h 1536"/>
                    <a:gd name="T38" fmla="*/ 158 w 1336"/>
                    <a:gd name="T39" fmla="*/ 670 h 1536"/>
                    <a:gd name="T40" fmla="*/ 44 w 1336"/>
                    <a:gd name="T41" fmla="*/ 1130 h 1536"/>
                    <a:gd name="T42" fmla="*/ 258 w 1336"/>
                    <a:gd name="T43" fmla="*/ 1190 h 1536"/>
                    <a:gd name="T44" fmla="*/ 380 w 1336"/>
                    <a:gd name="T45" fmla="*/ 1180 h 1536"/>
                    <a:gd name="T46" fmla="*/ 340 w 1336"/>
                    <a:gd name="T47" fmla="*/ 1346 h 1536"/>
                    <a:gd name="T48" fmla="*/ 354 w 1336"/>
                    <a:gd name="T49" fmla="*/ 1398 h 1536"/>
                    <a:gd name="T50" fmla="*/ 438 w 1336"/>
                    <a:gd name="T51" fmla="*/ 1488 h 1536"/>
                    <a:gd name="T52" fmla="*/ 464 w 1336"/>
                    <a:gd name="T53" fmla="*/ 1502 h 1536"/>
                    <a:gd name="T54" fmla="*/ 498 w 1336"/>
                    <a:gd name="T55" fmla="*/ 1504 h 1536"/>
                    <a:gd name="T56" fmla="*/ 524 w 1336"/>
                    <a:gd name="T57" fmla="*/ 1520 h 1536"/>
                    <a:gd name="T58" fmla="*/ 562 w 1336"/>
                    <a:gd name="T59" fmla="*/ 1520 h 1536"/>
                    <a:gd name="T60" fmla="*/ 594 w 1336"/>
                    <a:gd name="T61" fmla="*/ 1526 h 1536"/>
                    <a:gd name="T62" fmla="*/ 634 w 1336"/>
                    <a:gd name="T63" fmla="*/ 1530 h 1536"/>
                    <a:gd name="T64" fmla="*/ 712 w 1336"/>
                    <a:gd name="T65" fmla="*/ 1536 h 1536"/>
                    <a:gd name="T66" fmla="*/ 738 w 1336"/>
                    <a:gd name="T67" fmla="*/ 1514 h 1536"/>
                    <a:gd name="T68" fmla="*/ 758 w 1336"/>
                    <a:gd name="T69" fmla="*/ 1500 h 1536"/>
                    <a:gd name="T70" fmla="*/ 792 w 1336"/>
                    <a:gd name="T71" fmla="*/ 1420 h 1536"/>
                    <a:gd name="T72" fmla="*/ 790 w 1336"/>
                    <a:gd name="T73" fmla="*/ 1286 h 1536"/>
                    <a:gd name="T74" fmla="*/ 746 w 1336"/>
                    <a:gd name="T75" fmla="*/ 1062 h 1536"/>
                    <a:gd name="T76" fmla="*/ 812 w 1336"/>
                    <a:gd name="T77" fmla="*/ 1210 h 1536"/>
                    <a:gd name="T78" fmla="*/ 850 w 1336"/>
                    <a:gd name="T79" fmla="*/ 1282 h 1536"/>
                    <a:gd name="T80" fmla="*/ 938 w 1336"/>
                    <a:gd name="T81" fmla="*/ 1348 h 1536"/>
                    <a:gd name="T82" fmla="*/ 932 w 1336"/>
                    <a:gd name="T83" fmla="*/ 1238 h 1536"/>
                    <a:gd name="T84" fmla="*/ 892 w 1336"/>
                    <a:gd name="T85" fmla="*/ 1166 h 1536"/>
                    <a:gd name="T86" fmla="*/ 804 w 1336"/>
                    <a:gd name="T87" fmla="*/ 1030 h 1536"/>
                    <a:gd name="T88" fmla="*/ 884 w 1336"/>
                    <a:gd name="T89" fmla="*/ 1104 h 1536"/>
                    <a:gd name="T90" fmla="*/ 1036 w 1336"/>
                    <a:gd name="T91" fmla="*/ 1238 h 1536"/>
                    <a:gd name="T92" fmla="*/ 1138 w 1336"/>
                    <a:gd name="T93" fmla="*/ 1282 h 1536"/>
                    <a:gd name="T94" fmla="*/ 1174 w 1336"/>
                    <a:gd name="T95" fmla="*/ 1274 h 1536"/>
                    <a:gd name="T96" fmla="*/ 1196 w 1336"/>
                    <a:gd name="T97" fmla="*/ 1272 h 1536"/>
                    <a:gd name="T98" fmla="*/ 1244 w 1336"/>
                    <a:gd name="T99" fmla="*/ 1216 h 1536"/>
                    <a:gd name="T100" fmla="*/ 1268 w 1336"/>
                    <a:gd name="T101" fmla="*/ 1184 h 1536"/>
                    <a:gd name="T102" fmla="*/ 1282 w 1336"/>
                    <a:gd name="T103" fmla="*/ 1144 h 1536"/>
                    <a:gd name="T104" fmla="*/ 1296 w 1336"/>
                    <a:gd name="T105" fmla="*/ 1124 h 1536"/>
                    <a:gd name="T106" fmla="*/ 1314 w 1336"/>
                    <a:gd name="T107" fmla="*/ 1078 h 1536"/>
                    <a:gd name="T108" fmla="*/ 1316 w 1336"/>
                    <a:gd name="T109" fmla="*/ 1054 h 1536"/>
                    <a:gd name="T110" fmla="*/ 1336 w 1336"/>
                    <a:gd name="T111" fmla="*/ 1020 h 1536"/>
                    <a:gd name="T112" fmla="*/ 662 w 1336"/>
                    <a:gd name="T113" fmla="*/ 842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36" h="1536">
                      <a:moveTo>
                        <a:pt x="1336" y="1020"/>
                      </a:moveTo>
                      <a:lnTo>
                        <a:pt x="1336" y="1012"/>
                      </a:lnTo>
                      <a:lnTo>
                        <a:pt x="1336" y="1012"/>
                      </a:lnTo>
                      <a:lnTo>
                        <a:pt x="1334" y="1006"/>
                      </a:lnTo>
                      <a:lnTo>
                        <a:pt x="1324" y="968"/>
                      </a:lnTo>
                      <a:lnTo>
                        <a:pt x="1326" y="934"/>
                      </a:lnTo>
                      <a:lnTo>
                        <a:pt x="1312" y="908"/>
                      </a:lnTo>
                      <a:lnTo>
                        <a:pt x="1312" y="908"/>
                      </a:lnTo>
                      <a:lnTo>
                        <a:pt x="1308" y="896"/>
                      </a:lnTo>
                      <a:lnTo>
                        <a:pt x="1306" y="886"/>
                      </a:lnTo>
                      <a:lnTo>
                        <a:pt x="1300" y="876"/>
                      </a:lnTo>
                      <a:lnTo>
                        <a:pt x="1300" y="876"/>
                      </a:lnTo>
                      <a:lnTo>
                        <a:pt x="1292" y="868"/>
                      </a:lnTo>
                      <a:lnTo>
                        <a:pt x="1282" y="858"/>
                      </a:lnTo>
                      <a:lnTo>
                        <a:pt x="1268" y="846"/>
                      </a:lnTo>
                      <a:lnTo>
                        <a:pt x="1194" y="804"/>
                      </a:lnTo>
                      <a:lnTo>
                        <a:pt x="1194" y="804"/>
                      </a:lnTo>
                      <a:lnTo>
                        <a:pt x="1124" y="788"/>
                      </a:lnTo>
                      <a:lnTo>
                        <a:pt x="1124" y="788"/>
                      </a:lnTo>
                      <a:lnTo>
                        <a:pt x="1108" y="788"/>
                      </a:lnTo>
                      <a:lnTo>
                        <a:pt x="1082" y="790"/>
                      </a:lnTo>
                      <a:lnTo>
                        <a:pt x="1020" y="800"/>
                      </a:lnTo>
                      <a:lnTo>
                        <a:pt x="1148" y="718"/>
                      </a:lnTo>
                      <a:lnTo>
                        <a:pt x="1184" y="692"/>
                      </a:lnTo>
                      <a:lnTo>
                        <a:pt x="1220" y="664"/>
                      </a:lnTo>
                      <a:lnTo>
                        <a:pt x="1240" y="634"/>
                      </a:lnTo>
                      <a:lnTo>
                        <a:pt x="1254" y="592"/>
                      </a:lnTo>
                      <a:lnTo>
                        <a:pt x="1258" y="536"/>
                      </a:lnTo>
                      <a:lnTo>
                        <a:pt x="1252" y="478"/>
                      </a:lnTo>
                      <a:lnTo>
                        <a:pt x="1246" y="442"/>
                      </a:lnTo>
                      <a:lnTo>
                        <a:pt x="1214" y="344"/>
                      </a:lnTo>
                      <a:lnTo>
                        <a:pt x="1198" y="280"/>
                      </a:lnTo>
                      <a:lnTo>
                        <a:pt x="1150" y="122"/>
                      </a:lnTo>
                      <a:lnTo>
                        <a:pt x="1118" y="46"/>
                      </a:lnTo>
                      <a:lnTo>
                        <a:pt x="1102" y="20"/>
                      </a:lnTo>
                      <a:lnTo>
                        <a:pt x="1102" y="20"/>
                      </a:lnTo>
                      <a:lnTo>
                        <a:pt x="1102" y="18"/>
                      </a:lnTo>
                      <a:lnTo>
                        <a:pt x="1100" y="12"/>
                      </a:lnTo>
                      <a:lnTo>
                        <a:pt x="1094" y="6"/>
                      </a:lnTo>
                      <a:lnTo>
                        <a:pt x="1084" y="0"/>
                      </a:lnTo>
                      <a:lnTo>
                        <a:pt x="1044" y="0"/>
                      </a:lnTo>
                      <a:lnTo>
                        <a:pt x="1044" y="0"/>
                      </a:lnTo>
                      <a:lnTo>
                        <a:pt x="1028" y="6"/>
                      </a:lnTo>
                      <a:lnTo>
                        <a:pt x="1014" y="12"/>
                      </a:lnTo>
                      <a:lnTo>
                        <a:pt x="1000" y="18"/>
                      </a:lnTo>
                      <a:lnTo>
                        <a:pt x="930" y="90"/>
                      </a:lnTo>
                      <a:lnTo>
                        <a:pt x="860" y="190"/>
                      </a:lnTo>
                      <a:lnTo>
                        <a:pt x="806" y="322"/>
                      </a:lnTo>
                      <a:lnTo>
                        <a:pt x="772" y="442"/>
                      </a:lnTo>
                      <a:lnTo>
                        <a:pt x="740" y="628"/>
                      </a:lnTo>
                      <a:lnTo>
                        <a:pt x="732" y="758"/>
                      </a:lnTo>
                      <a:lnTo>
                        <a:pt x="730" y="842"/>
                      </a:lnTo>
                      <a:lnTo>
                        <a:pt x="730" y="870"/>
                      </a:lnTo>
                      <a:lnTo>
                        <a:pt x="730" y="870"/>
                      </a:lnTo>
                      <a:lnTo>
                        <a:pt x="728" y="864"/>
                      </a:lnTo>
                      <a:lnTo>
                        <a:pt x="728" y="864"/>
                      </a:lnTo>
                      <a:lnTo>
                        <a:pt x="720" y="858"/>
                      </a:lnTo>
                      <a:lnTo>
                        <a:pt x="708" y="850"/>
                      </a:lnTo>
                      <a:lnTo>
                        <a:pt x="708" y="850"/>
                      </a:lnTo>
                      <a:lnTo>
                        <a:pt x="708" y="844"/>
                      </a:lnTo>
                      <a:lnTo>
                        <a:pt x="706" y="836"/>
                      </a:lnTo>
                      <a:lnTo>
                        <a:pt x="706" y="836"/>
                      </a:lnTo>
                      <a:lnTo>
                        <a:pt x="702" y="830"/>
                      </a:lnTo>
                      <a:lnTo>
                        <a:pt x="696" y="828"/>
                      </a:lnTo>
                      <a:lnTo>
                        <a:pt x="688" y="826"/>
                      </a:lnTo>
                      <a:lnTo>
                        <a:pt x="680" y="828"/>
                      </a:lnTo>
                      <a:lnTo>
                        <a:pt x="680" y="828"/>
                      </a:lnTo>
                      <a:lnTo>
                        <a:pt x="678" y="830"/>
                      </a:lnTo>
                      <a:lnTo>
                        <a:pt x="678" y="824"/>
                      </a:lnTo>
                      <a:lnTo>
                        <a:pt x="674" y="828"/>
                      </a:lnTo>
                      <a:lnTo>
                        <a:pt x="670" y="830"/>
                      </a:lnTo>
                      <a:lnTo>
                        <a:pt x="670" y="830"/>
                      </a:lnTo>
                      <a:lnTo>
                        <a:pt x="664" y="828"/>
                      </a:lnTo>
                      <a:lnTo>
                        <a:pt x="664" y="828"/>
                      </a:lnTo>
                      <a:lnTo>
                        <a:pt x="662" y="828"/>
                      </a:lnTo>
                      <a:lnTo>
                        <a:pt x="660" y="832"/>
                      </a:lnTo>
                      <a:lnTo>
                        <a:pt x="656" y="834"/>
                      </a:lnTo>
                      <a:lnTo>
                        <a:pt x="658" y="836"/>
                      </a:lnTo>
                      <a:lnTo>
                        <a:pt x="654" y="838"/>
                      </a:lnTo>
                      <a:lnTo>
                        <a:pt x="650" y="840"/>
                      </a:lnTo>
                      <a:lnTo>
                        <a:pt x="656" y="842"/>
                      </a:lnTo>
                      <a:lnTo>
                        <a:pt x="656" y="844"/>
                      </a:lnTo>
                      <a:lnTo>
                        <a:pt x="656" y="844"/>
                      </a:lnTo>
                      <a:lnTo>
                        <a:pt x="650" y="846"/>
                      </a:lnTo>
                      <a:lnTo>
                        <a:pt x="650" y="846"/>
                      </a:lnTo>
                      <a:lnTo>
                        <a:pt x="644" y="850"/>
                      </a:lnTo>
                      <a:lnTo>
                        <a:pt x="640" y="856"/>
                      </a:lnTo>
                      <a:lnTo>
                        <a:pt x="640" y="864"/>
                      </a:lnTo>
                      <a:lnTo>
                        <a:pt x="642" y="870"/>
                      </a:lnTo>
                      <a:lnTo>
                        <a:pt x="642" y="870"/>
                      </a:lnTo>
                      <a:lnTo>
                        <a:pt x="646" y="876"/>
                      </a:lnTo>
                      <a:lnTo>
                        <a:pt x="650" y="878"/>
                      </a:lnTo>
                      <a:lnTo>
                        <a:pt x="650" y="878"/>
                      </a:lnTo>
                      <a:lnTo>
                        <a:pt x="648" y="894"/>
                      </a:lnTo>
                      <a:lnTo>
                        <a:pt x="650" y="904"/>
                      </a:lnTo>
                      <a:lnTo>
                        <a:pt x="634" y="894"/>
                      </a:lnTo>
                      <a:lnTo>
                        <a:pt x="562" y="848"/>
                      </a:lnTo>
                      <a:lnTo>
                        <a:pt x="450" y="784"/>
                      </a:lnTo>
                      <a:lnTo>
                        <a:pt x="276" y="708"/>
                      </a:lnTo>
                      <a:lnTo>
                        <a:pt x="158" y="670"/>
                      </a:lnTo>
                      <a:lnTo>
                        <a:pt x="18" y="644"/>
                      </a:lnTo>
                      <a:lnTo>
                        <a:pt x="0" y="644"/>
                      </a:lnTo>
                      <a:lnTo>
                        <a:pt x="0" y="1084"/>
                      </a:lnTo>
                      <a:lnTo>
                        <a:pt x="16" y="1104"/>
                      </a:lnTo>
                      <a:lnTo>
                        <a:pt x="44" y="1130"/>
                      </a:lnTo>
                      <a:lnTo>
                        <a:pt x="88" y="1166"/>
                      </a:lnTo>
                      <a:lnTo>
                        <a:pt x="138" y="1194"/>
                      </a:lnTo>
                      <a:lnTo>
                        <a:pt x="180" y="1206"/>
                      </a:lnTo>
                      <a:lnTo>
                        <a:pt x="216" y="1206"/>
                      </a:lnTo>
                      <a:lnTo>
                        <a:pt x="258" y="1190"/>
                      </a:lnTo>
                      <a:lnTo>
                        <a:pt x="300" y="1174"/>
                      </a:lnTo>
                      <a:lnTo>
                        <a:pt x="440" y="1114"/>
                      </a:lnTo>
                      <a:lnTo>
                        <a:pt x="440" y="1114"/>
                      </a:lnTo>
                      <a:lnTo>
                        <a:pt x="396" y="1160"/>
                      </a:lnTo>
                      <a:lnTo>
                        <a:pt x="380" y="1180"/>
                      </a:lnTo>
                      <a:lnTo>
                        <a:pt x="372" y="1192"/>
                      </a:lnTo>
                      <a:lnTo>
                        <a:pt x="372" y="1192"/>
                      </a:lnTo>
                      <a:lnTo>
                        <a:pt x="348" y="1260"/>
                      </a:lnTo>
                      <a:lnTo>
                        <a:pt x="340" y="1346"/>
                      </a:lnTo>
                      <a:lnTo>
                        <a:pt x="340" y="1346"/>
                      </a:lnTo>
                      <a:lnTo>
                        <a:pt x="344" y="1364"/>
                      </a:lnTo>
                      <a:lnTo>
                        <a:pt x="346" y="1378"/>
                      </a:lnTo>
                      <a:lnTo>
                        <a:pt x="348" y="1390"/>
                      </a:lnTo>
                      <a:lnTo>
                        <a:pt x="348" y="1390"/>
                      </a:lnTo>
                      <a:lnTo>
                        <a:pt x="354" y="1398"/>
                      </a:lnTo>
                      <a:lnTo>
                        <a:pt x="360" y="1406"/>
                      </a:lnTo>
                      <a:lnTo>
                        <a:pt x="368" y="1416"/>
                      </a:lnTo>
                      <a:lnTo>
                        <a:pt x="382" y="1444"/>
                      </a:lnTo>
                      <a:lnTo>
                        <a:pt x="412" y="1460"/>
                      </a:lnTo>
                      <a:lnTo>
                        <a:pt x="438" y="1488"/>
                      </a:lnTo>
                      <a:lnTo>
                        <a:pt x="438" y="1488"/>
                      </a:lnTo>
                      <a:lnTo>
                        <a:pt x="440" y="1492"/>
                      </a:lnTo>
                      <a:lnTo>
                        <a:pt x="446" y="1496"/>
                      </a:lnTo>
                      <a:lnTo>
                        <a:pt x="458" y="1500"/>
                      </a:lnTo>
                      <a:lnTo>
                        <a:pt x="464" y="1502"/>
                      </a:lnTo>
                      <a:lnTo>
                        <a:pt x="474" y="1500"/>
                      </a:lnTo>
                      <a:lnTo>
                        <a:pt x="474" y="1500"/>
                      </a:lnTo>
                      <a:lnTo>
                        <a:pt x="488" y="1500"/>
                      </a:lnTo>
                      <a:lnTo>
                        <a:pt x="496" y="1502"/>
                      </a:lnTo>
                      <a:lnTo>
                        <a:pt x="498" y="1504"/>
                      </a:lnTo>
                      <a:lnTo>
                        <a:pt x="500" y="1506"/>
                      </a:lnTo>
                      <a:lnTo>
                        <a:pt x="500" y="1506"/>
                      </a:lnTo>
                      <a:lnTo>
                        <a:pt x="510" y="1512"/>
                      </a:lnTo>
                      <a:lnTo>
                        <a:pt x="524" y="1520"/>
                      </a:lnTo>
                      <a:lnTo>
                        <a:pt x="524" y="1520"/>
                      </a:lnTo>
                      <a:lnTo>
                        <a:pt x="542" y="1522"/>
                      </a:lnTo>
                      <a:lnTo>
                        <a:pt x="554" y="1522"/>
                      </a:lnTo>
                      <a:lnTo>
                        <a:pt x="558" y="1522"/>
                      </a:lnTo>
                      <a:lnTo>
                        <a:pt x="562" y="1520"/>
                      </a:lnTo>
                      <a:lnTo>
                        <a:pt x="562" y="1520"/>
                      </a:lnTo>
                      <a:lnTo>
                        <a:pt x="566" y="1518"/>
                      </a:lnTo>
                      <a:lnTo>
                        <a:pt x="570" y="1518"/>
                      </a:lnTo>
                      <a:lnTo>
                        <a:pt x="582" y="1520"/>
                      </a:lnTo>
                      <a:lnTo>
                        <a:pt x="594" y="1526"/>
                      </a:lnTo>
                      <a:lnTo>
                        <a:pt x="594" y="1526"/>
                      </a:lnTo>
                      <a:lnTo>
                        <a:pt x="604" y="1530"/>
                      </a:lnTo>
                      <a:lnTo>
                        <a:pt x="612" y="1532"/>
                      </a:lnTo>
                      <a:lnTo>
                        <a:pt x="622" y="1532"/>
                      </a:lnTo>
                      <a:lnTo>
                        <a:pt x="622" y="1532"/>
                      </a:lnTo>
                      <a:lnTo>
                        <a:pt x="634" y="1530"/>
                      </a:lnTo>
                      <a:lnTo>
                        <a:pt x="648" y="1528"/>
                      </a:lnTo>
                      <a:lnTo>
                        <a:pt x="662" y="1528"/>
                      </a:lnTo>
                      <a:lnTo>
                        <a:pt x="686" y="1532"/>
                      </a:lnTo>
                      <a:lnTo>
                        <a:pt x="712" y="1536"/>
                      </a:lnTo>
                      <a:lnTo>
                        <a:pt x="712" y="1536"/>
                      </a:lnTo>
                      <a:lnTo>
                        <a:pt x="722" y="1532"/>
                      </a:lnTo>
                      <a:lnTo>
                        <a:pt x="732" y="1524"/>
                      </a:lnTo>
                      <a:lnTo>
                        <a:pt x="734" y="1520"/>
                      </a:lnTo>
                      <a:lnTo>
                        <a:pt x="738" y="1514"/>
                      </a:lnTo>
                      <a:lnTo>
                        <a:pt x="738" y="1514"/>
                      </a:lnTo>
                      <a:lnTo>
                        <a:pt x="740" y="1510"/>
                      </a:lnTo>
                      <a:lnTo>
                        <a:pt x="744" y="1506"/>
                      </a:lnTo>
                      <a:lnTo>
                        <a:pt x="750" y="1502"/>
                      </a:lnTo>
                      <a:lnTo>
                        <a:pt x="754" y="1500"/>
                      </a:lnTo>
                      <a:lnTo>
                        <a:pt x="758" y="1500"/>
                      </a:lnTo>
                      <a:lnTo>
                        <a:pt x="766" y="1494"/>
                      </a:lnTo>
                      <a:lnTo>
                        <a:pt x="776" y="1476"/>
                      </a:lnTo>
                      <a:lnTo>
                        <a:pt x="788" y="1438"/>
                      </a:lnTo>
                      <a:lnTo>
                        <a:pt x="788" y="1438"/>
                      </a:lnTo>
                      <a:lnTo>
                        <a:pt x="792" y="1420"/>
                      </a:lnTo>
                      <a:lnTo>
                        <a:pt x="794" y="1398"/>
                      </a:lnTo>
                      <a:lnTo>
                        <a:pt x="796" y="1368"/>
                      </a:lnTo>
                      <a:lnTo>
                        <a:pt x="796" y="1368"/>
                      </a:lnTo>
                      <a:lnTo>
                        <a:pt x="794" y="1330"/>
                      </a:lnTo>
                      <a:lnTo>
                        <a:pt x="790" y="1286"/>
                      </a:lnTo>
                      <a:lnTo>
                        <a:pt x="786" y="1238"/>
                      </a:lnTo>
                      <a:lnTo>
                        <a:pt x="786" y="1238"/>
                      </a:lnTo>
                      <a:lnTo>
                        <a:pt x="770" y="1172"/>
                      </a:lnTo>
                      <a:lnTo>
                        <a:pt x="756" y="1114"/>
                      </a:lnTo>
                      <a:lnTo>
                        <a:pt x="746" y="1062"/>
                      </a:lnTo>
                      <a:lnTo>
                        <a:pt x="760" y="1088"/>
                      </a:lnTo>
                      <a:lnTo>
                        <a:pt x="780" y="1138"/>
                      </a:lnTo>
                      <a:lnTo>
                        <a:pt x="790" y="1152"/>
                      </a:lnTo>
                      <a:lnTo>
                        <a:pt x="794" y="1176"/>
                      </a:lnTo>
                      <a:lnTo>
                        <a:pt x="812" y="1210"/>
                      </a:lnTo>
                      <a:lnTo>
                        <a:pt x="816" y="1218"/>
                      </a:lnTo>
                      <a:lnTo>
                        <a:pt x="840" y="1266"/>
                      </a:lnTo>
                      <a:lnTo>
                        <a:pt x="850" y="1264"/>
                      </a:lnTo>
                      <a:lnTo>
                        <a:pt x="854" y="1272"/>
                      </a:lnTo>
                      <a:lnTo>
                        <a:pt x="850" y="1282"/>
                      </a:lnTo>
                      <a:lnTo>
                        <a:pt x="864" y="1304"/>
                      </a:lnTo>
                      <a:lnTo>
                        <a:pt x="884" y="1340"/>
                      </a:lnTo>
                      <a:lnTo>
                        <a:pt x="914" y="1362"/>
                      </a:lnTo>
                      <a:lnTo>
                        <a:pt x="946" y="1370"/>
                      </a:lnTo>
                      <a:lnTo>
                        <a:pt x="938" y="1348"/>
                      </a:lnTo>
                      <a:lnTo>
                        <a:pt x="952" y="1366"/>
                      </a:lnTo>
                      <a:lnTo>
                        <a:pt x="964" y="1336"/>
                      </a:lnTo>
                      <a:lnTo>
                        <a:pt x="962" y="1298"/>
                      </a:lnTo>
                      <a:lnTo>
                        <a:pt x="942" y="1262"/>
                      </a:lnTo>
                      <a:lnTo>
                        <a:pt x="932" y="1238"/>
                      </a:lnTo>
                      <a:lnTo>
                        <a:pt x="922" y="1236"/>
                      </a:lnTo>
                      <a:lnTo>
                        <a:pt x="918" y="1228"/>
                      </a:lnTo>
                      <a:lnTo>
                        <a:pt x="922" y="1222"/>
                      </a:lnTo>
                      <a:lnTo>
                        <a:pt x="898" y="1174"/>
                      </a:lnTo>
                      <a:lnTo>
                        <a:pt x="892" y="1166"/>
                      </a:lnTo>
                      <a:lnTo>
                        <a:pt x="874" y="1132"/>
                      </a:lnTo>
                      <a:lnTo>
                        <a:pt x="856" y="1116"/>
                      </a:lnTo>
                      <a:lnTo>
                        <a:pt x="850" y="1100"/>
                      </a:lnTo>
                      <a:lnTo>
                        <a:pt x="820" y="1056"/>
                      </a:lnTo>
                      <a:lnTo>
                        <a:pt x="804" y="1030"/>
                      </a:lnTo>
                      <a:lnTo>
                        <a:pt x="804" y="1030"/>
                      </a:lnTo>
                      <a:lnTo>
                        <a:pt x="800" y="1022"/>
                      </a:lnTo>
                      <a:lnTo>
                        <a:pt x="800" y="1022"/>
                      </a:lnTo>
                      <a:lnTo>
                        <a:pt x="840" y="1058"/>
                      </a:lnTo>
                      <a:lnTo>
                        <a:pt x="884" y="1104"/>
                      </a:lnTo>
                      <a:lnTo>
                        <a:pt x="934" y="1158"/>
                      </a:lnTo>
                      <a:lnTo>
                        <a:pt x="934" y="1158"/>
                      </a:lnTo>
                      <a:lnTo>
                        <a:pt x="972" y="1190"/>
                      </a:lnTo>
                      <a:lnTo>
                        <a:pt x="1006" y="1216"/>
                      </a:lnTo>
                      <a:lnTo>
                        <a:pt x="1036" y="1238"/>
                      </a:lnTo>
                      <a:lnTo>
                        <a:pt x="1036" y="1238"/>
                      </a:lnTo>
                      <a:lnTo>
                        <a:pt x="1062" y="1254"/>
                      </a:lnTo>
                      <a:lnTo>
                        <a:pt x="1082" y="1264"/>
                      </a:lnTo>
                      <a:lnTo>
                        <a:pt x="1098" y="1270"/>
                      </a:lnTo>
                      <a:lnTo>
                        <a:pt x="1138" y="1282"/>
                      </a:lnTo>
                      <a:lnTo>
                        <a:pt x="1158" y="1282"/>
                      </a:lnTo>
                      <a:lnTo>
                        <a:pt x="1168" y="1280"/>
                      </a:lnTo>
                      <a:lnTo>
                        <a:pt x="1168" y="1280"/>
                      </a:lnTo>
                      <a:lnTo>
                        <a:pt x="1170" y="1278"/>
                      </a:lnTo>
                      <a:lnTo>
                        <a:pt x="1174" y="1274"/>
                      </a:lnTo>
                      <a:lnTo>
                        <a:pt x="1180" y="1270"/>
                      </a:lnTo>
                      <a:lnTo>
                        <a:pt x="1186" y="1270"/>
                      </a:lnTo>
                      <a:lnTo>
                        <a:pt x="1190" y="1270"/>
                      </a:lnTo>
                      <a:lnTo>
                        <a:pt x="1190" y="1270"/>
                      </a:lnTo>
                      <a:lnTo>
                        <a:pt x="1196" y="1272"/>
                      </a:lnTo>
                      <a:lnTo>
                        <a:pt x="1202" y="1270"/>
                      </a:lnTo>
                      <a:lnTo>
                        <a:pt x="1214" y="1266"/>
                      </a:lnTo>
                      <a:lnTo>
                        <a:pt x="1224" y="1260"/>
                      </a:lnTo>
                      <a:lnTo>
                        <a:pt x="1234" y="1236"/>
                      </a:lnTo>
                      <a:lnTo>
                        <a:pt x="1244" y="1216"/>
                      </a:lnTo>
                      <a:lnTo>
                        <a:pt x="1244" y="1216"/>
                      </a:lnTo>
                      <a:lnTo>
                        <a:pt x="1252" y="1202"/>
                      </a:lnTo>
                      <a:lnTo>
                        <a:pt x="1260" y="1192"/>
                      </a:lnTo>
                      <a:lnTo>
                        <a:pt x="1268" y="1184"/>
                      </a:lnTo>
                      <a:lnTo>
                        <a:pt x="1268" y="1184"/>
                      </a:lnTo>
                      <a:lnTo>
                        <a:pt x="1274" y="1176"/>
                      </a:lnTo>
                      <a:lnTo>
                        <a:pt x="1278" y="1168"/>
                      </a:lnTo>
                      <a:lnTo>
                        <a:pt x="1278" y="1156"/>
                      </a:lnTo>
                      <a:lnTo>
                        <a:pt x="1278" y="1156"/>
                      </a:lnTo>
                      <a:lnTo>
                        <a:pt x="1282" y="1144"/>
                      </a:lnTo>
                      <a:lnTo>
                        <a:pt x="1286" y="1132"/>
                      </a:lnTo>
                      <a:lnTo>
                        <a:pt x="1288" y="1128"/>
                      </a:lnTo>
                      <a:lnTo>
                        <a:pt x="1292" y="1126"/>
                      </a:lnTo>
                      <a:lnTo>
                        <a:pt x="1292" y="1126"/>
                      </a:lnTo>
                      <a:lnTo>
                        <a:pt x="1296" y="1124"/>
                      </a:lnTo>
                      <a:lnTo>
                        <a:pt x="1298" y="1120"/>
                      </a:lnTo>
                      <a:lnTo>
                        <a:pt x="1306" y="1112"/>
                      </a:lnTo>
                      <a:lnTo>
                        <a:pt x="1312" y="1096"/>
                      </a:lnTo>
                      <a:lnTo>
                        <a:pt x="1312" y="1096"/>
                      </a:lnTo>
                      <a:lnTo>
                        <a:pt x="1314" y="1078"/>
                      </a:lnTo>
                      <a:lnTo>
                        <a:pt x="1316" y="1068"/>
                      </a:lnTo>
                      <a:lnTo>
                        <a:pt x="1316" y="1068"/>
                      </a:lnTo>
                      <a:lnTo>
                        <a:pt x="1314" y="1066"/>
                      </a:lnTo>
                      <a:lnTo>
                        <a:pt x="1314" y="1062"/>
                      </a:lnTo>
                      <a:lnTo>
                        <a:pt x="1316" y="1054"/>
                      </a:lnTo>
                      <a:lnTo>
                        <a:pt x="1324" y="1042"/>
                      </a:lnTo>
                      <a:lnTo>
                        <a:pt x="1324" y="1042"/>
                      </a:lnTo>
                      <a:lnTo>
                        <a:pt x="1330" y="1036"/>
                      </a:lnTo>
                      <a:lnTo>
                        <a:pt x="1334" y="1030"/>
                      </a:lnTo>
                      <a:lnTo>
                        <a:pt x="1336" y="1020"/>
                      </a:lnTo>
                      <a:lnTo>
                        <a:pt x="1336" y="1020"/>
                      </a:lnTo>
                      <a:close/>
                      <a:moveTo>
                        <a:pt x="662" y="842"/>
                      </a:moveTo>
                      <a:lnTo>
                        <a:pt x="662" y="842"/>
                      </a:lnTo>
                      <a:lnTo>
                        <a:pt x="662" y="842"/>
                      </a:lnTo>
                      <a:lnTo>
                        <a:pt x="662" y="842"/>
                      </a:lnTo>
                      <a:lnTo>
                        <a:pt x="662" y="842"/>
                      </a:lnTo>
                      <a:close/>
                    </a:path>
                  </a:pathLst>
                </a:custGeom>
                <a:solidFill>
                  <a:schemeClr val="bg2">
                    <a:lumMod val="60000"/>
                    <a:lumOff val="40000"/>
                    <a:alpha val="72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44" name="Group 53"/>
              <p:cNvGrpSpPr>
                <a:grpSpLocks noChangeAspect="1"/>
              </p:cNvGrpSpPr>
              <p:nvPr/>
            </p:nvGrpSpPr>
            <p:grpSpPr>
              <a:xfrm>
                <a:off x="69" y="4273552"/>
                <a:ext cx="1192646" cy="1365250"/>
                <a:chOff x="6991351" y="2448533"/>
                <a:chExt cx="1646965" cy="1885342"/>
              </a:xfrm>
              <a:solidFill>
                <a:schemeClr val="bg2">
                  <a:lumMod val="50000"/>
                  <a:lumOff val="50000"/>
                  <a:alpha val="18000"/>
                </a:schemeClr>
              </a:solidFill>
            </p:grpSpPr>
            <p:sp>
              <p:nvSpPr>
                <p:cNvPr id="155" name="Freeform 56"/>
                <p:cNvSpPr>
                  <a:spLocks/>
                </p:cNvSpPr>
                <p:nvPr/>
              </p:nvSpPr>
              <p:spPr bwMode="auto">
                <a:xfrm>
                  <a:off x="7543643" y="2953066"/>
                  <a:ext cx="19050" cy="498475"/>
                </a:xfrm>
                <a:custGeom>
                  <a:avLst/>
                  <a:gdLst>
                    <a:gd name="T0" fmla="*/ 2 w 12"/>
                    <a:gd name="T1" fmla="*/ 314 h 314"/>
                    <a:gd name="T2" fmla="*/ 2 w 12"/>
                    <a:gd name="T3" fmla="*/ 314 h 314"/>
                    <a:gd name="T4" fmla="*/ 4 w 12"/>
                    <a:gd name="T5" fmla="*/ 314 h 314"/>
                    <a:gd name="T6" fmla="*/ 4 w 12"/>
                    <a:gd name="T7" fmla="*/ 314 h 314"/>
                    <a:gd name="T8" fmla="*/ 4 w 12"/>
                    <a:gd name="T9" fmla="*/ 296 h 314"/>
                    <a:gd name="T10" fmla="*/ 12 w 12"/>
                    <a:gd name="T11" fmla="*/ 56 h 314"/>
                    <a:gd name="T12" fmla="*/ 12 w 12"/>
                    <a:gd name="T13" fmla="*/ 56 h 314"/>
                    <a:gd name="T14" fmla="*/ 12 w 12"/>
                    <a:gd name="T15" fmla="*/ 28 h 314"/>
                    <a:gd name="T16" fmla="*/ 12 w 12"/>
                    <a:gd name="T17" fmla="*/ 28 h 314"/>
                    <a:gd name="T18" fmla="*/ 12 w 12"/>
                    <a:gd name="T19" fmla="*/ 16 h 314"/>
                    <a:gd name="T20" fmla="*/ 10 w 12"/>
                    <a:gd name="T21" fmla="*/ 6 h 314"/>
                    <a:gd name="T22" fmla="*/ 10 w 12"/>
                    <a:gd name="T23" fmla="*/ 6 h 314"/>
                    <a:gd name="T24" fmla="*/ 6 w 12"/>
                    <a:gd name="T25" fmla="*/ 0 h 314"/>
                    <a:gd name="T26" fmla="*/ 4 w 12"/>
                    <a:gd name="T27" fmla="*/ 0 h 314"/>
                    <a:gd name="T28" fmla="*/ 2 w 12"/>
                    <a:gd name="T29" fmla="*/ 2 h 314"/>
                    <a:gd name="T30" fmla="*/ 2 w 12"/>
                    <a:gd name="T31" fmla="*/ 2 h 314"/>
                    <a:gd name="T32" fmla="*/ 0 w 12"/>
                    <a:gd name="T33" fmla="*/ 10 h 314"/>
                    <a:gd name="T34" fmla="*/ 0 w 12"/>
                    <a:gd name="T35" fmla="*/ 18 h 314"/>
                    <a:gd name="T36" fmla="*/ 0 w 12"/>
                    <a:gd name="T37" fmla="*/ 18 h 314"/>
                    <a:gd name="T38" fmla="*/ 2 w 12"/>
                    <a:gd name="T39" fmla="*/ 28 h 314"/>
                    <a:gd name="T40" fmla="*/ 2 w 12"/>
                    <a:gd name="T41" fmla="*/ 42 h 314"/>
                    <a:gd name="T42" fmla="*/ 0 w 12"/>
                    <a:gd name="T43" fmla="*/ 298 h 314"/>
                    <a:gd name="T44" fmla="*/ 0 w 12"/>
                    <a:gd name="T45" fmla="*/ 298 h 314"/>
                    <a:gd name="T46" fmla="*/ 0 w 12"/>
                    <a:gd name="T47" fmla="*/ 310 h 314"/>
                    <a:gd name="T48" fmla="*/ 2 w 12"/>
                    <a:gd name="T49" fmla="*/ 314 h 314"/>
                    <a:gd name="T50" fmla="*/ 2 w 12"/>
                    <a:gd name="T5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314">
                      <a:moveTo>
                        <a:pt x="2" y="314"/>
                      </a:moveTo>
                      <a:lnTo>
                        <a:pt x="2" y="314"/>
                      </a:lnTo>
                      <a:lnTo>
                        <a:pt x="4" y="314"/>
                      </a:lnTo>
                      <a:lnTo>
                        <a:pt x="4" y="314"/>
                      </a:lnTo>
                      <a:lnTo>
                        <a:pt x="4" y="296"/>
                      </a:lnTo>
                      <a:lnTo>
                        <a:pt x="12" y="56"/>
                      </a:lnTo>
                      <a:lnTo>
                        <a:pt x="12" y="56"/>
                      </a:lnTo>
                      <a:lnTo>
                        <a:pt x="12" y="28"/>
                      </a:lnTo>
                      <a:lnTo>
                        <a:pt x="12" y="28"/>
                      </a:lnTo>
                      <a:lnTo>
                        <a:pt x="12" y="16"/>
                      </a:lnTo>
                      <a:lnTo>
                        <a:pt x="10" y="6"/>
                      </a:lnTo>
                      <a:lnTo>
                        <a:pt x="10" y="6"/>
                      </a:lnTo>
                      <a:lnTo>
                        <a:pt x="6" y="0"/>
                      </a:lnTo>
                      <a:lnTo>
                        <a:pt x="4" y="0"/>
                      </a:lnTo>
                      <a:lnTo>
                        <a:pt x="2" y="2"/>
                      </a:lnTo>
                      <a:lnTo>
                        <a:pt x="2" y="2"/>
                      </a:lnTo>
                      <a:lnTo>
                        <a:pt x="0" y="10"/>
                      </a:lnTo>
                      <a:lnTo>
                        <a:pt x="0" y="18"/>
                      </a:lnTo>
                      <a:lnTo>
                        <a:pt x="0" y="18"/>
                      </a:lnTo>
                      <a:lnTo>
                        <a:pt x="2" y="28"/>
                      </a:lnTo>
                      <a:lnTo>
                        <a:pt x="2" y="42"/>
                      </a:lnTo>
                      <a:lnTo>
                        <a:pt x="0" y="298"/>
                      </a:lnTo>
                      <a:lnTo>
                        <a:pt x="0" y="298"/>
                      </a:lnTo>
                      <a:lnTo>
                        <a:pt x="0" y="310"/>
                      </a:lnTo>
                      <a:lnTo>
                        <a:pt x="2" y="314"/>
                      </a:lnTo>
                      <a:lnTo>
                        <a:pt x="2"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57"/>
                <p:cNvSpPr>
                  <a:spLocks/>
                </p:cNvSpPr>
                <p:nvPr/>
              </p:nvSpPr>
              <p:spPr bwMode="auto">
                <a:xfrm>
                  <a:off x="7597775" y="335597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58"/>
                <p:cNvSpPr>
                  <a:spLocks/>
                </p:cNvSpPr>
                <p:nvPr/>
              </p:nvSpPr>
              <p:spPr bwMode="auto">
                <a:xfrm>
                  <a:off x="7565869" y="3273742"/>
                  <a:ext cx="463550" cy="193675"/>
                </a:xfrm>
                <a:custGeom>
                  <a:avLst/>
                  <a:gdLst>
                    <a:gd name="T0" fmla="*/ 0 w 292"/>
                    <a:gd name="T1" fmla="*/ 122 h 122"/>
                    <a:gd name="T2" fmla="*/ 0 w 292"/>
                    <a:gd name="T3" fmla="*/ 122 h 122"/>
                    <a:gd name="T4" fmla="*/ 18 w 292"/>
                    <a:gd name="T5" fmla="*/ 116 h 122"/>
                    <a:gd name="T6" fmla="*/ 254 w 292"/>
                    <a:gd name="T7" fmla="*/ 20 h 122"/>
                    <a:gd name="T8" fmla="*/ 254 w 292"/>
                    <a:gd name="T9" fmla="*/ 20 h 122"/>
                    <a:gd name="T10" fmla="*/ 268 w 292"/>
                    <a:gd name="T11" fmla="*/ 14 h 122"/>
                    <a:gd name="T12" fmla="*/ 278 w 292"/>
                    <a:gd name="T13" fmla="*/ 12 h 122"/>
                    <a:gd name="T14" fmla="*/ 278 w 292"/>
                    <a:gd name="T15" fmla="*/ 12 h 122"/>
                    <a:gd name="T16" fmla="*/ 284 w 292"/>
                    <a:gd name="T17" fmla="*/ 10 h 122"/>
                    <a:gd name="T18" fmla="*/ 292 w 292"/>
                    <a:gd name="T19" fmla="*/ 6 h 122"/>
                    <a:gd name="T20" fmla="*/ 292 w 292"/>
                    <a:gd name="T21" fmla="*/ 6 h 122"/>
                    <a:gd name="T22" fmla="*/ 292 w 292"/>
                    <a:gd name="T23" fmla="*/ 4 h 122"/>
                    <a:gd name="T24" fmla="*/ 292 w 292"/>
                    <a:gd name="T25" fmla="*/ 2 h 122"/>
                    <a:gd name="T26" fmla="*/ 286 w 292"/>
                    <a:gd name="T27" fmla="*/ 0 h 122"/>
                    <a:gd name="T28" fmla="*/ 286 w 292"/>
                    <a:gd name="T29" fmla="*/ 0 h 122"/>
                    <a:gd name="T30" fmla="*/ 274 w 292"/>
                    <a:gd name="T31" fmla="*/ 2 h 122"/>
                    <a:gd name="T32" fmla="*/ 264 w 292"/>
                    <a:gd name="T33" fmla="*/ 6 h 122"/>
                    <a:gd name="T34" fmla="*/ 264 w 292"/>
                    <a:gd name="T35" fmla="*/ 6 h 122"/>
                    <a:gd name="T36" fmla="*/ 238 w 292"/>
                    <a:gd name="T37" fmla="*/ 16 h 122"/>
                    <a:gd name="T38" fmla="*/ 16 w 292"/>
                    <a:gd name="T39" fmla="*/ 112 h 122"/>
                    <a:gd name="T40" fmla="*/ 16 w 292"/>
                    <a:gd name="T41" fmla="*/ 112 h 122"/>
                    <a:gd name="T42" fmla="*/ 0 w 292"/>
                    <a:gd name="T43" fmla="*/ 120 h 122"/>
                    <a:gd name="T44" fmla="*/ 0 w 292"/>
                    <a:gd name="T45" fmla="*/ 120 h 122"/>
                    <a:gd name="T46" fmla="*/ 0 w 292"/>
                    <a:gd name="T47" fmla="*/ 120 h 122"/>
                    <a:gd name="T48" fmla="*/ 0 w 292"/>
                    <a:gd name="T49" fmla="*/ 120 h 122"/>
                    <a:gd name="T50" fmla="*/ 0 w 292"/>
                    <a:gd name="T51" fmla="*/ 122 h 122"/>
                    <a:gd name="T52" fmla="*/ 0 w 292"/>
                    <a:gd name="T53"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2" h="122">
                      <a:moveTo>
                        <a:pt x="0" y="122"/>
                      </a:moveTo>
                      <a:lnTo>
                        <a:pt x="0" y="122"/>
                      </a:lnTo>
                      <a:lnTo>
                        <a:pt x="18" y="116"/>
                      </a:lnTo>
                      <a:lnTo>
                        <a:pt x="254" y="20"/>
                      </a:lnTo>
                      <a:lnTo>
                        <a:pt x="254" y="20"/>
                      </a:lnTo>
                      <a:lnTo>
                        <a:pt x="268" y="14"/>
                      </a:lnTo>
                      <a:lnTo>
                        <a:pt x="278" y="12"/>
                      </a:lnTo>
                      <a:lnTo>
                        <a:pt x="278" y="12"/>
                      </a:lnTo>
                      <a:lnTo>
                        <a:pt x="284" y="10"/>
                      </a:lnTo>
                      <a:lnTo>
                        <a:pt x="292" y="6"/>
                      </a:lnTo>
                      <a:lnTo>
                        <a:pt x="292" y="6"/>
                      </a:lnTo>
                      <a:lnTo>
                        <a:pt x="292" y="4"/>
                      </a:lnTo>
                      <a:lnTo>
                        <a:pt x="292" y="2"/>
                      </a:lnTo>
                      <a:lnTo>
                        <a:pt x="286" y="0"/>
                      </a:lnTo>
                      <a:lnTo>
                        <a:pt x="286" y="0"/>
                      </a:lnTo>
                      <a:lnTo>
                        <a:pt x="274" y="2"/>
                      </a:lnTo>
                      <a:lnTo>
                        <a:pt x="264" y="6"/>
                      </a:lnTo>
                      <a:lnTo>
                        <a:pt x="264" y="6"/>
                      </a:lnTo>
                      <a:lnTo>
                        <a:pt x="238" y="16"/>
                      </a:lnTo>
                      <a:lnTo>
                        <a:pt x="16" y="112"/>
                      </a:lnTo>
                      <a:lnTo>
                        <a:pt x="16" y="112"/>
                      </a:lnTo>
                      <a:lnTo>
                        <a:pt x="0" y="120"/>
                      </a:lnTo>
                      <a:lnTo>
                        <a:pt x="0" y="120"/>
                      </a:lnTo>
                      <a:lnTo>
                        <a:pt x="0" y="120"/>
                      </a:lnTo>
                      <a:lnTo>
                        <a:pt x="0" y="120"/>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59"/>
                <p:cNvSpPr>
                  <a:spLocks noEditPoints="1"/>
                </p:cNvSpPr>
                <p:nvPr/>
              </p:nvSpPr>
              <p:spPr bwMode="auto">
                <a:xfrm>
                  <a:off x="6991351" y="2448533"/>
                  <a:ext cx="1646965" cy="1885342"/>
                </a:xfrm>
                <a:custGeom>
                  <a:avLst/>
                  <a:gdLst>
                    <a:gd name="T0" fmla="*/ 1212 w 1216"/>
                    <a:gd name="T1" fmla="*/ 748 h 1392"/>
                    <a:gd name="T2" fmla="*/ 1174 w 1216"/>
                    <a:gd name="T3" fmla="*/ 708 h 1392"/>
                    <a:gd name="T4" fmla="*/ 850 w 1216"/>
                    <a:gd name="T5" fmla="*/ 674 h 1392"/>
                    <a:gd name="T6" fmla="*/ 410 w 1216"/>
                    <a:gd name="T7" fmla="*/ 830 h 1392"/>
                    <a:gd name="T8" fmla="*/ 392 w 1216"/>
                    <a:gd name="T9" fmla="*/ 836 h 1392"/>
                    <a:gd name="T10" fmla="*/ 400 w 1216"/>
                    <a:gd name="T11" fmla="*/ 812 h 1392"/>
                    <a:gd name="T12" fmla="*/ 408 w 1216"/>
                    <a:gd name="T13" fmla="*/ 796 h 1392"/>
                    <a:gd name="T14" fmla="*/ 398 w 1216"/>
                    <a:gd name="T15" fmla="*/ 784 h 1392"/>
                    <a:gd name="T16" fmla="*/ 396 w 1216"/>
                    <a:gd name="T17" fmla="*/ 776 h 1392"/>
                    <a:gd name="T18" fmla="*/ 390 w 1216"/>
                    <a:gd name="T19" fmla="*/ 770 h 1392"/>
                    <a:gd name="T20" fmla="*/ 380 w 1216"/>
                    <a:gd name="T21" fmla="*/ 766 h 1392"/>
                    <a:gd name="T22" fmla="*/ 374 w 1216"/>
                    <a:gd name="T23" fmla="*/ 768 h 1392"/>
                    <a:gd name="T24" fmla="*/ 356 w 1216"/>
                    <a:gd name="T25" fmla="*/ 768 h 1392"/>
                    <a:gd name="T26" fmla="*/ 348 w 1216"/>
                    <a:gd name="T27" fmla="*/ 782 h 1392"/>
                    <a:gd name="T28" fmla="*/ 330 w 1216"/>
                    <a:gd name="T29" fmla="*/ 774 h 1392"/>
                    <a:gd name="T30" fmla="*/ 310 w 1216"/>
                    <a:gd name="T31" fmla="*/ 308 h 1392"/>
                    <a:gd name="T32" fmla="*/ 164 w 1216"/>
                    <a:gd name="T33" fmla="*/ 22 h 1392"/>
                    <a:gd name="T34" fmla="*/ 90 w 1216"/>
                    <a:gd name="T35" fmla="*/ 0 h 1392"/>
                    <a:gd name="T36" fmla="*/ 76 w 1216"/>
                    <a:gd name="T37" fmla="*/ 14 h 1392"/>
                    <a:gd name="T38" fmla="*/ 0 w 1216"/>
                    <a:gd name="T39" fmla="*/ 650 h 1392"/>
                    <a:gd name="T40" fmla="*/ 0 w 1216"/>
                    <a:gd name="T41" fmla="*/ 692 h 1392"/>
                    <a:gd name="T42" fmla="*/ 22 w 1216"/>
                    <a:gd name="T43" fmla="*/ 1096 h 1392"/>
                    <a:gd name="T44" fmla="*/ 120 w 1216"/>
                    <a:gd name="T45" fmla="*/ 1036 h 1392"/>
                    <a:gd name="T46" fmla="*/ 228 w 1216"/>
                    <a:gd name="T47" fmla="*/ 952 h 1392"/>
                    <a:gd name="T48" fmla="*/ 154 w 1216"/>
                    <a:gd name="T49" fmla="*/ 1044 h 1392"/>
                    <a:gd name="T50" fmla="*/ 122 w 1216"/>
                    <a:gd name="T51" fmla="*/ 1102 h 1392"/>
                    <a:gd name="T52" fmla="*/ 76 w 1216"/>
                    <a:gd name="T53" fmla="*/ 1188 h 1392"/>
                    <a:gd name="T54" fmla="*/ 118 w 1216"/>
                    <a:gd name="T55" fmla="*/ 1216 h 1392"/>
                    <a:gd name="T56" fmla="*/ 178 w 1216"/>
                    <a:gd name="T57" fmla="*/ 1142 h 1392"/>
                    <a:gd name="T58" fmla="*/ 222 w 1216"/>
                    <a:gd name="T59" fmla="*/ 1090 h 1392"/>
                    <a:gd name="T60" fmla="*/ 278 w 1216"/>
                    <a:gd name="T61" fmla="*/ 988 h 1392"/>
                    <a:gd name="T62" fmla="*/ 296 w 1216"/>
                    <a:gd name="T63" fmla="*/ 960 h 1392"/>
                    <a:gd name="T64" fmla="*/ 244 w 1216"/>
                    <a:gd name="T65" fmla="*/ 1120 h 1392"/>
                    <a:gd name="T66" fmla="*/ 224 w 1216"/>
                    <a:gd name="T67" fmla="*/ 1234 h 1392"/>
                    <a:gd name="T68" fmla="*/ 232 w 1216"/>
                    <a:gd name="T69" fmla="*/ 1330 h 1392"/>
                    <a:gd name="T70" fmla="*/ 248 w 1216"/>
                    <a:gd name="T71" fmla="*/ 1354 h 1392"/>
                    <a:gd name="T72" fmla="*/ 262 w 1216"/>
                    <a:gd name="T73" fmla="*/ 1368 h 1392"/>
                    <a:gd name="T74" fmla="*/ 282 w 1216"/>
                    <a:gd name="T75" fmla="*/ 1390 h 1392"/>
                    <a:gd name="T76" fmla="*/ 338 w 1216"/>
                    <a:gd name="T77" fmla="*/ 1388 h 1392"/>
                    <a:gd name="T78" fmla="*/ 388 w 1216"/>
                    <a:gd name="T79" fmla="*/ 1390 h 1392"/>
                    <a:gd name="T80" fmla="*/ 412 w 1216"/>
                    <a:gd name="T81" fmla="*/ 1386 h 1392"/>
                    <a:gd name="T82" fmla="*/ 428 w 1216"/>
                    <a:gd name="T83" fmla="*/ 1392 h 1392"/>
                    <a:gd name="T84" fmla="*/ 450 w 1216"/>
                    <a:gd name="T85" fmla="*/ 1392 h 1392"/>
                    <a:gd name="T86" fmla="*/ 474 w 1216"/>
                    <a:gd name="T87" fmla="*/ 1380 h 1392"/>
                    <a:gd name="T88" fmla="*/ 496 w 1216"/>
                    <a:gd name="T89" fmla="*/ 1380 h 1392"/>
                    <a:gd name="T90" fmla="*/ 526 w 1216"/>
                    <a:gd name="T91" fmla="*/ 1374 h 1392"/>
                    <a:gd name="T92" fmla="*/ 598 w 1216"/>
                    <a:gd name="T93" fmla="*/ 1314 h 1392"/>
                    <a:gd name="T94" fmla="*/ 616 w 1216"/>
                    <a:gd name="T95" fmla="*/ 1292 h 1392"/>
                    <a:gd name="T96" fmla="*/ 630 w 1216"/>
                    <a:gd name="T97" fmla="*/ 1178 h 1392"/>
                    <a:gd name="T98" fmla="*/ 608 w 1216"/>
                    <a:gd name="T99" fmla="*/ 1104 h 1392"/>
                    <a:gd name="T100" fmla="*/ 714 w 1216"/>
                    <a:gd name="T101" fmla="*/ 1124 h 1392"/>
                    <a:gd name="T102" fmla="*/ 866 w 1216"/>
                    <a:gd name="T103" fmla="*/ 1120 h 1392"/>
                    <a:gd name="T104" fmla="*/ 1044 w 1216"/>
                    <a:gd name="T105" fmla="*/ 966 h 1392"/>
                    <a:gd name="T106" fmla="*/ 1210 w 1216"/>
                    <a:gd name="T107" fmla="*/ 784 h 1392"/>
                    <a:gd name="T108" fmla="*/ 382 w 1216"/>
                    <a:gd name="T109" fmla="*/ 776 h 1392"/>
                    <a:gd name="T110" fmla="*/ 382 w 1216"/>
                    <a:gd name="T111" fmla="*/ 776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16" h="1392">
                      <a:moveTo>
                        <a:pt x="1216" y="756"/>
                      </a:moveTo>
                      <a:lnTo>
                        <a:pt x="1216" y="756"/>
                      </a:lnTo>
                      <a:lnTo>
                        <a:pt x="1212" y="748"/>
                      </a:lnTo>
                      <a:lnTo>
                        <a:pt x="1212" y="748"/>
                      </a:lnTo>
                      <a:lnTo>
                        <a:pt x="1206" y="738"/>
                      </a:lnTo>
                      <a:lnTo>
                        <a:pt x="1200" y="730"/>
                      </a:lnTo>
                      <a:lnTo>
                        <a:pt x="1186" y="716"/>
                      </a:lnTo>
                      <a:lnTo>
                        <a:pt x="1174" y="708"/>
                      </a:lnTo>
                      <a:lnTo>
                        <a:pt x="1168" y="704"/>
                      </a:lnTo>
                      <a:lnTo>
                        <a:pt x="1084" y="676"/>
                      </a:lnTo>
                      <a:lnTo>
                        <a:pt x="976" y="664"/>
                      </a:lnTo>
                      <a:lnTo>
                        <a:pt x="850" y="674"/>
                      </a:lnTo>
                      <a:lnTo>
                        <a:pt x="742" y="698"/>
                      </a:lnTo>
                      <a:lnTo>
                        <a:pt x="582" y="748"/>
                      </a:lnTo>
                      <a:lnTo>
                        <a:pt x="476" y="796"/>
                      </a:lnTo>
                      <a:lnTo>
                        <a:pt x="410" y="830"/>
                      </a:lnTo>
                      <a:lnTo>
                        <a:pt x="388" y="842"/>
                      </a:lnTo>
                      <a:lnTo>
                        <a:pt x="388" y="842"/>
                      </a:lnTo>
                      <a:lnTo>
                        <a:pt x="392" y="836"/>
                      </a:lnTo>
                      <a:lnTo>
                        <a:pt x="392" y="836"/>
                      </a:lnTo>
                      <a:lnTo>
                        <a:pt x="394" y="828"/>
                      </a:lnTo>
                      <a:lnTo>
                        <a:pt x="394" y="814"/>
                      </a:lnTo>
                      <a:lnTo>
                        <a:pt x="394" y="814"/>
                      </a:lnTo>
                      <a:lnTo>
                        <a:pt x="400" y="812"/>
                      </a:lnTo>
                      <a:lnTo>
                        <a:pt x="404" y="808"/>
                      </a:lnTo>
                      <a:lnTo>
                        <a:pt x="404" y="808"/>
                      </a:lnTo>
                      <a:lnTo>
                        <a:pt x="408" y="802"/>
                      </a:lnTo>
                      <a:lnTo>
                        <a:pt x="408" y="796"/>
                      </a:lnTo>
                      <a:lnTo>
                        <a:pt x="404" y="790"/>
                      </a:lnTo>
                      <a:lnTo>
                        <a:pt x="400" y="784"/>
                      </a:lnTo>
                      <a:lnTo>
                        <a:pt x="400" y="784"/>
                      </a:lnTo>
                      <a:lnTo>
                        <a:pt x="398" y="784"/>
                      </a:lnTo>
                      <a:lnTo>
                        <a:pt x="402" y="782"/>
                      </a:lnTo>
                      <a:lnTo>
                        <a:pt x="398" y="780"/>
                      </a:lnTo>
                      <a:lnTo>
                        <a:pt x="396" y="778"/>
                      </a:lnTo>
                      <a:lnTo>
                        <a:pt x="396" y="776"/>
                      </a:lnTo>
                      <a:lnTo>
                        <a:pt x="394" y="770"/>
                      </a:lnTo>
                      <a:lnTo>
                        <a:pt x="392" y="772"/>
                      </a:lnTo>
                      <a:lnTo>
                        <a:pt x="392" y="770"/>
                      </a:lnTo>
                      <a:lnTo>
                        <a:pt x="390" y="770"/>
                      </a:lnTo>
                      <a:lnTo>
                        <a:pt x="386" y="766"/>
                      </a:lnTo>
                      <a:lnTo>
                        <a:pt x="384" y="770"/>
                      </a:lnTo>
                      <a:lnTo>
                        <a:pt x="382" y="768"/>
                      </a:lnTo>
                      <a:lnTo>
                        <a:pt x="380" y="766"/>
                      </a:lnTo>
                      <a:lnTo>
                        <a:pt x="378" y="772"/>
                      </a:lnTo>
                      <a:lnTo>
                        <a:pt x="378" y="772"/>
                      </a:lnTo>
                      <a:lnTo>
                        <a:pt x="378" y="772"/>
                      </a:lnTo>
                      <a:lnTo>
                        <a:pt x="374" y="768"/>
                      </a:lnTo>
                      <a:lnTo>
                        <a:pt x="374" y="768"/>
                      </a:lnTo>
                      <a:lnTo>
                        <a:pt x="368" y="764"/>
                      </a:lnTo>
                      <a:lnTo>
                        <a:pt x="362" y="764"/>
                      </a:lnTo>
                      <a:lnTo>
                        <a:pt x="356" y="768"/>
                      </a:lnTo>
                      <a:lnTo>
                        <a:pt x="352" y="772"/>
                      </a:lnTo>
                      <a:lnTo>
                        <a:pt x="352" y="772"/>
                      </a:lnTo>
                      <a:lnTo>
                        <a:pt x="348" y="776"/>
                      </a:lnTo>
                      <a:lnTo>
                        <a:pt x="348" y="782"/>
                      </a:lnTo>
                      <a:lnTo>
                        <a:pt x="348" y="782"/>
                      </a:lnTo>
                      <a:lnTo>
                        <a:pt x="336" y="786"/>
                      </a:lnTo>
                      <a:lnTo>
                        <a:pt x="328" y="792"/>
                      </a:lnTo>
                      <a:lnTo>
                        <a:pt x="330" y="774"/>
                      </a:lnTo>
                      <a:lnTo>
                        <a:pt x="336" y="700"/>
                      </a:lnTo>
                      <a:lnTo>
                        <a:pt x="340" y="586"/>
                      </a:lnTo>
                      <a:lnTo>
                        <a:pt x="328" y="418"/>
                      </a:lnTo>
                      <a:lnTo>
                        <a:pt x="310" y="308"/>
                      </a:lnTo>
                      <a:lnTo>
                        <a:pt x="274" y="186"/>
                      </a:lnTo>
                      <a:lnTo>
                        <a:pt x="222" y="92"/>
                      </a:lnTo>
                      <a:lnTo>
                        <a:pt x="164" y="22"/>
                      </a:lnTo>
                      <a:lnTo>
                        <a:pt x="164" y="22"/>
                      </a:lnTo>
                      <a:lnTo>
                        <a:pt x="152" y="14"/>
                      </a:lnTo>
                      <a:lnTo>
                        <a:pt x="136" y="6"/>
                      </a:lnTo>
                      <a:lnTo>
                        <a:pt x="118" y="0"/>
                      </a:lnTo>
                      <a:lnTo>
                        <a:pt x="90" y="0"/>
                      </a:lnTo>
                      <a:lnTo>
                        <a:pt x="90" y="0"/>
                      </a:lnTo>
                      <a:lnTo>
                        <a:pt x="82" y="4"/>
                      </a:lnTo>
                      <a:lnTo>
                        <a:pt x="78" y="10"/>
                      </a:lnTo>
                      <a:lnTo>
                        <a:pt x="76" y="14"/>
                      </a:lnTo>
                      <a:lnTo>
                        <a:pt x="58" y="38"/>
                      </a:lnTo>
                      <a:lnTo>
                        <a:pt x="24" y="100"/>
                      </a:lnTo>
                      <a:lnTo>
                        <a:pt x="0" y="158"/>
                      </a:lnTo>
                      <a:lnTo>
                        <a:pt x="0" y="650"/>
                      </a:lnTo>
                      <a:lnTo>
                        <a:pt x="76" y="712"/>
                      </a:lnTo>
                      <a:lnTo>
                        <a:pt x="76" y="712"/>
                      </a:lnTo>
                      <a:lnTo>
                        <a:pt x="36" y="700"/>
                      </a:lnTo>
                      <a:lnTo>
                        <a:pt x="0" y="692"/>
                      </a:lnTo>
                      <a:lnTo>
                        <a:pt x="0" y="1108"/>
                      </a:lnTo>
                      <a:lnTo>
                        <a:pt x="0" y="1108"/>
                      </a:lnTo>
                      <a:lnTo>
                        <a:pt x="22" y="1096"/>
                      </a:lnTo>
                      <a:lnTo>
                        <a:pt x="22" y="1096"/>
                      </a:lnTo>
                      <a:lnTo>
                        <a:pt x="52" y="1080"/>
                      </a:lnTo>
                      <a:lnTo>
                        <a:pt x="84" y="1060"/>
                      </a:lnTo>
                      <a:lnTo>
                        <a:pt x="120" y="1036"/>
                      </a:lnTo>
                      <a:lnTo>
                        <a:pt x="120" y="1036"/>
                      </a:lnTo>
                      <a:lnTo>
                        <a:pt x="166" y="996"/>
                      </a:lnTo>
                      <a:lnTo>
                        <a:pt x="206" y="962"/>
                      </a:lnTo>
                      <a:lnTo>
                        <a:pt x="244" y="932"/>
                      </a:lnTo>
                      <a:lnTo>
                        <a:pt x="228" y="952"/>
                      </a:lnTo>
                      <a:lnTo>
                        <a:pt x="198" y="990"/>
                      </a:lnTo>
                      <a:lnTo>
                        <a:pt x="190" y="1004"/>
                      </a:lnTo>
                      <a:lnTo>
                        <a:pt x="172" y="1016"/>
                      </a:lnTo>
                      <a:lnTo>
                        <a:pt x="154" y="1044"/>
                      </a:lnTo>
                      <a:lnTo>
                        <a:pt x="148" y="1052"/>
                      </a:lnTo>
                      <a:lnTo>
                        <a:pt x="122" y="1090"/>
                      </a:lnTo>
                      <a:lnTo>
                        <a:pt x="126" y="1096"/>
                      </a:lnTo>
                      <a:lnTo>
                        <a:pt x="122" y="1102"/>
                      </a:lnTo>
                      <a:lnTo>
                        <a:pt x="112" y="1104"/>
                      </a:lnTo>
                      <a:lnTo>
                        <a:pt x="102" y="1124"/>
                      </a:lnTo>
                      <a:lnTo>
                        <a:pt x="80" y="1154"/>
                      </a:lnTo>
                      <a:lnTo>
                        <a:pt x="76" y="1188"/>
                      </a:lnTo>
                      <a:lnTo>
                        <a:pt x="84" y="1216"/>
                      </a:lnTo>
                      <a:lnTo>
                        <a:pt x="98" y="1200"/>
                      </a:lnTo>
                      <a:lnTo>
                        <a:pt x="88" y="1218"/>
                      </a:lnTo>
                      <a:lnTo>
                        <a:pt x="118" y="1216"/>
                      </a:lnTo>
                      <a:lnTo>
                        <a:pt x="146" y="1198"/>
                      </a:lnTo>
                      <a:lnTo>
                        <a:pt x="166" y="1168"/>
                      </a:lnTo>
                      <a:lnTo>
                        <a:pt x="180" y="1150"/>
                      </a:lnTo>
                      <a:lnTo>
                        <a:pt x="178" y="1142"/>
                      </a:lnTo>
                      <a:lnTo>
                        <a:pt x="182" y="1136"/>
                      </a:lnTo>
                      <a:lnTo>
                        <a:pt x="190" y="1136"/>
                      </a:lnTo>
                      <a:lnTo>
                        <a:pt x="216" y="1098"/>
                      </a:lnTo>
                      <a:lnTo>
                        <a:pt x="222" y="1090"/>
                      </a:lnTo>
                      <a:lnTo>
                        <a:pt x="240" y="1062"/>
                      </a:lnTo>
                      <a:lnTo>
                        <a:pt x="246" y="1042"/>
                      </a:lnTo>
                      <a:lnTo>
                        <a:pt x="256" y="1030"/>
                      </a:lnTo>
                      <a:lnTo>
                        <a:pt x="278" y="988"/>
                      </a:lnTo>
                      <a:lnTo>
                        <a:pt x="292" y="964"/>
                      </a:lnTo>
                      <a:lnTo>
                        <a:pt x="292" y="964"/>
                      </a:lnTo>
                      <a:lnTo>
                        <a:pt x="296" y="960"/>
                      </a:lnTo>
                      <a:lnTo>
                        <a:pt x="296" y="960"/>
                      </a:lnTo>
                      <a:lnTo>
                        <a:pt x="284" y="1004"/>
                      </a:lnTo>
                      <a:lnTo>
                        <a:pt x="266" y="1058"/>
                      </a:lnTo>
                      <a:lnTo>
                        <a:pt x="244" y="1120"/>
                      </a:lnTo>
                      <a:lnTo>
                        <a:pt x="244" y="1120"/>
                      </a:lnTo>
                      <a:lnTo>
                        <a:pt x="236" y="1162"/>
                      </a:lnTo>
                      <a:lnTo>
                        <a:pt x="228" y="1200"/>
                      </a:lnTo>
                      <a:lnTo>
                        <a:pt x="224" y="1234"/>
                      </a:lnTo>
                      <a:lnTo>
                        <a:pt x="224" y="1234"/>
                      </a:lnTo>
                      <a:lnTo>
                        <a:pt x="222" y="1260"/>
                      </a:lnTo>
                      <a:lnTo>
                        <a:pt x="222" y="1278"/>
                      </a:lnTo>
                      <a:lnTo>
                        <a:pt x="224" y="1294"/>
                      </a:lnTo>
                      <a:lnTo>
                        <a:pt x="232" y="1330"/>
                      </a:lnTo>
                      <a:lnTo>
                        <a:pt x="238" y="1346"/>
                      </a:lnTo>
                      <a:lnTo>
                        <a:pt x="246" y="1354"/>
                      </a:lnTo>
                      <a:lnTo>
                        <a:pt x="246" y="1354"/>
                      </a:lnTo>
                      <a:lnTo>
                        <a:pt x="248" y="1354"/>
                      </a:lnTo>
                      <a:lnTo>
                        <a:pt x="252" y="1356"/>
                      </a:lnTo>
                      <a:lnTo>
                        <a:pt x="258" y="1360"/>
                      </a:lnTo>
                      <a:lnTo>
                        <a:pt x="262" y="1368"/>
                      </a:lnTo>
                      <a:lnTo>
                        <a:pt x="262" y="1368"/>
                      </a:lnTo>
                      <a:lnTo>
                        <a:pt x="264" y="1372"/>
                      </a:lnTo>
                      <a:lnTo>
                        <a:pt x="266" y="1378"/>
                      </a:lnTo>
                      <a:lnTo>
                        <a:pt x="274" y="1384"/>
                      </a:lnTo>
                      <a:lnTo>
                        <a:pt x="282" y="1390"/>
                      </a:lnTo>
                      <a:lnTo>
                        <a:pt x="306" y="1388"/>
                      </a:lnTo>
                      <a:lnTo>
                        <a:pt x="326" y="1386"/>
                      </a:lnTo>
                      <a:lnTo>
                        <a:pt x="326" y="1386"/>
                      </a:lnTo>
                      <a:lnTo>
                        <a:pt x="338" y="1388"/>
                      </a:lnTo>
                      <a:lnTo>
                        <a:pt x="358" y="1392"/>
                      </a:lnTo>
                      <a:lnTo>
                        <a:pt x="382" y="1392"/>
                      </a:lnTo>
                      <a:lnTo>
                        <a:pt x="382" y="1392"/>
                      </a:lnTo>
                      <a:lnTo>
                        <a:pt x="388" y="1390"/>
                      </a:lnTo>
                      <a:lnTo>
                        <a:pt x="388" y="1390"/>
                      </a:lnTo>
                      <a:lnTo>
                        <a:pt x="400" y="1386"/>
                      </a:lnTo>
                      <a:lnTo>
                        <a:pt x="408" y="1386"/>
                      </a:lnTo>
                      <a:lnTo>
                        <a:pt x="412" y="1386"/>
                      </a:lnTo>
                      <a:lnTo>
                        <a:pt x="416" y="1388"/>
                      </a:lnTo>
                      <a:lnTo>
                        <a:pt x="416" y="1388"/>
                      </a:lnTo>
                      <a:lnTo>
                        <a:pt x="422" y="1390"/>
                      </a:lnTo>
                      <a:lnTo>
                        <a:pt x="428" y="1392"/>
                      </a:lnTo>
                      <a:lnTo>
                        <a:pt x="446" y="1392"/>
                      </a:lnTo>
                      <a:lnTo>
                        <a:pt x="446" y="1392"/>
                      </a:lnTo>
                      <a:lnTo>
                        <a:pt x="450" y="1392"/>
                      </a:lnTo>
                      <a:lnTo>
                        <a:pt x="450" y="1392"/>
                      </a:lnTo>
                      <a:lnTo>
                        <a:pt x="464" y="1386"/>
                      </a:lnTo>
                      <a:lnTo>
                        <a:pt x="472" y="1382"/>
                      </a:lnTo>
                      <a:lnTo>
                        <a:pt x="472" y="1382"/>
                      </a:lnTo>
                      <a:lnTo>
                        <a:pt x="474" y="1380"/>
                      </a:lnTo>
                      <a:lnTo>
                        <a:pt x="476" y="1378"/>
                      </a:lnTo>
                      <a:lnTo>
                        <a:pt x="484" y="1378"/>
                      </a:lnTo>
                      <a:lnTo>
                        <a:pt x="496" y="1380"/>
                      </a:lnTo>
                      <a:lnTo>
                        <a:pt x="496" y="1380"/>
                      </a:lnTo>
                      <a:lnTo>
                        <a:pt x="504" y="1380"/>
                      </a:lnTo>
                      <a:lnTo>
                        <a:pt x="510" y="1380"/>
                      </a:lnTo>
                      <a:lnTo>
                        <a:pt x="520" y="1378"/>
                      </a:lnTo>
                      <a:lnTo>
                        <a:pt x="526" y="1374"/>
                      </a:lnTo>
                      <a:lnTo>
                        <a:pt x="528" y="1372"/>
                      </a:lnTo>
                      <a:lnTo>
                        <a:pt x="554" y="1350"/>
                      </a:lnTo>
                      <a:lnTo>
                        <a:pt x="582" y="1336"/>
                      </a:lnTo>
                      <a:lnTo>
                        <a:pt x="598" y="1314"/>
                      </a:lnTo>
                      <a:lnTo>
                        <a:pt x="598" y="1314"/>
                      </a:lnTo>
                      <a:lnTo>
                        <a:pt x="606" y="1306"/>
                      </a:lnTo>
                      <a:lnTo>
                        <a:pt x="612" y="1300"/>
                      </a:lnTo>
                      <a:lnTo>
                        <a:pt x="616" y="1292"/>
                      </a:lnTo>
                      <a:lnTo>
                        <a:pt x="616" y="1292"/>
                      </a:lnTo>
                      <a:lnTo>
                        <a:pt x="624" y="1270"/>
                      </a:lnTo>
                      <a:lnTo>
                        <a:pt x="628" y="1254"/>
                      </a:lnTo>
                      <a:lnTo>
                        <a:pt x="630" y="1178"/>
                      </a:lnTo>
                      <a:lnTo>
                        <a:pt x="630" y="1178"/>
                      </a:lnTo>
                      <a:lnTo>
                        <a:pt x="614" y="1116"/>
                      </a:lnTo>
                      <a:lnTo>
                        <a:pt x="614" y="1116"/>
                      </a:lnTo>
                      <a:lnTo>
                        <a:pt x="608" y="1104"/>
                      </a:lnTo>
                      <a:lnTo>
                        <a:pt x="594" y="1086"/>
                      </a:lnTo>
                      <a:lnTo>
                        <a:pt x="562" y="1042"/>
                      </a:lnTo>
                      <a:lnTo>
                        <a:pt x="678" y="1106"/>
                      </a:lnTo>
                      <a:lnTo>
                        <a:pt x="714" y="1124"/>
                      </a:lnTo>
                      <a:lnTo>
                        <a:pt x="750" y="1142"/>
                      </a:lnTo>
                      <a:lnTo>
                        <a:pt x="782" y="1146"/>
                      </a:lnTo>
                      <a:lnTo>
                        <a:pt x="822" y="1140"/>
                      </a:lnTo>
                      <a:lnTo>
                        <a:pt x="866" y="1120"/>
                      </a:lnTo>
                      <a:lnTo>
                        <a:pt x="910" y="1090"/>
                      </a:lnTo>
                      <a:lnTo>
                        <a:pt x="936" y="1070"/>
                      </a:lnTo>
                      <a:lnTo>
                        <a:pt x="1000" y="1006"/>
                      </a:lnTo>
                      <a:lnTo>
                        <a:pt x="1044" y="966"/>
                      </a:lnTo>
                      <a:lnTo>
                        <a:pt x="1148" y="864"/>
                      </a:lnTo>
                      <a:lnTo>
                        <a:pt x="1194" y="808"/>
                      </a:lnTo>
                      <a:lnTo>
                        <a:pt x="1210" y="784"/>
                      </a:lnTo>
                      <a:lnTo>
                        <a:pt x="1210" y="784"/>
                      </a:lnTo>
                      <a:lnTo>
                        <a:pt x="1212" y="782"/>
                      </a:lnTo>
                      <a:lnTo>
                        <a:pt x="1216" y="776"/>
                      </a:lnTo>
                      <a:lnTo>
                        <a:pt x="1216" y="756"/>
                      </a:lnTo>
                      <a:close/>
                      <a:moveTo>
                        <a:pt x="382" y="776"/>
                      </a:moveTo>
                      <a:lnTo>
                        <a:pt x="382" y="776"/>
                      </a:lnTo>
                      <a:lnTo>
                        <a:pt x="382" y="776"/>
                      </a:lnTo>
                      <a:lnTo>
                        <a:pt x="382" y="776"/>
                      </a:lnTo>
                      <a:lnTo>
                        <a:pt x="382" y="776"/>
                      </a:lnTo>
                      <a:close/>
                    </a:path>
                  </a:pathLst>
                </a:custGeom>
                <a:solidFill>
                  <a:schemeClr val="bg2">
                    <a:lumMod val="60000"/>
                    <a:lumOff val="40000"/>
                    <a:alpha val="72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58"/>
              <p:cNvGrpSpPr>
                <a:grpSpLocks noChangeAspect="1"/>
              </p:cNvGrpSpPr>
              <p:nvPr/>
            </p:nvGrpSpPr>
            <p:grpSpPr>
              <a:xfrm>
                <a:off x="7366653" y="-16"/>
                <a:ext cx="1266631" cy="990597"/>
                <a:chOff x="5410249" y="5114925"/>
                <a:chExt cx="1558925" cy="1219200"/>
              </a:xfrm>
              <a:solidFill>
                <a:schemeClr val="bg2">
                  <a:lumMod val="50000"/>
                  <a:lumOff val="50000"/>
                  <a:alpha val="18000"/>
                </a:schemeClr>
              </a:solidFill>
            </p:grpSpPr>
            <p:sp>
              <p:nvSpPr>
                <p:cNvPr id="151" name="Freeform 63"/>
                <p:cNvSpPr>
                  <a:spLocks/>
                </p:cNvSpPr>
                <p:nvPr/>
              </p:nvSpPr>
              <p:spPr bwMode="auto">
                <a:xfrm>
                  <a:off x="5819775" y="5114925"/>
                  <a:ext cx="228600" cy="231775"/>
                </a:xfrm>
                <a:custGeom>
                  <a:avLst/>
                  <a:gdLst>
                    <a:gd name="T0" fmla="*/ 144 w 144"/>
                    <a:gd name="T1" fmla="*/ 146 h 146"/>
                    <a:gd name="T2" fmla="*/ 144 w 144"/>
                    <a:gd name="T3" fmla="*/ 146 h 146"/>
                    <a:gd name="T4" fmla="*/ 144 w 144"/>
                    <a:gd name="T5" fmla="*/ 146 h 146"/>
                    <a:gd name="T6" fmla="*/ 144 w 144"/>
                    <a:gd name="T7" fmla="*/ 146 h 146"/>
                    <a:gd name="T8" fmla="*/ 132 w 144"/>
                    <a:gd name="T9" fmla="*/ 132 h 146"/>
                    <a:gd name="T10" fmla="*/ 32 w 144"/>
                    <a:gd name="T11" fmla="*/ 22 h 146"/>
                    <a:gd name="T12" fmla="*/ 32 w 144"/>
                    <a:gd name="T13" fmla="*/ 22 h 146"/>
                    <a:gd name="T14" fmla="*/ 18 w 144"/>
                    <a:gd name="T15" fmla="*/ 4 h 146"/>
                    <a:gd name="T16" fmla="*/ 18 w 144"/>
                    <a:gd name="T17" fmla="*/ 4 h 146"/>
                    <a:gd name="T18" fmla="*/ 12 w 144"/>
                    <a:gd name="T19" fmla="*/ 2 h 146"/>
                    <a:gd name="T20" fmla="*/ 8 w 144"/>
                    <a:gd name="T21" fmla="*/ 0 h 146"/>
                    <a:gd name="T22" fmla="*/ 8 w 144"/>
                    <a:gd name="T23" fmla="*/ 0 h 146"/>
                    <a:gd name="T24" fmla="*/ 0 w 144"/>
                    <a:gd name="T25" fmla="*/ 0 h 146"/>
                    <a:gd name="T26" fmla="*/ 0 w 144"/>
                    <a:gd name="T27" fmla="*/ 0 h 146"/>
                    <a:gd name="T28" fmla="*/ 6 w 144"/>
                    <a:gd name="T29" fmla="*/ 4 h 146"/>
                    <a:gd name="T30" fmla="*/ 6 w 144"/>
                    <a:gd name="T31" fmla="*/ 4 h 146"/>
                    <a:gd name="T32" fmla="*/ 22 w 144"/>
                    <a:gd name="T33" fmla="*/ 18 h 146"/>
                    <a:gd name="T34" fmla="*/ 130 w 144"/>
                    <a:gd name="T35" fmla="*/ 136 h 146"/>
                    <a:gd name="T36" fmla="*/ 130 w 144"/>
                    <a:gd name="T37" fmla="*/ 136 h 146"/>
                    <a:gd name="T38" fmla="*/ 144 w 144"/>
                    <a:gd name="T39" fmla="*/ 146 h 146"/>
                    <a:gd name="T40" fmla="*/ 144 w 144"/>
                    <a:gd name="T4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46">
                      <a:moveTo>
                        <a:pt x="144" y="146"/>
                      </a:moveTo>
                      <a:lnTo>
                        <a:pt x="144" y="146"/>
                      </a:lnTo>
                      <a:lnTo>
                        <a:pt x="144" y="146"/>
                      </a:lnTo>
                      <a:lnTo>
                        <a:pt x="144" y="146"/>
                      </a:lnTo>
                      <a:lnTo>
                        <a:pt x="132" y="132"/>
                      </a:lnTo>
                      <a:lnTo>
                        <a:pt x="32" y="22"/>
                      </a:lnTo>
                      <a:lnTo>
                        <a:pt x="32" y="22"/>
                      </a:lnTo>
                      <a:lnTo>
                        <a:pt x="18" y="4"/>
                      </a:lnTo>
                      <a:lnTo>
                        <a:pt x="18" y="4"/>
                      </a:lnTo>
                      <a:lnTo>
                        <a:pt x="12" y="2"/>
                      </a:lnTo>
                      <a:lnTo>
                        <a:pt x="8" y="0"/>
                      </a:lnTo>
                      <a:lnTo>
                        <a:pt x="8" y="0"/>
                      </a:lnTo>
                      <a:lnTo>
                        <a:pt x="0" y="0"/>
                      </a:lnTo>
                      <a:lnTo>
                        <a:pt x="0" y="0"/>
                      </a:lnTo>
                      <a:lnTo>
                        <a:pt x="6" y="4"/>
                      </a:lnTo>
                      <a:lnTo>
                        <a:pt x="6" y="4"/>
                      </a:lnTo>
                      <a:lnTo>
                        <a:pt x="22" y="18"/>
                      </a:lnTo>
                      <a:lnTo>
                        <a:pt x="130" y="136"/>
                      </a:lnTo>
                      <a:lnTo>
                        <a:pt x="130" y="136"/>
                      </a:lnTo>
                      <a:lnTo>
                        <a:pt x="144" y="146"/>
                      </a:lnTo>
                      <a:lnTo>
                        <a:pt x="144"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64"/>
                <p:cNvSpPr>
                  <a:spLocks/>
                </p:cNvSpPr>
                <p:nvPr/>
              </p:nvSpPr>
              <p:spPr bwMode="auto">
                <a:xfrm>
                  <a:off x="6051550" y="535305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65"/>
                <p:cNvSpPr>
                  <a:spLocks/>
                </p:cNvSpPr>
                <p:nvPr/>
              </p:nvSpPr>
              <p:spPr bwMode="auto">
                <a:xfrm>
                  <a:off x="6061075" y="5114925"/>
                  <a:ext cx="104775" cy="228600"/>
                </a:xfrm>
                <a:custGeom>
                  <a:avLst/>
                  <a:gdLst>
                    <a:gd name="T0" fmla="*/ 2 w 66"/>
                    <a:gd name="T1" fmla="*/ 144 h 144"/>
                    <a:gd name="T2" fmla="*/ 2 w 66"/>
                    <a:gd name="T3" fmla="*/ 144 h 144"/>
                    <a:gd name="T4" fmla="*/ 10 w 66"/>
                    <a:gd name="T5" fmla="*/ 130 h 144"/>
                    <a:gd name="T6" fmla="*/ 62 w 66"/>
                    <a:gd name="T7" fmla="*/ 14 h 144"/>
                    <a:gd name="T8" fmla="*/ 62 w 66"/>
                    <a:gd name="T9" fmla="*/ 14 h 144"/>
                    <a:gd name="T10" fmla="*/ 66 w 66"/>
                    <a:gd name="T11" fmla="*/ 4 h 144"/>
                    <a:gd name="T12" fmla="*/ 66 w 66"/>
                    <a:gd name="T13" fmla="*/ 2 h 144"/>
                    <a:gd name="T14" fmla="*/ 66 w 66"/>
                    <a:gd name="T15" fmla="*/ 0 h 144"/>
                    <a:gd name="T16" fmla="*/ 66 w 66"/>
                    <a:gd name="T17" fmla="*/ 0 h 144"/>
                    <a:gd name="T18" fmla="*/ 62 w 66"/>
                    <a:gd name="T19" fmla="*/ 4 h 144"/>
                    <a:gd name="T20" fmla="*/ 56 w 66"/>
                    <a:gd name="T21" fmla="*/ 14 h 144"/>
                    <a:gd name="T22" fmla="*/ 6 w 66"/>
                    <a:gd name="T23" fmla="*/ 128 h 144"/>
                    <a:gd name="T24" fmla="*/ 6 w 66"/>
                    <a:gd name="T25" fmla="*/ 128 h 144"/>
                    <a:gd name="T26" fmla="*/ 0 w 66"/>
                    <a:gd name="T27" fmla="*/ 144 h 144"/>
                    <a:gd name="T28" fmla="*/ 0 w 66"/>
                    <a:gd name="T29" fmla="*/ 144 h 144"/>
                    <a:gd name="T30" fmla="*/ 0 w 66"/>
                    <a:gd name="T31" fmla="*/ 144 h 144"/>
                    <a:gd name="T32" fmla="*/ 0 w 66"/>
                    <a:gd name="T33" fmla="*/ 144 h 144"/>
                    <a:gd name="T34" fmla="*/ 2 w 66"/>
                    <a:gd name="T35" fmla="*/ 144 h 144"/>
                    <a:gd name="T36" fmla="*/ 2 w 66"/>
                    <a:gd name="T3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144">
                      <a:moveTo>
                        <a:pt x="2" y="144"/>
                      </a:moveTo>
                      <a:lnTo>
                        <a:pt x="2" y="144"/>
                      </a:lnTo>
                      <a:lnTo>
                        <a:pt x="10" y="130"/>
                      </a:lnTo>
                      <a:lnTo>
                        <a:pt x="62" y="14"/>
                      </a:lnTo>
                      <a:lnTo>
                        <a:pt x="62" y="14"/>
                      </a:lnTo>
                      <a:lnTo>
                        <a:pt x="66" y="4"/>
                      </a:lnTo>
                      <a:lnTo>
                        <a:pt x="66" y="2"/>
                      </a:lnTo>
                      <a:lnTo>
                        <a:pt x="66" y="0"/>
                      </a:lnTo>
                      <a:lnTo>
                        <a:pt x="66" y="0"/>
                      </a:lnTo>
                      <a:lnTo>
                        <a:pt x="62" y="4"/>
                      </a:lnTo>
                      <a:lnTo>
                        <a:pt x="56" y="14"/>
                      </a:lnTo>
                      <a:lnTo>
                        <a:pt x="6" y="128"/>
                      </a:lnTo>
                      <a:lnTo>
                        <a:pt x="6" y="128"/>
                      </a:lnTo>
                      <a:lnTo>
                        <a:pt x="0" y="144"/>
                      </a:lnTo>
                      <a:lnTo>
                        <a:pt x="0" y="144"/>
                      </a:lnTo>
                      <a:lnTo>
                        <a:pt x="0" y="144"/>
                      </a:lnTo>
                      <a:lnTo>
                        <a:pt x="0" y="144"/>
                      </a:lnTo>
                      <a:lnTo>
                        <a:pt x="2" y="144"/>
                      </a:lnTo>
                      <a:lnTo>
                        <a:pt x="2"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66"/>
                <p:cNvSpPr>
                  <a:spLocks noEditPoints="1"/>
                </p:cNvSpPr>
                <p:nvPr/>
              </p:nvSpPr>
              <p:spPr bwMode="auto">
                <a:xfrm>
                  <a:off x="5410249" y="5114925"/>
                  <a:ext cx="1558925" cy="1219200"/>
                </a:xfrm>
                <a:custGeom>
                  <a:avLst/>
                  <a:gdLst>
                    <a:gd name="T0" fmla="*/ 604 w 982"/>
                    <a:gd name="T1" fmla="*/ 146 h 768"/>
                    <a:gd name="T2" fmla="*/ 588 w 982"/>
                    <a:gd name="T3" fmla="*/ 156 h 768"/>
                    <a:gd name="T4" fmla="*/ 572 w 982"/>
                    <a:gd name="T5" fmla="*/ 144 h 768"/>
                    <a:gd name="T6" fmla="*/ 560 w 982"/>
                    <a:gd name="T7" fmla="*/ 146 h 768"/>
                    <a:gd name="T8" fmla="*/ 550 w 982"/>
                    <a:gd name="T9" fmla="*/ 152 h 768"/>
                    <a:gd name="T10" fmla="*/ 542 w 982"/>
                    <a:gd name="T11" fmla="*/ 182 h 768"/>
                    <a:gd name="T12" fmla="*/ 346 w 982"/>
                    <a:gd name="T13" fmla="*/ 0 h 768"/>
                    <a:gd name="T14" fmla="*/ 44 w 982"/>
                    <a:gd name="T15" fmla="*/ 62 h 768"/>
                    <a:gd name="T16" fmla="*/ 76 w 982"/>
                    <a:gd name="T17" fmla="*/ 92 h 768"/>
                    <a:gd name="T18" fmla="*/ 110 w 982"/>
                    <a:gd name="T19" fmla="*/ 124 h 768"/>
                    <a:gd name="T20" fmla="*/ 126 w 982"/>
                    <a:gd name="T21" fmla="*/ 160 h 768"/>
                    <a:gd name="T22" fmla="*/ 146 w 982"/>
                    <a:gd name="T23" fmla="*/ 188 h 768"/>
                    <a:gd name="T24" fmla="*/ 166 w 982"/>
                    <a:gd name="T25" fmla="*/ 220 h 768"/>
                    <a:gd name="T26" fmla="*/ 206 w 982"/>
                    <a:gd name="T27" fmla="*/ 270 h 768"/>
                    <a:gd name="T28" fmla="*/ 322 w 982"/>
                    <a:gd name="T29" fmla="*/ 280 h 768"/>
                    <a:gd name="T30" fmla="*/ 294 w 982"/>
                    <a:gd name="T31" fmla="*/ 348 h 768"/>
                    <a:gd name="T32" fmla="*/ 256 w 982"/>
                    <a:gd name="T33" fmla="*/ 484 h 768"/>
                    <a:gd name="T34" fmla="*/ 282 w 982"/>
                    <a:gd name="T35" fmla="*/ 514 h 768"/>
                    <a:gd name="T36" fmla="*/ 312 w 982"/>
                    <a:gd name="T37" fmla="*/ 550 h 768"/>
                    <a:gd name="T38" fmla="*/ 330 w 982"/>
                    <a:gd name="T39" fmla="*/ 570 h 768"/>
                    <a:gd name="T40" fmla="*/ 350 w 982"/>
                    <a:gd name="T41" fmla="*/ 598 h 768"/>
                    <a:gd name="T42" fmla="*/ 378 w 982"/>
                    <a:gd name="T43" fmla="*/ 616 h 768"/>
                    <a:gd name="T44" fmla="*/ 354 w 982"/>
                    <a:gd name="T45" fmla="*/ 684 h 768"/>
                    <a:gd name="T46" fmla="*/ 338 w 982"/>
                    <a:gd name="T47" fmla="*/ 754 h 768"/>
                    <a:gd name="T48" fmla="*/ 378 w 982"/>
                    <a:gd name="T49" fmla="*/ 758 h 768"/>
                    <a:gd name="T50" fmla="*/ 414 w 982"/>
                    <a:gd name="T51" fmla="*/ 660 h 768"/>
                    <a:gd name="T52" fmla="*/ 456 w 982"/>
                    <a:gd name="T53" fmla="*/ 662 h 768"/>
                    <a:gd name="T54" fmla="*/ 474 w 982"/>
                    <a:gd name="T55" fmla="*/ 652 h 768"/>
                    <a:gd name="T56" fmla="*/ 504 w 982"/>
                    <a:gd name="T57" fmla="*/ 652 h 768"/>
                    <a:gd name="T58" fmla="*/ 530 w 982"/>
                    <a:gd name="T59" fmla="*/ 582 h 768"/>
                    <a:gd name="T60" fmla="*/ 560 w 982"/>
                    <a:gd name="T61" fmla="*/ 332 h 768"/>
                    <a:gd name="T62" fmla="*/ 568 w 982"/>
                    <a:gd name="T63" fmla="*/ 306 h 768"/>
                    <a:gd name="T64" fmla="*/ 586 w 982"/>
                    <a:gd name="T65" fmla="*/ 428 h 768"/>
                    <a:gd name="T66" fmla="*/ 636 w 982"/>
                    <a:gd name="T67" fmla="*/ 484 h 768"/>
                    <a:gd name="T68" fmla="*/ 628 w 982"/>
                    <a:gd name="T69" fmla="*/ 376 h 768"/>
                    <a:gd name="T70" fmla="*/ 612 w 982"/>
                    <a:gd name="T71" fmla="*/ 288 h 768"/>
                    <a:gd name="T72" fmla="*/ 678 w 982"/>
                    <a:gd name="T73" fmla="*/ 454 h 768"/>
                    <a:gd name="T74" fmla="*/ 762 w 982"/>
                    <a:gd name="T75" fmla="*/ 592 h 768"/>
                    <a:gd name="T76" fmla="*/ 790 w 982"/>
                    <a:gd name="T77" fmla="*/ 602 h 768"/>
                    <a:gd name="T78" fmla="*/ 820 w 982"/>
                    <a:gd name="T79" fmla="*/ 598 h 768"/>
                    <a:gd name="T80" fmla="*/ 842 w 982"/>
                    <a:gd name="T81" fmla="*/ 590 h 768"/>
                    <a:gd name="T82" fmla="*/ 886 w 982"/>
                    <a:gd name="T83" fmla="*/ 598 h 768"/>
                    <a:gd name="T84" fmla="*/ 958 w 982"/>
                    <a:gd name="T85" fmla="*/ 668 h 768"/>
                    <a:gd name="T86" fmla="*/ 964 w 982"/>
                    <a:gd name="T87" fmla="*/ 616 h 768"/>
                    <a:gd name="T88" fmla="*/ 920 w 982"/>
                    <a:gd name="T89" fmla="*/ 576 h 768"/>
                    <a:gd name="T90" fmla="*/ 894 w 982"/>
                    <a:gd name="T91" fmla="*/ 516 h 768"/>
                    <a:gd name="T92" fmla="*/ 920 w 982"/>
                    <a:gd name="T93" fmla="*/ 500 h 768"/>
                    <a:gd name="T94" fmla="*/ 920 w 982"/>
                    <a:gd name="T95" fmla="*/ 460 h 768"/>
                    <a:gd name="T96" fmla="*/ 950 w 982"/>
                    <a:gd name="T97" fmla="*/ 436 h 768"/>
                    <a:gd name="T98" fmla="*/ 956 w 982"/>
                    <a:gd name="T99" fmla="*/ 388 h 768"/>
                    <a:gd name="T100" fmla="*/ 934 w 982"/>
                    <a:gd name="T101" fmla="*/ 318 h 768"/>
                    <a:gd name="T102" fmla="*/ 866 w 982"/>
                    <a:gd name="T103" fmla="*/ 238 h 768"/>
                    <a:gd name="T104" fmla="*/ 914 w 982"/>
                    <a:gd name="T105" fmla="*/ 178 h 768"/>
                    <a:gd name="T106" fmla="*/ 958 w 982"/>
                    <a:gd name="T107" fmla="*/ 118 h 768"/>
                    <a:gd name="T108" fmla="*/ 970 w 982"/>
                    <a:gd name="T109" fmla="*/ 78 h 768"/>
                    <a:gd name="T110" fmla="*/ 970 w 982"/>
                    <a:gd name="T111" fmla="*/ 38 h 768"/>
                    <a:gd name="T112" fmla="*/ 978 w 982"/>
                    <a:gd name="T113" fmla="*/ 14 h 768"/>
                    <a:gd name="T114" fmla="*/ 562 w 982"/>
                    <a:gd name="T115" fmla="*/ 15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2" h="768">
                      <a:moveTo>
                        <a:pt x="676" y="0"/>
                      </a:moveTo>
                      <a:lnTo>
                        <a:pt x="676" y="0"/>
                      </a:lnTo>
                      <a:lnTo>
                        <a:pt x="666" y="14"/>
                      </a:lnTo>
                      <a:lnTo>
                        <a:pt x="666" y="14"/>
                      </a:lnTo>
                      <a:lnTo>
                        <a:pt x="654" y="36"/>
                      </a:lnTo>
                      <a:lnTo>
                        <a:pt x="642" y="58"/>
                      </a:lnTo>
                      <a:lnTo>
                        <a:pt x="620" y="104"/>
                      </a:lnTo>
                      <a:lnTo>
                        <a:pt x="604" y="146"/>
                      </a:lnTo>
                      <a:lnTo>
                        <a:pt x="594" y="174"/>
                      </a:lnTo>
                      <a:lnTo>
                        <a:pt x="594" y="174"/>
                      </a:lnTo>
                      <a:lnTo>
                        <a:pt x="592" y="170"/>
                      </a:lnTo>
                      <a:lnTo>
                        <a:pt x="586" y="164"/>
                      </a:lnTo>
                      <a:lnTo>
                        <a:pt x="586" y="164"/>
                      </a:lnTo>
                      <a:lnTo>
                        <a:pt x="588" y="160"/>
                      </a:lnTo>
                      <a:lnTo>
                        <a:pt x="588" y="156"/>
                      </a:lnTo>
                      <a:lnTo>
                        <a:pt x="588" y="156"/>
                      </a:lnTo>
                      <a:lnTo>
                        <a:pt x="586" y="152"/>
                      </a:lnTo>
                      <a:lnTo>
                        <a:pt x="582" y="148"/>
                      </a:lnTo>
                      <a:lnTo>
                        <a:pt x="580" y="146"/>
                      </a:lnTo>
                      <a:lnTo>
                        <a:pt x="574" y="146"/>
                      </a:lnTo>
                      <a:lnTo>
                        <a:pt x="574" y="146"/>
                      </a:lnTo>
                      <a:lnTo>
                        <a:pt x="574" y="146"/>
                      </a:lnTo>
                      <a:lnTo>
                        <a:pt x="574" y="144"/>
                      </a:lnTo>
                      <a:lnTo>
                        <a:pt x="572" y="144"/>
                      </a:lnTo>
                      <a:lnTo>
                        <a:pt x="568" y="144"/>
                      </a:lnTo>
                      <a:lnTo>
                        <a:pt x="568" y="144"/>
                      </a:lnTo>
                      <a:lnTo>
                        <a:pt x="564" y="142"/>
                      </a:lnTo>
                      <a:lnTo>
                        <a:pt x="564" y="144"/>
                      </a:lnTo>
                      <a:lnTo>
                        <a:pt x="564" y="142"/>
                      </a:lnTo>
                      <a:lnTo>
                        <a:pt x="562" y="144"/>
                      </a:lnTo>
                      <a:lnTo>
                        <a:pt x="560" y="144"/>
                      </a:lnTo>
                      <a:lnTo>
                        <a:pt x="560" y="146"/>
                      </a:lnTo>
                      <a:lnTo>
                        <a:pt x="558" y="146"/>
                      </a:lnTo>
                      <a:lnTo>
                        <a:pt x="556" y="148"/>
                      </a:lnTo>
                      <a:lnTo>
                        <a:pt x="558" y="150"/>
                      </a:lnTo>
                      <a:lnTo>
                        <a:pt x="558" y="150"/>
                      </a:lnTo>
                      <a:lnTo>
                        <a:pt x="558" y="150"/>
                      </a:lnTo>
                      <a:lnTo>
                        <a:pt x="554" y="150"/>
                      </a:lnTo>
                      <a:lnTo>
                        <a:pt x="554" y="150"/>
                      </a:lnTo>
                      <a:lnTo>
                        <a:pt x="550" y="152"/>
                      </a:lnTo>
                      <a:lnTo>
                        <a:pt x="546" y="154"/>
                      </a:lnTo>
                      <a:lnTo>
                        <a:pt x="544" y="158"/>
                      </a:lnTo>
                      <a:lnTo>
                        <a:pt x="544" y="162"/>
                      </a:lnTo>
                      <a:lnTo>
                        <a:pt x="544" y="162"/>
                      </a:lnTo>
                      <a:lnTo>
                        <a:pt x="548" y="168"/>
                      </a:lnTo>
                      <a:lnTo>
                        <a:pt x="548" y="168"/>
                      </a:lnTo>
                      <a:lnTo>
                        <a:pt x="542" y="182"/>
                      </a:lnTo>
                      <a:lnTo>
                        <a:pt x="542" y="182"/>
                      </a:lnTo>
                      <a:lnTo>
                        <a:pt x="522" y="158"/>
                      </a:lnTo>
                      <a:lnTo>
                        <a:pt x="494" y="124"/>
                      </a:lnTo>
                      <a:lnTo>
                        <a:pt x="460" y="88"/>
                      </a:lnTo>
                      <a:lnTo>
                        <a:pt x="442" y="70"/>
                      </a:lnTo>
                      <a:lnTo>
                        <a:pt x="424" y="54"/>
                      </a:lnTo>
                      <a:lnTo>
                        <a:pt x="424" y="54"/>
                      </a:lnTo>
                      <a:lnTo>
                        <a:pt x="384" y="26"/>
                      </a:lnTo>
                      <a:lnTo>
                        <a:pt x="346" y="0"/>
                      </a:lnTo>
                      <a:lnTo>
                        <a:pt x="0" y="0"/>
                      </a:lnTo>
                      <a:lnTo>
                        <a:pt x="0" y="8"/>
                      </a:lnTo>
                      <a:lnTo>
                        <a:pt x="10" y="28"/>
                      </a:lnTo>
                      <a:lnTo>
                        <a:pt x="24" y="48"/>
                      </a:lnTo>
                      <a:lnTo>
                        <a:pt x="24" y="48"/>
                      </a:lnTo>
                      <a:lnTo>
                        <a:pt x="32" y="54"/>
                      </a:lnTo>
                      <a:lnTo>
                        <a:pt x="38" y="60"/>
                      </a:lnTo>
                      <a:lnTo>
                        <a:pt x="44" y="62"/>
                      </a:lnTo>
                      <a:lnTo>
                        <a:pt x="44" y="62"/>
                      </a:lnTo>
                      <a:lnTo>
                        <a:pt x="48" y="66"/>
                      </a:lnTo>
                      <a:lnTo>
                        <a:pt x="52" y="70"/>
                      </a:lnTo>
                      <a:lnTo>
                        <a:pt x="56" y="76"/>
                      </a:lnTo>
                      <a:lnTo>
                        <a:pt x="56" y="76"/>
                      </a:lnTo>
                      <a:lnTo>
                        <a:pt x="62" y="82"/>
                      </a:lnTo>
                      <a:lnTo>
                        <a:pt x="68" y="88"/>
                      </a:lnTo>
                      <a:lnTo>
                        <a:pt x="76" y="92"/>
                      </a:lnTo>
                      <a:lnTo>
                        <a:pt x="76" y="92"/>
                      </a:lnTo>
                      <a:lnTo>
                        <a:pt x="84" y="96"/>
                      </a:lnTo>
                      <a:lnTo>
                        <a:pt x="92" y="102"/>
                      </a:lnTo>
                      <a:lnTo>
                        <a:pt x="98" y="108"/>
                      </a:lnTo>
                      <a:lnTo>
                        <a:pt x="100" y="112"/>
                      </a:lnTo>
                      <a:lnTo>
                        <a:pt x="100" y="112"/>
                      </a:lnTo>
                      <a:lnTo>
                        <a:pt x="104" y="118"/>
                      </a:lnTo>
                      <a:lnTo>
                        <a:pt x="110" y="124"/>
                      </a:lnTo>
                      <a:lnTo>
                        <a:pt x="120" y="132"/>
                      </a:lnTo>
                      <a:lnTo>
                        <a:pt x="120" y="132"/>
                      </a:lnTo>
                      <a:lnTo>
                        <a:pt x="126" y="142"/>
                      </a:lnTo>
                      <a:lnTo>
                        <a:pt x="128" y="152"/>
                      </a:lnTo>
                      <a:lnTo>
                        <a:pt x="128" y="154"/>
                      </a:lnTo>
                      <a:lnTo>
                        <a:pt x="128" y="158"/>
                      </a:lnTo>
                      <a:lnTo>
                        <a:pt x="128" y="158"/>
                      </a:lnTo>
                      <a:lnTo>
                        <a:pt x="126" y="160"/>
                      </a:lnTo>
                      <a:lnTo>
                        <a:pt x="128" y="162"/>
                      </a:lnTo>
                      <a:lnTo>
                        <a:pt x="132" y="166"/>
                      </a:lnTo>
                      <a:lnTo>
                        <a:pt x="138" y="170"/>
                      </a:lnTo>
                      <a:lnTo>
                        <a:pt x="138" y="170"/>
                      </a:lnTo>
                      <a:lnTo>
                        <a:pt x="144" y="176"/>
                      </a:lnTo>
                      <a:lnTo>
                        <a:pt x="146" y="182"/>
                      </a:lnTo>
                      <a:lnTo>
                        <a:pt x="146" y="184"/>
                      </a:lnTo>
                      <a:lnTo>
                        <a:pt x="146" y="188"/>
                      </a:lnTo>
                      <a:lnTo>
                        <a:pt x="146" y="188"/>
                      </a:lnTo>
                      <a:lnTo>
                        <a:pt x="146" y="192"/>
                      </a:lnTo>
                      <a:lnTo>
                        <a:pt x="146" y="196"/>
                      </a:lnTo>
                      <a:lnTo>
                        <a:pt x="150" y="206"/>
                      </a:lnTo>
                      <a:lnTo>
                        <a:pt x="156" y="214"/>
                      </a:lnTo>
                      <a:lnTo>
                        <a:pt x="162" y="218"/>
                      </a:lnTo>
                      <a:lnTo>
                        <a:pt x="162" y="218"/>
                      </a:lnTo>
                      <a:lnTo>
                        <a:pt x="166" y="220"/>
                      </a:lnTo>
                      <a:lnTo>
                        <a:pt x="170" y="226"/>
                      </a:lnTo>
                      <a:lnTo>
                        <a:pt x="172" y="234"/>
                      </a:lnTo>
                      <a:lnTo>
                        <a:pt x="172" y="234"/>
                      </a:lnTo>
                      <a:lnTo>
                        <a:pt x="176" y="240"/>
                      </a:lnTo>
                      <a:lnTo>
                        <a:pt x="182" y="248"/>
                      </a:lnTo>
                      <a:lnTo>
                        <a:pt x="192" y="256"/>
                      </a:lnTo>
                      <a:lnTo>
                        <a:pt x="192" y="256"/>
                      </a:lnTo>
                      <a:lnTo>
                        <a:pt x="206" y="270"/>
                      </a:lnTo>
                      <a:lnTo>
                        <a:pt x="216" y="280"/>
                      </a:lnTo>
                      <a:lnTo>
                        <a:pt x="216" y="280"/>
                      </a:lnTo>
                      <a:lnTo>
                        <a:pt x="222" y="284"/>
                      </a:lnTo>
                      <a:lnTo>
                        <a:pt x="232" y="286"/>
                      </a:lnTo>
                      <a:lnTo>
                        <a:pt x="242" y="290"/>
                      </a:lnTo>
                      <a:lnTo>
                        <a:pt x="270" y="288"/>
                      </a:lnTo>
                      <a:lnTo>
                        <a:pt x="296" y="284"/>
                      </a:lnTo>
                      <a:lnTo>
                        <a:pt x="322" y="280"/>
                      </a:lnTo>
                      <a:lnTo>
                        <a:pt x="358" y="276"/>
                      </a:lnTo>
                      <a:lnTo>
                        <a:pt x="368" y="276"/>
                      </a:lnTo>
                      <a:lnTo>
                        <a:pt x="368" y="276"/>
                      </a:lnTo>
                      <a:lnTo>
                        <a:pt x="320" y="316"/>
                      </a:lnTo>
                      <a:lnTo>
                        <a:pt x="308" y="330"/>
                      </a:lnTo>
                      <a:lnTo>
                        <a:pt x="300" y="340"/>
                      </a:lnTo>
                      <a:lnTo>
                        <a:pt x="296" y="346"/>
                      </a:lnTo>
                      <a:lnTo>
                        <a:pt x="294" y="348"/>
                      </a:lnTo>
                      <a:lnTo>
                        <a:pt x="294" y="350"/>
                      </a:lnTo>
                      <a:lnTo>
                        <a:pt x="266" y="412"/>
                      </a:lnTo>
                      <a:lnTo>
                        <a:pt x="270" y="420"/>
                      </a:lnTo>
                      <a:lnTo>
                        <a:pt x="270" y="428"/>
                      </a:lnTo>
                      <a:lnTo>
                        <a:pt x="264" y="446"/>
                      </a:lnTo>
                      <a:lnTo>
                        <a:pt x="258" y="460"/>
                      </a:lnTo>
                      <a:lnTo>
                        <a:pt x="256" y="484"/>
                      </a:lnTo>
                      <a:lnTo>
                        <a:pt x="256" y="484"/>
                      </a:lnTo>
                      <a:lnTo>
                        <a:pt x="260" y="492"/>
                      </a:lnTo>
                      <a:lnTo>
                        <a:pt x="264" y="498"/>
                      </a:lnTo>
                      <a:lnTo>
                        <a:pt x="268" y="500"/>
                      </a:lnTo>
                      <a:lnTo>
                        <a:pt x="272" y="502"/>
                      </a:lnTo>
                      <a:lnTo>
                        <a:pt x="272" y="502"/>
                      </a:lnTo>
                      <a:lnTo>
                        <a:pt x="276" y="504"/>
                      </a:lnTo>
                      <a:lnTo>
                        <a:pt x="278" y="506"/>
                      </a:lnTo>
                      <a:lnTo>
                        <a:pt x="282" y="514"/>
                      </a:lnTo>
                      <a:lnTo>
                        <a:pt x="282" y="524"/>
                      </a:lnTo>
                      <a:lnTo>
                        <a:pt x="286" y="540"/>
                      </a:lnTo>
                      <a:lnTo>
                        <a:pt x="286" y="540"/>
                      </a:lnTo>
                      <a:lnTo>
                        <a:pt x="288" y="542"/>
                      </a:lnTo>
                      <a:lnTo>
                        <a:pt x="292" y="546"/>
                      </a:lnTo>
                      <a:lnTo>
                        <a:pt x="300" y="550"/>
                      </a:lnTo>
                      <a:lnTo>
                        <a:pt x="306" y="550"/>
                      </a:lnTo>
                      <a:lnTo>
                        <a:pt x="312" y="550"/>
                      </a:lnTo>
                      <a:lnTo>
                        <a:pt x="312" y="550"/>
                      </a:lnTo>
                      <a:lnTo>
                        <a:pt x="318" y="550"/>
                      </a:lnTo>
                      <a:lnTo>
                        <a:pt x="322" y="552"/>
                      </a:lnTo>
                      <a:lnTo>
                        <a:pt x="326" y="554"/>
                      </a:lnTo>
                      <a:lnTo>
                        <a:pt x="328" y="558"/>
                      </a:lnTo>
                      <a:lnTo>
                        <a:pt x="330" y="566"/>
                      </a:lnTo>
                      <a:lnTo>
                        <a:pt x="330" y="570"/>
                      </a:lnTo>
                      <a:lnTo>
                        <a:pt x="330" y="570"/>
                      </a:lnTo>
                      <a:lnTo>
                        <a:pt x="332" y="580"/>
                      </a:lnTo>
                      <a:lnTo>
                        <a:pt x="334" y="588"/>
                      </a:lnTo>
                      <a:lnTo>
                        <a:pt x="336" y="594"/>
                      </a:lnTo>
                      <a:lnTo>
                        <a:pt x="336" y="594"/>
                      </a:lnTo>
                      <a:lnTo>
                        <a:pt x="340" y="598"/>
                      </a:lnTo>
                      <a:lnTo>
                        <a:pt x="344" y="598"/>
                      </a:lnTo>
                      <a:lnTo>
                        <a:pt x="350" y="598"/>
                      </a:lnTo>
                      <a:lnTo>
                        <a:pt x="350" y="598"/>
                      </a:lnTo>
                      <a:lnTo>
                        <a:pt x="358" y="598"/>
                      </a:lnTo>
                      <a:lnTo>
                        <a:pt x="364" y="598"/>
                      </a:lnTo>
                      <a:lnTo>
                        <a:pt x="370" y="600"/>
                      </a:lnTo>
                      <a:lnTo>
                        <a:pt x="372" y="604"/>
                      </a:lnTo>
                      <a:lnTo>
                        <a:pt x="372" y="604"/>
                      </a:lnTo>
                      <a:lnTo>
                        <a:pt x="374" y="608"/>
                      </a:lnTo>
                      <a:lnTo>
                        <a:pt x="378" y="612"/>
                      </a:lnTo>
                      <a:lnTo>
                        <a:pt x="378" y="616"/>
                      </a:lnTo>
                      <a:lnTo>
                        <a:pt x="380" y="622"/>
                      </a:lnTo>
                      <a:lnTo>
                        <a:pt x="378" y="628"/>
                      </a:lnTo>
                      <a:lnTo>
                        <a:pt x="376" y="636"/>
                      </a:lnTo>
                      <a:lnTo>
                        <a:pt x="376" y="636"/>
                      </a:lnTo>
                      <a:lnTo>
                        <a:pt x="364" y="668"/>
                      </a:lnTo>
                      <a:lnTo>
                        <a:pt x="360" y="680"/>
                      </a:lnTo>
                      <a:lnTo>
                        <a:pt x="354" y="684"/>
                      </a:lnTo>
                      <a:lnTo>
                        <a:pt x="354" y="684"/>
                      </a:lnTo>
                      <a:lnTo>
                        <a:pt x="348" y="692"/>
                      </a:lnTo>
                      <a:lnTo>
                        <a:pt x="344" y="702"/>
                      </a:lnTo>
                      <a:lnTo>
                        <a:pt x="338" y="716"/>
                      </a:lnTo>
                      <a:lnTo>
                        <a:pt x="338" y="716"/>
                      </a:lnTo>
                      <a:lnTo>
                        <a:pt x="336" y="720"/>
                      </a:lnTo>
                      <a:lnTo>
                        <a:pt x="334" y="734"/>
                      </a:lnTo>
                      <a:lnTo>
                        <a:pt x="336" y="748"/>
                      </a:lnTo>
                      <a:lnTo>
                        <a:pt x="338" y="754"/>
                      </a:lnTo>
                      <a:lnTo>
                        <a:pt x="342" y="760"/>
                      </a:lnTo>
                      <a:lnTo>
                        <a:pt x="342" y="760"/>
                      </a:lnTo>
                      <a:lnTo>
                        <a:pt x="348" y="764"/>
                      </a:lnTo>
                      <a:lnTo>
                        <a:pt x="356" y="768"/>
                      </a:lnTo>
                      <a:lnTo>
                        <a:pt x="364" y="768"/>
                      </a:lnTo>
                      <a:lnTo>
                        <a:pt x="364" y="768"/>
                      </a:lnTo>
                      <a:lnTo>
                        <a:pt x="372" y="764"/>
                      </a:lnTo>
                      <a:lnTo>
                        <a:pt x="378" y="758"/>
                      </a:lnTo>
                      <a:lnTo>
                        <a:pt x="386" y="746"/>
                      </a:lnTo>
                      <a:lnTo>
                        <a:pt x="390" y="730"/>
                      </a:lnTo>
                      <a:lnTo>
                        <a:pt x="390" y="730"/>
                      </a:lnTo>
                      <a:lnTo>
                        <a:pt x="398" y="700"/>
                      </a:lnTo>
                      <a:lnTo>
                        <a:pt x="406" y="678"/>
                      </a:lnTo>
                      <a:lnTo>
                        <a:pt x="412" y="662"/>
                      </a:lnTo>
                      <a:lnTo>
                        <a:pt x="412" y="662"/>
                      </a:lnTo>
                      <a:lnTo>
                        <a:pt x="414" y="660"/>
                      </a:lnTo>
                      <a:lnTo>
                        <a:pt x="418" y="658"/>
                      </a:lnTo>
                      <a:lnTo>
                        <a:pt x="428" y="654"/>
                      </a:lnTo>
                      <a:lnTo>
                        <a:pt x="434" y="654"/>
                      </a:lnTo>
                      <a:lnTo>
                        <a:pt x="444" y="656"/>
                      </a:lnTo>
                      <a:lnTo>
                        <a:pt x="444" y="656"/>
                      </a:lnTo>
                      <a:lnTo>
                        <a:pt x="454" y="660"/>
                      </a:lnTo>
                      <a:lnTo>
                        <a:pt x="456" y="660"/>
                      </a:lnTo>
                      <a:lnTo>
                        <a:pt x="456" y="662"/>
                      </a:lnTo>
                      <a:lnTo>
                        <a:pt x="454" y="662"/>
                      </a:lnTo>
                      <a:lnTo>
                        <a:pt x="456" y="662"/>
                      </a:lnTo>
                      <a:lnTo>
                        <a:pt x="456" y="662"/>
                      </a:lnTo>
                      <a:lnTo>
                        <a:pt x="462" y="660"/>
                      </a:lnTo>
                      <a:lnTo>
                        <a:pt x="466" y="658"/>
                      </a:lnTo>
                      <a:lnTo>
                        <a:pt x="470" y="654"/>
                      </a:lnTo>
                      <a:lnTo>
                        <a:pt x="470" y="654"/>
                      </a:lnTo>
                      <a:lnTo>
                        <a:pt x="474" y="652"/>
                      </a:lnTo>
                      <a:lnTo>
                        <a:pt x="478" y="648"/>
                      </a:lnTo>
                      <a:lnTo>
                        <a:pt x="482" y="648"/>
                      </a:lnTo>
                      <a:lnTo>
                        <a:pt x="482" y="648"/>
                      </a:lnTo>
                      <a:lnTo>
                        <a:pt x="492" y="648"/>
                      </a:lnTo>
                      <a:lnTo>
                        <a:pt x="498" y="650"/>
                      </a:lnTo>
                      <a:lnTo>
                        <a:pt x="498" y="650"/>
                      </a:lnTo>
                      <a:lnTo>
                        <a:pt x="500" y="650"/>
                      </a:lnTo>
                      <a:lnTo>
                        <a:pt x="504" y="652"/>
                      </a:lnTo>
                      <a:lnTo>
                        <a:pt x="510" y="650"/>
                      </a:lnTo>
                      <a:lnTo>
                        <a:pt x="514" y="648"/>
                      </a:lnTo>
                      <a:lnTo>
                        <a:pt x="516" y="644"/>
                      </a:lnTo>
                      <a:lnTo>
                        <a:pt x="516" y="644"/>
                      </a:lnTo>
                      <a:lnTo>
                        <a:pt x="520" y="632"/>
                      </a:lnTo>
                      <a:lnTo>
                        <a:pt x="522" y="620"/>
                      </a:lnTo>
                      <a:lnTo>
                        <a:pt x="522" y="606"/>
                      </a:lnTo>
                      <a:lnTo>
                        <a:pt x="530" y="582"/>
                      </a:lnTo>
                      <a:lnTo>
                        <a:pt x="530" y="572"/>
                      </a:lnTo>
                      <a:lnTo>
                        <a:pt x="544" y="570"/>
                      </a:lnTo>
                      <a:lnTo>
                        <a:pt x="550" y="534"/>
                      </a:lnTo>
                      <a:lnTo>
                        <a:pt x="556" y="474"/>
                      </a:lnTo>
                      <a:lnTo>
                        <a:pt x="558" y="398"/>
                      </a:lnTo>
                      <a:lnTo>
                        <a:pt x="558" y="340"/>
                      </a:lnTo>
                      <a:lnTo>
                        <a:pt x="558" y="340"/>
                      </a:lnTo>
                      <a:lnTo>
                        <a:pt x="560" y="332"/>
                      </a:lnTo>
                      <a:lnTo>
                        <a:pt x="562" y="322"/>
                      </a:lnTo>
                      <a:lnTo>
                        <a:pt x="562" y="308"/>
                      </a:lnTo>
                      <a:lnTo>
                        <a:pt x="562" y="308"/>
                      </a:lnTo>
                      <a:lnTo>
                        <a:pt x="560" y="300"/>
                      </a:lnTo>
                      <a:lnTo>
                        <a:pt x="562" y="296"/>
                      </a:lnTo>
                      <a:lnTo>
                        <a:pt x="564" y="294"/>
                      </a:lnTo>
                      <a:lnTo>
                        <a:pt x="568" y="294"/>
                      </a:lnTo>
                      <a:lnTo>
                        <a:pt x="568" y="306"/>
                      </a:lnTo>
                      <a:lnTo>
                        <a:pt x="570" y="338"/>
                      </a:lnTo>
                      <a:lnTo>
                        <a:pt x="574" y="348"/>
                      </a:lnTo>
                      <a:lnTo>
                        <a:pt x="570" y="362"/>
                      </a:lnTo>
                      <a:lnTo>
                        <a:pt x="574" y="384"/>
                      </a:lnTo>
                      <a:lnTo>
                        <a:pt x="576" y="390"/>
                      </a:lnTo>
                      <a:lnTo>
                        <a:pt x="580" y="422"/>
                      </a:lnTo>
                      <a:lnTo>
                        <a:pt x="586" y="422"/>
                      </a:lnTo>
                      <a:lnTo>
                        <a:pt x="586" y="428"/>
                      </a:lnTo>
                      <a:lnTo>
                        <a:pt x="582" y="432"/>
                      </a:lnTo>
                      <a:lnTo>
                        <a:pt x="586" y="448"/>
                      </a:lnTo>
                      <a:lnTo>
                        <a:pt x="590" y="472"/>
                      </a:lnTo>
                      <a:lnTo>
                        <a:pt x="602" y="490"/>
                      </a:lnTo>
                      <a:lnTo>
                        <a:pt x="620" y="500"/>
                      </a:lnTo>
                      <a:lnTo>
                        <a:pt x="620" y="486"/>
                      </a:lnTo>
                      <a:lnTo>
                        <a:pt x="624" y="498"/>
                      </a:lnTo>
                      <a:lnTo>
                        <a:pt x="636" y="484"/>
                      </a:lnTo>
                      <a:lnTo>
                        <a:pt x="642" y="462"/>
                      </a:lnTo>
                      <a:lnTo>
                        <a:pt x="638" y="438"/>
                      </a:lnTo>
                      <a:lnTo>
                        <a:pt x="636" y="424"/>
                      </a:lnTo>
                      <a:lnTo>
                        <a:pt x="632" y="420"/>
                      </a:lnTo>
                      <a:lnTo>
                        <a:pt x="630" y="416"/>
                      </a:lnTo>
                      <a:lnTo>
                        <a:pt x="636" y="412"/>
                      </a:lnTo>
                      <a:lnTo>
                        <a:pt x="630" y="382"/>
                      </a:lnTo>
                      <a:lnTo>
                        <a:pt x="628" y="376"/>
                      </a:lnTo>
                      <a:lnTo>
                        <a:pt x="626" y="354"/>
                      </a:lnTo>
                      <a:lnTo>
                        <a:pt x="618" y="340"/>
                      </a:lnTo>
                      <a:lnTo>
                        <a:pt x="618" y="330"/>
                      </a:lnTo>
                      <a:lnTo>
                        <a:pt x="610" y="300"/>
                      </a:lnTo>
                      <a:lnTo>
                        <a:pt x="606" y="288"/>
                      </a:lnTo>
                      <a:lnTo>
                        <a:pt x="606" y="288"/>
                      </a:lnTo>
                      <a:lnTo>
                        <a:pt x="610" y="286"/>
                      </a:lnTo>
                      <a:lnTo>
                        <a:pt x="612" y="288"/>
                      </a:lnTo>
                      <a:lnTo>
                        <a:pt x="616" y="292"/>
                      </a:lnTo>
                      <a:lnTo>
                        <a:pt x="618" y="298"/>
                      </a:lnTo>
                      <a:lnTo>
                        <a:pt x="618" y="298"/>
                      </a:lnTo>
                      <a:lnTo>
                        <a:pt x="622" y="312"/>
                      </a:lnTo>
                      <a:lnTo>
                        <a:pt x="626" y="322"/>
                      </a:lnTo>
                      <a:lnTo>
                        <a:pt x="632" y="328"/>
                      </a:lnTo>
                      <a:lnTo>
                        <a:pt x="652" y="384"/>
                      </a:lnTo>
                      <a:lnTo>
                        <a:pt x="678" y="454"/>
                      </a:lnTo>
                      <a:lnTo>
                        <a:pt x="702" y="508"/>
                      </a:lnTo>
                      <a:lnTo>
                        <a:pt x="720" y="540"/>
                      </a:lnTo>
                      <a:lnTo>
                        <a:pt x="732" y="540"/>
                      </a:lnTo>
                      <a:lnTo>
                        <a:pt x="736" y="548"/>
                      </a:lnTo>
                      <a:lnTo>
                        <a:pt x="752" y="568"/>
                      </a:lnTo>
                      <a:lnTo>
                        <a:pt x="752" y="568"/>
                      </a:lnTo>
                      <a:lnTo>
                        <a:pt x="756" y="582"/>
                      </a:lnTo>
                      <a:lnTo>
                        <a:pt x="762" y="592"/>
                      </a:lnTo>
                      <a:lnTo>
                        <a:pt x="768" y="602"/>
                      </a:lnTo>
                      <a:lnTo>
                        <a:pt x="768" y="602"/>
                      </a:lnTo>
                      <a:lnTo>
                        <a:pt x="774" y="604"/>
                      </a:lnTo>
                      <a:lnTo>
                        <a:pt x="776" y="606"/>
                      </a:lnTo>
                      <a:lnTo>
                        <a:pt x="784" y="604"/>
                      </a:lnTo>
                      <a:lnTo>
                        <a:pt x="788" y="602"/>
                      </a:lnTo>
                      <a:lnTo>
                        <a:pt x="790" y="602"/>
                      </a:lnTo>
                      <a:lnTo>
                        <a:pt x="790" y="602"/>
                      </a:lnTo>
                      <a:lnTo>
                        <a:pt x="794" y="598"/>
                      </a:lnTo>
                      <a:lnTo>
                        <a:pt x="804" y="594"/>
                      </a:lnTo>
                      <a:lnTo>
                        <a:pt x="804" y="594"/>
                      </a:lnTo>
                      <a:lnTo>
                        <a:pt x="808" y="594"/>
                      </a:lnTo>
                      <a:lnTo>
                        <a:pt x="812" y="594"/>
                      </a:lnTo>
                      <a:lnTo>
                        <a:pt x="816" y="596"/>
                      </a:lnTo>
                      <a:lnTo>
                        <a:pt x="816" y="596"/>
                      </a:lnTo>
                      <a:lnTo>
                        <a:pt x="820" y="598"/>
                      </a:lnTo>
                      <a:lnTo>
                        <a:pt x="826" y="600"/>
                      </a:lnTo>
                      <a:lnTo>
                        <a:pt x="832" y="600"/>
                      </a:lnTo>
                      <a:lnTo>
                        <a:pt x="832" y="600"/>
                      </a:lnTo>
                      <a:lnTo>
                        <a:pt x="836" y="600"/>
                      </a:lnTo>
                      <a:lnTo>
                        <a:pt x="834" y="598"/>
                      </a:lnTo>
                      <a:lnTo>
                        <a:pt x="832" y="598"/>
                      </a:lnTo>
                      <a:lnTo>
                        <a:pt x="834" y="596"/>
                      </a:lnTo>
                      <a:lnTo>
                        <a:pt x="842" y="590"/>
                      </a:lnTo>
                      <a:lnTo>
                        <a:pt x="842" y="590"/>
                      </a:lnTo>
                      <a:lnTo>
                        <a:pt x="850" y="586"/>
                      </a:lnTo>
                      <a:lnTo>
                        <a:pt x="856" y="582"/>
                      </a:lnTo>
                      <a:lnTo>
                        <a:pt x="866" y="582"/>
                      </a:lnTo>
                      <a:lnTo>
                        <a:pt x="872" y="584"/>
                      </a:lnTo>
                      <a:lnTo>
                        <a:pt x="874" y="586"/>
                      </a:lnTo>
                      <a:lnTo>
                        <a:pt x="874" y="586"/>
                      </a:lnTo>
                      <a:lnTo>
                        <a:pt x="886" y="598"/>
                      </a:lnTo>
                      <a:lnTo>
                        <a:pt x="898" y="616"/>
                      </a:lnTo>
                      <a:lnTo>
                        <a:pt x="916" y="642"/>
                      </a:lnTo>
                      <a:lnTo>
                        <a:pt x="916" y="642"/>
                      </a:lnTo>
                      <a:lnTo>
                        <a:pt x="926" y="656"/>
                      </a:lnTo>
                      <a:lnTo>
                        <a:pt x="934" y="664"/>
                      </a:lnTo>
                      <a:lnTo>
                        <a:pt x="944" y="668"/>
                      </a:lnTo>
                      <a:lnTo>
                        <a:pt x="952" y="670"/>
                      </a:lnTo>
                      <a:lnTo>
                        <a:pt x="958" y="668"/>
                      </a:lnTo>
                      <a:lnTo>
                        <a:pt x="964" y="666"/>
                      </a:lnTo>
                      <a:lnTo>
                        <a:pt x="968" y="660"/>
                      </a:lnTo>
                      <a:lnTo>
                        <a:pt x="972" y="654"/>
                      </a:lnTo>
                      <a:lnTo>
                        <a:pt x="972" y="654"/>
                      </a:lnTo>
                      <a:lnTo>
                        <a:pt x="974" y="648"/>
                      </a:lnTo>
                      <a:lnTo>
                        <a:pt x="974" y="642"/>
                      </a:lnTo>
                      <a:lnTo>
                        <a:pt x="970" y="628"/>
                      </a:lnTo>
                      <a:lnTo>
                        <a:pt x="964" y="616"/>
                      </a:lnTo>
                      <a:lnTo>
                        <a:pt x="962" y="612"/>
                      </a:lnTo>
                      <a:lnTo>
                        <a:pt x="962" y="612"/>
                      </a:lnTo>
                      <a:lnTo>
                        <a:pt x="952" y="600"/>
                      </a:lnTo>
                      <a:lnTo>
                        <a:pt x="944" y="592"/>
                      </a:lnTo>
                      <a:lnTo>
                        <a:pt x="936" y="588"/>
                      </a:lnTo>
                      <a:lnTo>
                        <a:pt x="936" y="588"/>
                      </a:lnTo>
                      <a:lnTo>
                        <a:pt x="928" y="584"/>
                      </a:lnTo>
                      <a:lnTo>
                        <a:pt x="920" y="576"/>
                      </a:lnTo>
                      <a:lnTo>
                        <a:pt x="900" y="550"/>
                      </a:lnTo>
                      <a:lnTo>
                        <a:pt x="900" y="550"/>
                      </a:lnTo>
                      <a:lnTo>
                        <a:pt x="894" y="542"/>
                      </a:lnTo>
                      <a:lnTo>
                        <a:pt x="892" y="536"/>
                      </a:lnTo>
                      <a:lnTo>
                        <a:pt x="890" y="530"/>
                      </a:lnTo>
                      <a:lnTo>
                        <a:pt x="890" y="526"/>
                      </a:lnTo>
                      <a:lnTo>
                        <a:pt x="892" y="520"/>
                      </a:lnTo>
                      <a:lnTo>
                        <a:pt x="894" y="516"/>
                      </a:lnTo>
                      <a:lnTo>
                        <a:pt x="894" y="516"/>
                      </a:lnTo>
                      <a:lnTo>
                        <a:pt x="894" y="514"/>
                      </a:lnTo>
                      <a:lnTo>
                        <a:pt x="898" y="510"/>
                      </a:lnTo>
                      <a:lnTo>
                        <a:pt x="904" y="508"/>
                      </a:lnTo>
                      <a:lnTo>
                        <a:pt x="912" y="506"/>
                      </a:lnTo>
                      <a:lnTo>
                        <a:pt x="912" y="506"/>
                      </a:lnTo>
                      <a:lnTo>
                        <a:pt x="918" y="504"/>
                      </a:lnTo>
                      <a:lnTo>
                        <a:pt x="920" y="500"/>
                      </a:lnTo>
                      <a:lnTo>
                        <a:pt x="924" y="496"/>
                      </a:lnTo>
                      <a:lnTo>
                        <a:pt x="924" y="496"/>
                      </a:lnTo>
                      <a:lnTo>
                        <a:pt x="924" y="490"/>
                      </a:lnTo>
                      <a:lnTo>
                        <a:pt x="924" y="482"/>
                      </a:lnTo>
                      <a:lnTo>
                        <a:pt x="920" y="472"/>
                      </a:lnTo>
                      <a:lnTo>
                        <a:pt x="920" y="472"/>
                      </a:lnTo>
                      <a:lnTo>
                        <a:pt x="920" y="468"/>
                      </a:lnTo>
                      <a:lnTo>
                        <a:pt x="920" y="460"/>
                      </a:lnTo>
                      <a:lnTo>
                        <a:pt x="920" y="456"/>
                      </a:lnTo>
                      <a:lnTo>
                        <a:pt x="924" y="452"/>
                      </a:lnTo>
                      <a:lnTo>
                        <a:pt x="926" y="448"/>
                      </a:lnTo>
                      <a:lnTo>
                        <a:pt x="932" y="446"/>
                      </a:lnTo>
                      <a:lnTo>
                        <a:pt x="932" y="446"/>
                      </a:lnTo>
                      <a:lnTo>
                        <a:pt x="938" y="446"/>
                      </a:lnTo>
                      <a:lnTo>
                        <a:pt x="942" y="442"/>
                      </a:lnTo>
                      <a:lnTo>
                        <a:pt x="950" y="436"/>
                      </a:lnTo>
                      <a:lnTo>
                        <a:pt x="952" y="432"/>
                      </a:lnTo>
                      <a:lnTo>
                        <a:pt x="952" y="428"/>
                      </a:lnTo>
                      <a:lnTo>
                        <a:pt x="952" y="412"/>
                      </a:lnTo>
                      <a:lnTo>
                        <a:pt x="952" y="412"/>
                      </a:lnTo>
                      <a:lnTo>
                        <a:pt x="948" y="402"/>
                      </a:lnTo>
                      <a:lnTo>
                        <a:pt x="950" y="394"/>
                      </a:lnTo>
                      <a:lnTo>
                        <a:pt x="952" y="392"/>
                      </a:lnTo>
                      <a:lnTo>
                        <a:pt x="956" y="388"/>
                      </a:lnTo>
                      <a:lnTo>
                        <a:pt x="956" y="388"/>
                      </a:lnTo>
                      <a:lnTo>
                        <a:pt x="958" y="386"/>
                      </a:lnTo>
                      <a:lnTo>
                        <a:pt x="962" y="382"/>
                      </a:lnTo>
                      <a:lnTo>
                        <a:pt x="964" y="374"/>
                      </a:lnTo>
                      <a:lnTo>
                        <a:pt x="962" y="366"/>
                      </a:lnTo>
                      <a:lnTo>
                        <a:pt x="954" y="344"/>
                      </a:lnTo>
                      <a:lnTo>
                        <a:pt x="944" y="332"/>
                      </a:lnTo>
                      <a:lnTo>
                        <a:pt x="934" y="318"/>
                      </a:lnTo>
                      <a:lnTo>
                        <a:pt x="930" y="310"/>
                      </a:lnTo>
                      <a:lnTo>
                        <a:pt x="930" y="302"/>
                      </a:lnTo>
                      <a:lnTo>
                        <a:pt x="884" y="252"/>
                      </a:lnTo>
                      <a:lnTo>
                        <a:pt x="884" y="252"/>
                      </a:lnTo>
                      <a:lnTo>
                        <a:pt x="884" y="250"/>
                      </a:lnTo>
                      <a:lnTo>
                        <a:pt x="882" y="248"/>
                      </a:lnTo>
                      <a:lnTo>
                        <a:pt x="876" y="244"/>
                      </a:lnTo>
                      <a:lnTo>
                        <a:pt x="866" y="238"/>
                      </a:lnTo>
                      <a:lnTo>
                        <a:pt x="850" y="228"/>
                      </a:lnTo>
                      <a:lnTo>
                        <a:pt x="792" y="204"/>
                      </a:lnTo>
                      <a:lnTo>
                        <a:pt x="800" y="202"/>
                      </a:lnTo>
                      <a:lnTo>
                        <a:pt x="834" y="194"/>
                      </a:lnTo>
                      <a:lnTo>
                        <a:pt x="860" y="190"/>
                      </a:lnTo>
                      <a:lnTo>
                        <a:pt x="888" y="186"/>
                      </a:lnTo>
                      <a:lnTo>
                        <a:pt x="914" y="178"/>
                      </a:lnTo>
                      <a:lnTo>
                        <a:pt x="914" y="178"/>
                      </a:lnTo>
                      <a:lnTo>
                        <a:pt x="924" y="172"/>
                      </a:lnTo>
                      <a:lnTo>
                        <a:pt x="932" y="166"/>
                      </a:lnTo>
                      <a:lnTo>
                        <a:pt x="936" y="160"/>
                      </a:lnTo>
                      <a:lnTo>
                        <a:pt x="936" y="160"/>
                      </a:lnTo>
                      <a:lnTo>
                        <a:pt x="942" y="148"/>
                      </a:lnTo>
                      <a:lnTo>
                        <a:pt x="952" y="130"/>
                      </a:lnTo>
                      <a:lnTo>
                        <a:pt x="952" y="130"/>
                      </a:lnTo>
                      <a:lnTo>
                        <a:pt x="958" y="118"/>
                      </a:lnTo>
                      <a:lnTo>
                        <a:pt x="960" y="110"/>
                      </a:lnTo>
                      <a:lnTo>
                        <a:pt x="962" y="104"/>
                      </a:lnTo>
                      <a:lnTo>
                        <a:pt x="962" y="104"/>
                      </a:lnTo>
                      <a:lnTo>
                        <a:pt x="962" y="94"/>
                      </a:lnTo>
                      <a:lnTo>
                        <a:pt x="964" y="88"/>
                      </a:lnTo>
                      <a:lnTo>
                        <a:pt x="966" y="84"/>
                      </a:lnTo>
                      <a:lnTo>
                        <a:pt x="966" y="84"/>
                      </a:lnTo>
                      <a:lnTo>
                        <a:pt x="970" y="78"/>
                      </a:lnTo>
                      <a:lnTo>
                        <a:pt x="974" y="68"/>
                      </a:lnTo>
                      <a:lnTo>
                        <a:pt x="974" y="58"/>
                      </a:lnTo>
                      <a:lnTo>
                        <a:pt x="974" y="54"/>
                      </a:lnTo>
                      <a:lnTo>
                        <a:pt x="972" y="50"/>
                      </a:lnTo>
                      <a:lnTo>
                        <a:pt x="972" y="50"/>
                      </a:lnTo>
                      <a:lnTo>
                        <a:pt x="970" y="48"/>
                      </a:lnTo>
                      <a:lnTo>
                        <a:pt x="970" y="44"/>
                      </a:lnTo>
                      <a:lnTo>
                        <a:pt x="970" y="38"/>
                      </a:lnTo>
                      <a:lnTo>
                        <a:pt x="974" y="30"/>
                      </a:lnTo>
                      <a:lnTo>
                        <a:pt x="974" y="30"/>
                      </a:lnTo>
                      <a:lnTo>
                        <a:pt x="978" y="24"/>
                      </a:lnTo>
                      <a:lnTo>
                        <a:pt x="980" y="20"/>
                      </a:lnTo>
                      <a:lnTo>
                        <a:pt x="982" y="18"/>
                      </a:lnTo>
                      <a:lnTo>
                        <a:pt x="980" y="16"/>
                      </a:lnTo>
                      <a:lnTo>
                        <a:pt x="980" y="16"/>
                      </a:lnTo>
                      <a:lnTo>
                        <a:pt x="978" y="14"/>
                      </a:lnTo>
                      <a:lnTo>
                        <a:pt x="978" y="10"/>
                      </a:lnTo>
                      <a:lnTo>
                        <a:pt x="976" y="0"/>
                      </a:lnTo>
                      <a:lnTo>
                        <a:pt x="676" y="0"/>
                      </a:lnTo>
                      <a:close/>
                      <a:moveTo>
                        <a:pt x="562" y="150"/>
                      </a:moveTo>
                      <a:lnTo>
                        <a:pt x="562" y="150"/>
                      </a:lnTo>
                      <a:lnTo>
                        <a:pt x="562" y="150"/>
                      </a:lnTo>
                      <a:lnTo>
                        <a:pt x="562" y="150"/>
                      </a:lnTo>
                      <a:lnTo>
                        <a:pt x="562" y="150"/>
                      </a:lnTo>
                      <a:close/>
                    </a:path>
                  </a:pathLst>
                </a:custGeom>
                <a:solidFill>
                  <a:schemeClr val="bg2">
                    <a:lumMod val="60000"/>
                    <a:lumOff val="40000"/>
                    <a:alpha val="72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nvGrpSpPr>
              <p:cNvPr id="146" name="Group 63"/>
              <p:cNvGrpSpPr>
                <a:grpSpLocks noChangeAspect="1"/>
              </p:cNvGrpSpPr>
              <p:nvPr/>
            </p:nvGrpSpPr>
            <p:grpSpPr>
              <a:xfrm>
                <a:off x="8324137" y="990588"/>
                <a:ext cx="819855" cy="1066798"/>
                <a:chOff x="7315200" y="5334000"/>
                <a:chExt cx="1054100" cy="1371600"/>
              </a:xfrm>
              <a:solidFill>
                <a:schemeClr val="bg2">
                  <a:lumMod val="50000"/>
                  <a:lumOff val="50000"/>
                  <a:alpha val="18000"/>
                </a:schemeClr>
              </a:solidFill>
            </p:grpSpPr>
            <p:sp>
              <p:nvSpPr>
                <p:cNvPr id="147" name="Freeform 70"/>
                <p:cNvSpPr>
                  <a:spLocks/>
                </p:cNvSpPr>
                <p:nvPr/>
              </p:nvSpPr>
              <p:spPr bwMode="auto">
                <a:xfrm>
                  <a:off x="7810500" y="5715000"/>
                  <a:ext cx="241300" cy="158750"/>
                </a:xfrm>
                <a:custGeom>
                  <a:avLst/>
                  <a:gdLst>
                    <a:gd name="T0" fmla="*/ 152 w 152"/>
                    <a:gd name="T1" fmla="*/ 100 h 100"/>
                    <a:gd name="T2" fmla="*/ 152 w 152"/>
                    <a:gd name="T3" fmla="*/ 100 h 100"/>
                    <a:gd name="T4" fmla="*/ 152 w 152"/>
                    <a:gd name="T5" fmla="*/ 100 h 100"/>
                    <a:gd name="T6" fmla="*/ 152 w 152"/>
                    <a:gd name="T7" fmla="*/ 100 h 100"/>
                    <a:gd name="T8" fmla="*/ 138 w 152"/>
                    <a:gd name="T9" fmla="*/ 90 h 100"/>
                    <a:gd name="T10" fmla="*/ 34 w 152"/>
                    <a:gd name="T11" fmla="*/ 18 h 100"/>
                    <a:gd name="T12" fmla="*/ 34 w 152"/>
                    <a:gd name="T13" fmla="*/ 18 h 100"/>
                    <a:gd name="T14" fmla="*/ 16 w 152"/>
                    <a:gd name="T15" fmla="*/ 6 h 100"/>
                    <a:gd name="T16" fmla="*/ 16 w 152"/>
                    <a:gd name="T17" fmla="*/ 6 h 100"/>
                    <a:gd name="T18" fmla="*/ 10 w 152"/>
                    <a:gd name="T19" fmla="*/ 2 h 100"/>
                    <a:gd name="T20" fmla="*/ 4 w 152"/>
                    <a:gd name="T21" fmla="*/ 0 h 100"/>
                    <a:gd name="T22" fmla="*/ 4 w 152"/>
                    <a:gd name="T23" fmla="*/ 0 h 100"/>
                    <a:gd name="T24" fmla="*/ 0 w 152"/>
                    <a:gd name="T25" fmla="*/ 0 h 100"/>
                    <a:gd name="T26" fmla="*/ 0 w 152"/>
                    <a:gd name="T27" fmla="*/ 2 h 100"/>
                    <a:gd name="T28" fmla="*/ 0 w 152"/>
                    <a:gd name="T29" fmla="*/ 2 h 100"/>
                    <a:gd name="T30" fmla="*/ 4 w 152"/>
                    <a:gd name="T31" fmla="*/ 6 h 100"/>
                    <a:gd name="T32" fmla="*/ 8 w 152"/>
                    <a:gd name="T33" fmla="*/ 8 h 100"/>
                    <a:gd name="T34" fmla="*/ 8 w 152"/>
                    <a:gd name="T35" fmla="*/ 8 h 100"/>
                    <a:gd name="T36" fmla="*/ 24 w 152"/>
                    <a:gd name="T37" fmla="*/ 18 h 100"/>
                    <a:gd name="T38" fmla="*/ 138 w 152"/>
                    <a:gd name="T39" fmla="*/ 92 h 100"/>
                    <a:gd name="T40" fmla="*/ 138 w 152"/>
                    <a:gd name="T41" fmla="*/ 92 h 100"/>
                    <a:gd name="T42" fmla="*/ 152 w 152"/>
                    <a:gd name="T43" fmla="*/ 100 h 100"/>
                    <a:gd name="T44" fmla="*/ 152 w 152"/>
                    <a:gd name="T4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100">
                      <a:moveTo>
                        <a:pt x="152" y="100"/>
                      </a:moveTo>
                      <a:lnTo>
                        <a:pt x="152" y="100"/>
                      </a:lnTo>
                      <a:lnTo>
                        <a:pt x="152" y="100"/>
                      </a:lnTo>
                      <a:lnTo>
                        <a:pt x="152" y="100"/>
                      </a:lnTo>
                      <a:lnTo>
                        <a:pt x="138" y="90"/>
                      </a:lnTo>
                      <a:lnTo>
                        <a:pt x="34" y="18"/>
                      </a:lnTo>
                      <a:lnTo>
                        <a:pt x="34" y="18"/>
                      </a:lnTo>
                      <a:lnTo>
                        <a:pt x="16" y="6"/>
                      </a:lnTo>
                      <a:lnTo>
                        <a:pt x="16" y="6"/>
                      </a:lnTo>
                      <a:lnTo>
                        <a:pt x="10" y="2"/>
                      </a:lnTo>
                      <a:lnTo>
                        <a:pt x="4" y="0"/>
                      </a:lnTo>
                      <a:lnTo>
                        <a:pt x="4" y="0"/>
                      </a:lnTo>
                      <a:lnTo>
                        <a:pt x="0" y="0"/>
                      </a:lnTo>
                      <a:lnTo>
                        <a:pt x="0" y="2"/>
                      </a:lnTo>
                      <a:lnTo>
                        <a:pt x="0" y="2"/>
                      </a:lnTo>
                      <a:lnTo>
                        <a:pt x="4" y="6"/>
                      </a:lnTo>
                      <a:lnTo>
                        <a:pt x="8" y="8"/>
                      </a:lnTo>
                      <a:lnTo>
                        <a:pt x="8" y="8"/>
                      </a:lnTo>
                      <a:lnTo>
                        <a:pt x="24" y="18"/>
                      </a:lnTo>
                      <a:lnTo>
                        <a:pt x="138" y="92"/>
                      </a:lnTo>
                      <a:lnTo>
                        <a:pt x="138" y="92"/>
                      </a:lnTo>
                      <a:lnTo>
                        <a:pt x="152" y="100"/>
                      </a:lnTo>
                      <a:lnTo>
                        <a:pt x="15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1"/>
                <p:cNvSpPr>
                  <a:spLocks/>
                </p:cNvSpPr>
                <p:nvPr/>
              </p:nvSpPr>
              <p:spPr bwMode="auto">
                <a:xfrm>
                  <a:off x="8054975" y="588010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2"/>
                <p:cNvSpPr>
                  <a:spLocks/>
                </p:cNvSpPr>
                <p:nvPr/>
              </p:nvSpPr>
              <p:spPr bwMode="auto">
                <a:xfrm>
                  <a:off x="8064500" y="5584825"/>
                  <a:ext cx="53975" cy="285750"/>
                </a:xfrm>
                <a:custGeom>
                  <a:avLst/>
                  <a:gdLst>
                    <a:gd name="T0" fmla="*/ 0 w 34"/>
                    <a:gd name="T1" fmla="*/ 178 h 180"/>
                    <a:gd name="T2" fmla="*/ 0 w 34"/>
                    <a:gd name="T3" fmla="*/ 178 h 180"/>
                    <a:gd name="T4" fmla="*/ 4 w 34"/>
                    <a:gd name="T5" fmla="*/ 162 h 180"/>
                    <a:gd name="T6" fmla="*/ 28 w 34"/>
                    <a:gd name="T7" fmla="*/ 30 h 180"/>
                    <a:gd name="T8" fmla="*/ 28 w 34"/>
                    <a:gd name="T9" fmla="*/ 30 h 180"/>
                    <a:gd name="T10" fmla="*/ 34 w 34"/>
                    <a:gd name="T11" fmla="*/ 10 h 180"/>
                    <a:gd name="T12" fmla="*/ 34 w 34"/>
                    <a:gd name="T13" fmla="*/ 10 h 180"/>
                    <a:gd name="T14" fmla="*/ 34 w 34"/>
                    <a:gd name="T15" fmla="*/ 6 h 180"/>
                    <a:gd name="T16" fmla="*/ 34 w 34"/>
                    <a:gd name="T17" fmla="*/ 2 h 180"/>
                    <a:gd name="T18" fmla="*/ 34 w 34"/>
                    <a:gd name="T19" fmla="*/ 2 h 180"/>
                    <a:gd name="T20" fmla="*/ 32 w 34"/>
                    <a:gd name="T21" fmla="*/ 0 h 180"/>
                    <a:gd name="T22" fmla="*/ 30 w 34"/>
                    <a:gd name="T23" fmla="*/ 2 h 180"/>
                    <a:gd name="T24" fmla="*/ 30 w 34"/>
                    <a:gd name="T25" fmla="*/ 2 h 180"/>
                    <a:gd name="T26" fmla="*/ 28 w 34"/>
                    <a:gd name="T27" fmla="*/ 8 h 180"/>
                    <a:gd name="T28" fmla="*/ 26 w 34"/>
                    <a:gd name="T29" fmla="*/ 14 h 180"/>
                    <a:gd name="T30" fmla="*/ 26 w 34"/>
                    <a:gd name="T31" fmla="*/ 14 h 180"/>
                    <a:gd name="T32" fmla="*/ 22 w 34"/>
                    <a:gd name="T33" fmla="*/ 38 h 180"/>
                    <a:gd name="T34" fmla="*/ 2 w 34"/>
                    <a:gd name="T35" fmla="*/ 162 h 180"/>
                    <a:gd name="T36" fmla="*/ 2 w 34"/>
                    <a:gd name="T37" fmla="*/ 162 h 180"/>
                    <a:gd name="T38" fmla="*/ 0 w 34"/>
                    <a:gd name="T39" fmla="*/ 178 h 180"/>
                    <a:gd name="T40" fmla="*/ 0 w 34"/>
                    <a:gd name="T41" fmla="*/ 178 h 180"/>
                    <a:gd name="T42" fmla="*/ 0 w 34"/>
                    <a:gd name="T43" fmla="*/ 180 h 180"/>
                    <a:gd name="T44" fmla="*/ 0 w 34"/>
                    <a:gd name="T45" fmla="*/ 180 h 180"/>
                    <a:gd name="T46" fmla="*/ 0 w 34"/>
                    <a:gd name="T47" fmla="*/ 178 h 180"/>
                    <a:gd name="T48" fmla="*/ 0 w 34"/>
                    <a:gd name="T49" fmla="*/ 1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180">
                      <a:moveTo>
                        <a:pt x="0" y="178"/>
                      </a:moveTo>
                      <a:lnTo>
                        <a:pt x="0" y="178"/>
                      </a:lnTo>
                      <a:lnTo>
                        <a:pt x="4" y="162"/>
                      </a:lnTo>
                      <a:lnTo>
                        <a:pt x="28" y="30"/>
                      </a:lnTo>
                      <a:lnTo>
                        <a:pt x="28" y="30"/>
                      </a:lnTo>
                      <a:lnTo>
                        <a:pt x="34" y="10"/>
                      </a:lnTo>
                      <a:lnTo>
                        <a:pt x="34" y="10"/>
                      </a:lnTo>
                      <a:lnTo>
                        <a:pt x="34" y="6"/>
                      </a:lnTo>
                      <a:lnTo>
                        <a:pt x="34" y="2"/>
                      </a:lnTo>
                      <a:lnTo>
                        <a:pt x="34" y="2"/>
                      </a:lnTo>
                      <a:lnTo>
                        <a:pt x="32" y="0"/>
                      </a:lnTo>
                      <a:lnTo>
                        <a:pt x="30" y="2"/>
                      </a:lnTo>
                      <a:lnTo>
                        <a:pt x="30" y="2"/>
                      </a:lnTo>
                      <a:lnTo>
                        <a:pt x="28" y="8"/>
                      </a:lnTo>
                      <a:lnTo>
                        <a:pt x="26" y="14"/>
                      </a:lnTo>
                      <a:lnTo>
                        <a:pt x="26" y="14"/>
                      </a:lnTo>
                      <a:lnTo>
                        <a:pt x="22" y="38"/>
                      </a:lnTo>
                      <a:lnTo>
                        <a:pt x="2" y="162"/>
                      </a:lnTo>
                      <a:lnTo>
                        <a:pt x="2" y="162"/>
                      </a:lnTo>
                      <a:lnTo>
                        <a:pt x="0" y="178"/>
                      </a:lnTo>
                      <a:lnTo>
                        <a:pt x="0" y="178"/>
                      </a:lnTo>
                      <a:lnTo>
                        <a:pt x="0" y="180"/>
                      </a:lnTo>
                      <a:lnTo>
                        <a:pt x="0" y="180"/>
                      </a:lnTo>
                      <a:lnTo>
                        <a:pt x="0" y="178"/>
                      </a:lnTo>
                      <a:lnTo>
                        <a:pt x="0"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3"/>
                <p:cNvSpPr>
                  <a:spLocks noEditPoints="1"/>
                </p:cNvSpPr>
                <p:nvPr/>
              </p:nvSpPr>
              <p:spPr bwMode="auto">
                <a:xfrm>
                  <a:off x="7315200" y="5334000"/>
                  <a:ext cx="1054100" cy="1371600"/>
                </a:xfrm>
                <a:custGeom>
                  <a:avLst/>
                  <a:gdLst>
                    <a:gd name="T0" fmla="*/ 582 w 664"/>
                    <a:gd name="T1" fmla="*/ 488 h 864"/>
                    <a:gd name="T2" fmla="*/ 664 w 664"/>
                    <a:gd name="T3" fmla="*/ 356 h 864"/>
                    <a:gd name="T4" fmla="*/ 664 w 664"/>
                    <a:gd name="T5" fmla="*/ 0 h 864"/>
                    <a:gd name="T6" fmla="*/ 608 w 664"/>
                    <a:gd name="T7" fmla="*/ 50 h 864"/>
                    <a:gd name="T8" fmla="*/ 548 w 664"/>
                    <a:gd name="T9" fmla="*/ 146 h 864"/>
                    <a:gd name="T10" fmla="*/ 508 w 664"/>
                    <a:gd name="T11" fmla="*/ 294 h 864"/>
                    <a:gd name="T12" fmla="*/ 498 w 664"/>
                    <a:gd name="T13" fmla="*/ 358 h 864"/>
                    <a:gd name="T14" fmla="*/ 490 w 664"/>
                    <a:gd name="T15" fmla="*/ 342 h 864"/>
                    <a:gd name="T16" fmla="*/ 476 w 664"/>
                    <a:gd name="T17" fmla="*/ 338 h 864"/>
                    <a:gd name="T18" fmla="*/ 472 w 664"/>
                    <a:gd name="T19" fmla="*/ 338 h 864"/>
                    <a:gd name="T20" fmla="*/ 464 w 664"/>
                    <a:gd name="T21" fmla="*/ 338 h 864"/>
                    <a:gd name="T22" fmla="*/ 464 w 664"/>
                    <a:gd name="T23" fmla="*/ 344 h 864"/>
                    <a:gd name="T24" fmla="*/ 454 w 664"/>
                    <a:gd name="T25" fmla="*/ 350 h 864"/>
                    <a:gd name="T26" fmla="*/ 458 w 664"/>
                    <a:gd name="T27" fmla="*/ 362 h 864"/>
                    <a:gd name="T28" fmla="*/ 456 w 664"/>
                    <a:gd name="T29" fmla="*/ 376 h 864"/>
                    <a:gd name="T30" fmla="*/ 336 w 664"/>
                    <a:gd name="T31" fmla="*/ 294 h 864"/>
                    <a:gd name="T32" fmla="*/ 204 w 664"/>
                    <a:gd name="T33" fmla="*/ 246 h 864"/>
                    <a:gd name="T34" fmla="*/ 116 w 664"/>
                    <a:gd name="T35" fmla="*/ 242 h 864"/>
                    <a:gd name="T36" fmla="*/ 8 w 664"/>
                    <a:gd name="T37" fmla="*/ 282 h 864"/>
                    <a:gd name="T38" fmla="*/ 28 w 664"/>
                    <a:gd name="T39" fmla="*/ 358 h 864"/>
                    <a:gd name="T40" fmla="*/ 46 w 664"/>
                    <a:gd name="T41" fmla="*/ 368 h 864"/>
                    <a:gd name="T42" fmla="*/ 64 w 664"/>
                    <a:gd name="T43" fmla="*/ 380 h 864"/>
                    <a:gd name="T44" fmla="*/ 92 w 664"/>
                    <a:gd name="T45" fmla="*/ 390 h 864"/>
                    <a:gd name="T46" fmla="*/ 112 w 664"/>
                    <a:gd name="T47" fmla="*/ 406 h 864"/>
                    <a:gd name="T48" fmla="*/ 130 w 664"/>
                    <a:gd name="T49" fmla="*/ 430 h 864"/>
                    <a:gd name="T50" fmla="*/ 142 w 664"/>
                    <a:gd name="T51" fmla="*/ 438 h 864"/>
                    <a:gd name="T52" fmla="*/ 152 w 664"/>
                    <a:gd name="T53" fmla="*/ 456 h 864"/>
                    <a:gd name="T54" fmla="*/ 170 w 664"/>
                    <a:gd name="T55" fmla="*/ 474 h 864"/>
                    <a:gd name="T56" fmla="*/ 186 w 664"/>
                    <a:gd name="T57" fmla="*/ 490 h 864"/>
                    <a:gd name="T58" fmla="*/ 224 w 664"/>
                    <a:gd name="T59" fmla="*/ 516 h 864"/>
                    <a:gd name="T60" fmla="*/ 268 w 664"/>
                    <a:gd name="T61" fmla="*/ 512 h 864"/>
                    <a:gd name="T62" fmla="*/ 350 w 664"/>
                    <a:gd name="T63" fmla="*/ 482 h 864"/>
                    <a:gd name="T64" fmla="*/ 302 w 664"/>
                    <a:gd name="T65" fmla="*/ 566 h 864"/>
                    <a:gd name="T66" fmla="*/ 302 w 664"/>
                    <a:gd name="T67" fmla="*/ 586 h 864"/>
                    <a:gd name="T68" fmla="*/ 344 w 664"/>
                    <a:gd name="T69" fmla="*/ 630 h 864"/>
                    <a:gd name="T70" fmla="*/ 384 w 664"/>
                    <a:gd name="T71" fmla="*/ 646 h 864"/>
                    <a:gd name="T72" fmla="*/ 404 w 664"/>
                    <a:gd name="T73" fmla="*/ 662 h 864"/>
                    <a:gd name="T74" fmla="*/ 434 w 664"/>
                    <a:gd name="T75" fmla="*/ 676 h 864"/>
                    <a:gd name="T76" fmla="*/ 460 w 664"/>
                    <a:gd name="T77" fmla="*/ 704 h 864"/>
                    <a:gd name="T78" fmla="*/ 472 w 664"/>
                    <a:gd name="T79" fmla="*/ 740 h 864"/>
                    <a:gd name="T80" fmla="*/ 460 w 664"/>
                    <a:gd name="T81" fmla="*/ 788 h 864"/>
                    <a:gd name="T82" fmla="*/ 452 w 664"/>
                    <a:gd name="T83" fmla="*/ 824 h 864"/>
                    <a:gd name="T84" fmla="*/ 466 w 664"/>
                    <a:gd name="T85" fmla="*/ 864 h 864"/>
                    <a:gd name="T86" fmla="*/ 476 w 664"/>
                    <a:gd name="T87" fmla="*/ 860 h 864"/>
                    <a:gd name="T88" fmla="*/ 492 w 664"/>
                    <a:gd name="T89" fmla="*/ 792 h 864"/>
                    <a:gd name="T90" fmla="*/ 506 w 664"/>
                    <a:gd name="T91" fmla="*/ 770 h 864"/>
                    <a:gd name="T92" fmla="*/ 520 w 664"/>
                    <a:gd name="T93" fmla="*/ 726 h 864"/>
                    <a:gd name="T94" fmla="*/ 504 w 664"/>
                    <a:gd name="T95" fmla="*/ 578 h 864"/>
                    <a:gd name="T96" fmla="*/ 494 w 664"/>
                    <a:gd name="T97" fmla="*/ 502 h 864"/>
                    <a:gd name="T98" fmla="*/ 518 w 664"/>
                    <a:gd name="T99" fmla="*/ 508 h 864"/>
                    <a:gd name="T100" fmla="*/ 542 w 664"/>
                    <a:gd name="T101" fmla="*/ 568 h 864"/>
                    <a:gd name="T102" fmla="*/ 570 w 664"/>
                    <a:gd name="T103" fmla="*/ 620 h 864"/>
                    <a:gd name="T104" fmla="*/ 598 w 664"/>
                    <a:gd name="T105" fmla="*/ 590 h 864"/>
                    <a:gd name="T106" fmla="*/ 582 w 664"/>
                    <a:gd name="T107" fmla="*/ 548 h 864"/>
                    <a:gd name="T108" fmla="*/ 550 w 664"/>
                    <a:gd name="T109" fmla="*/ 484 h 864"/>
                    <a:gd name="T110" fmla="*/ 566 w 664"/>
                    <a:gd name="T111" fmla="*/ 472 h 864"/>
                    <a:gd name="T112" fmla="*/ 466 w 664"/>
                    <a:gd name="T113" fmla="*/ 34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4" h="864">
                      <a:moveTo>
                        <a:pt x="566" y="472"/>
                      </a:moveTo>
                      <a:lnTo>
                        <a:pt x="566" y="472"/>
                      </a:lnTo>
                      <a:lnTo>
                        <a:pt x="568" y="472"/>
                      </a:lnTo>
                      <a:lnTo>
                        <a:pt x="572" y="476"/>
                      </a:lnTo>
                      <a:lnTo>
                        <a:pt x="582" y="488"/>
                      </a:lnTo>
                      <a:lnTo>
                        <a:pt x="612" y="532"/>
                      </a:lnTo>
                      <a:lnTo>
                        <a:pt x="660" y="604"/>
                      </a:lnTo>
                      <a:lnTo>
                        <a:pt x="660" y="604"/>
                      </a:lnTo>
                      <a:lnTo>
                        <a:pt x="664" y="608"/>
                      </a:lnTo>
                      <a:lnTo>
                        <a:pt x="664" y="356"/>
                      </a:lnTo>
                      <a:lnTo>
                        <a:pt x="664" y="356"/>
                      </a:lnTo>
                      <a:lnTo>
                        <a:pt x="650" y="354"/>
                      </a:lnTo>
                      <a:lnTo>
                        <a:pt x="650" y="354"/>
                      </a:lnTo>
                      <a:lnTo>
                        <a:pt x="664" y="346"/>
                      </a:lnTo>
                      <a:lnTo>
                        <a:pt x="664" y="0"/>
                      </a:lnTo>
                      <a:lnTo>
                        <a:pt x="664" y="0"/>
                      </a:lnTo>
                      <a:lnTo>
                        <a:pt x="638" y="20"/>
                      </a:lnTo>
                      <a:lnTo>
                        <a:pt x="624" y="34"/>
                      </a:lnTo>
                      <a:lnTo>
                        <a:pt x="608" y="50"/>
                      </a:lnTo>
                      <a:lnTo>
                        <a:pt x="608" y="50"/>
                      </a:lnTo>
                      <a:lnTo>
                        <a:pt x="594" y="68"/>
                      </a:lnTo>
                      <a:lnTo>
                        <a:pt x="580" y="86"/>
                      </a:lnTo>
                      <a:lnTo>
                        <a:pt x="568" y="104"/>
                      </a:lnTo>
                      <a:lnTo>
                        <a:pt x="558" y="124"/>
                      </a:lnTo>
                      <a:lnTo>
                        <a:pt x="548" y="146"/>
                      </a:lnTo>
                      <a:lnTo>
                        <a:pt x="540" y="166"/>
                      </a:lnTo>
                      <a:lnTo>
                        <a:pt x="524" y="214"/>
                      </a:lnTo>
                      <a:lnTo>
                        <a:pt x="524" y="214"/>
                      </a:lnTo>
                      <a:lnTo>
                        <a:pt x="514" y="254"/>
                      </a:lnTo>
                      <a:lnTo>
                        <a:pt x="508" y="294"/>
                      </a:lnTo>
                      <a:lnTo>
                        <a:pt x="504" y="330"/>
                      </a:lnTo>
                      <a:lnTo>
                        <a:pt x="502" y="356"/>
                      </a:lnTo>
                      <a:lnTo>
                        <a:pt x="502" y="356"/>
                      </a:lnTo>
                      <a:lnTo>
                        <a:pt x="498" y="358"/>
                      </a:lnTo>
                      <a:lnTo>
                        <a:pt x="498" y="358"/>
                      </a:lnTo>
                      <a:lnTo>
                        <a:pt x="490" y="350"/>
                      </a:lnTo>
                      <a:lnTo>
                        <a:pt x="490" y="350"/>
                      </a:lnTo>
                      <a:lnTo>
                        <a:pt x="490" y="346"/>
                      </a:lnTo>
                      <a:lnTo>
                        <a:pt x="490" y="342"/>
                      </a:lnTo>
                      <a:lnTo>
                        <a:pt x="490" y="342"/>
                      </a:lnTo>
                      <a:lnTo>
                        <a:pt x="488" y="340"/>
                      </a:lnTo>
                      <a:lnTo>
                        <a:pt x="484" y="338"/>
                      </a:lnTo>
                      <a:lnTo>
                        <a:pt x="480" y="336"/>
                      </a:lnTo>
                      <a:lnTo>
                        <a:pt x="476" y="338"/>
                      </a:lnTo>
                      <a:lnTo>
                        <a:pt x="476" y="338"/>
                      </a:lnTo>
                      <a:lnTo>
                        <a:pt x="476" y="338"/>
                      </a:lnTo>
                      <a:lnTo>
                        <a:pt x="476" y="336"/>
                      </a:lnTo>
                      <a:lnTo>
                        <a:pt x="474" y="336"/>
                      </a:lnTo>
                      <a:lnTo>
                        <a:pt x="472" y="338"/>
                      </a:lnTo>
                      <a:lnTo>
                        <a:pt x="472" y="338"/>
                      </a:lnTo>
                      <a:lnTo>
                        <a:pt x="468" y="336"/>
                      </a:lnTo>
                      <a:lnTo>
                        <a:pt x="468" y="336"/>
                      </a:lnTo>
                      <a:lnTo>
                        <a:pt x="468" y="336"/>
                      </a:lnTo>
                      <a:lnTo>
                        <a:pt x="466" y="338"/>
                      </a:lnTo>
                      <a:lnTo>
                        <a:pt x="464" y="338"/>
                      </a:lnTo>
                      <a:lnTo>
                        <a:pt x="464" y="340"/>
                      </a:lnTo>
                      <a:lnTo>
                        <a:pt x="462" y="340"/>
                      </a:lnTo>
                      <a:lnTo>
                        <a:pt x="462" y="342"/>
                      </a:lnTo>
                      <a:lnTo>
                        <a:pt x="464" y="344"/>
                      </a:lnTo>
                      <a:lnTo>
                        <a:pt x="464" y="344"/>
                      </a:lnTo>
                      <a:lnTo>
                        <a:pt x="464" y="344"/>
                      </a:lnTo>
                      <a:lnTo>
                        <a:pt x="460" y="344"/>
                      </a:lnTo>
                      <a:lnTo>
                        <a:pt x="460" y="344"/>
                      </a:lnTo>
                      <a:lnTo>
                        <a:pt x="456" y="346"/>
                      </a:lnTo>
                      <a:lnTo>
                        <a:pt x="454" y="350"/>
                      </a:lnTo>
                      <a:lnTo>
                        <a:pt x="454" y="354"/>
                      </a:lnTo>
                      <a:lnTo>
                        <a:pt x="456" y="358"/>
                      </a:lnTo>
                      <a:lnTo>
                        <a:pt x="456" y="358"/>
                      </a:lnTo>
                      <a:lnTo>
                        <a:pt x="458" y="362"/>
                      </a:lnTo>
                      <a:lnTo>
                        <a:pt x="458" y="362"/>
                      </a:lnTo>
                      <a:lnTo>
                        <a:pt x="458" y="370"/>
                      </a:lnTo>
                      <a:lnTo>
                        <a:pt x="458" y="374"/>
                      </a:lnTo>
                      <a:lnTo>
                        <a:pt x="458" y="374"/>
                      </a:lnTo>
                      <a:lnTo>
                        <a:pt x="456" y="376"/>
                      </a:lnTo>
                      <a:lnTo>
                        <a:pt x="456" y="376"/>
                      </a:lnTo>
                      <a:lnTo>
                        <a:pt x="434" y="360"/>
                      </a:lnTo>
                      <a:lnTo>
                        <a:pt x="406" y="338"/>
                      </a:lnTo>
                      <a:lnTo>
                        <a:pt x="372" y="314"/>
                      </a:lnTo>
                      <a:lnTo>
                        <a:pt x="336" y="294"/>
                      </a:lnTo>
                      <a:lnTo>
                        <a:pt x="336" y="294"/>
                      </a:lnTo>
                      <a:lnTo>
                        <a:pt x="292" y="272"/>
                      </a:lnTo>
                      <a:lnTo>
                        <a:pt x="270" y="264"/>
                      </a:lnTo>
                      <a:lnTo>
                        <a:pt x="248" y="256"/>
                      </a:lnTo>
                      <a:lnTo>
                        <a:pt x="226" y="250"/>
                      </a:lnTo>
                      <a:lnTo>
                        <a:pt x="204" y="246"/>
                      </a:lnTo>
                      <a:lnTo>
                        <a:pt x="182" y="244"/>
                      </a:lnTo>
                      <a:lnTo>
                        <a:pt x="160" y="242"/>
                      </a:lnTo>
                      <a:lnTo>
                        <a:pt x="160" y="242"/>
                      </a:lnTo>
                      <a:lnTo>
                        <a:pt x="138" y="242"/>
                      </a:lnTo>
                      <a:lnTo>
                        <a:pt x="116" y="242"/>
                      </a:lnTo>
                      <a:lnTo>
                        <a:pt x="84" y="248"/>
                      </a:lnTo>
                      <a:lnTo>
                        <a:pt x="62" y="252"/>
                      </a:lnTo>
                      <a:lnTo>
                        <a:pt x="56" y="256"/>
                      </a:lnTo>
                      <a:lnTo>
                        <a:pt x="30" y="266"/>
                      </a:lnTo>
                      <a:lnTo>
                        <a:pt x="8" y="282"/>
                      </a:lnTo>
                      <a:lnTo>
                        <a:pt x="0" y="296"/>
                      </a:lnTo>
                      <a:lnTo>
                        <a:pt x="0" y="324"/>
                      </a:lnTo>
                      <a:lnTo>
                        <a:pt x="2" y="330"/>
                      </a:lnTo>
                      <a:lnTo>
                        <a:pt x="14" y="344"/>
                      </a:lnTo>
                      <a:lnTo>
                        <a:pt x="28" y="358"/>
                      </a:lnTo>
                      <a:lnTo>
                        <a:pt x="28" y="358"/>
                      </a:lnTo>
                      <a:lnTo>
                        <a:pt x="36" y="364"/>
                      </a:lnTo>
                      <a:lnTo>
                        <a:pt x="42" y="366"/>
                      </a:lnTo>
                      <a:lnTo>
                        <a:pt x="46" y="368"/>
                      </a:lnTo>
                      <a:lnTo>
                        <a:pt x="46" y="368"/>
                      </a:lnTo>
                      <a:lnTo>
                        <a:pt x="52" y="368"/>
                      </a:lnTo>
                      <a:lnTo>
                        <a:pt x="56" y="372"/>
                      </a:lnTo>
                      <a:lnTo>
                        <a:pt x="60" y="376"/>
                      </a:lnTo>
                      <a:lnTo>
                        <a:pt x="60" y="376"/>
                      </a:lnTo>
                      <a:lnTo>
                        <a:pt x="64" y="380"/>
                      </a:lnTo>
                      <a:lnTo>
                        <a:pt x="70" y="384"/>
                      </a:lnTo>
                      <a:lnTo>
                        <a:pt x="78" y="386"/>
                      </a:lnTo>
                      <a:lnTo>
                        <a:pt x="78" y="386"/>
                      </a:lnTo>
                      <a:lnTo>
                        <a:pt x="84" y="386"/>
                      </a:lnTo>
                      <a:lnTo>
                        <a:pt x="92" y="390"/>
                      </a:lnTo>
                      <a:lnTo>
                        <a:pt x="98" y="394"/>
                      </a:lnTo>
                      <a:lnTo>
                        <a:pt x="100" y="398"/>
                      </a:lnTo>
                      <a:lnTo>
                        <a:pt x="100" y="398"/>
                      </a:lnTo>
                      <a:lnTo>
                        <a:pt x="104" y="402"/>
                      </a:lnTo>
                      <a:lnTo>
                        <a:pt x="112" y="406"/>
                      </a:lnTo>
                      <a:lnTo>
                        <a:pt x="120" y="410"/>
                      </a:lnTo>
                      <a:lnTo>
                        <a:pt x="120" y="410"/>
                      </a:lnTo>
                      <a:lnTo>
                        <a:pt x="126" y="418"/>
                      </a:lnTo>
                      <a:lnTo>
                        <a:pt x="130" y="426"/>
                      </a:lnTo>
                      <a:lnTo>
                        <a:pt x="130" y="430"/>
                      </a:lnTo>
                      <a:lnTo>
                        <a:pt x="130" y="430"/>
                      </a:lnTo>
                      <a:lnTo>
                        <a:pt x="132" y="434"/>
                      </a:lnTo>
                      <a:lnTo>
                        <a:pt x="136" y="436"/>
                      </a:lnTo>
                      <a:lnTo>
                        <a:pt x="142" y="438"/>
                      </a:lnTo>
                      <a:lnTo>
                        <a:pt x="142" y="438"/>
                      </a:lnTo>
                      <a:lnTo>
                        <a:pt x="146" y="442"/>
                      </a:lnTo>
                      <a:lnTo>
                        <a:pt x="150" y="446"/>
                      </a:lnTo>
                      <a:lnTo>
                        <a:pt x="152" y="452"/>
                      </a:lnTo>
                      <a:lnTo>
                        <a:pt x="152" y="452"/>
                      </a:lnTo>
                      <a:lnTo>
                        <a:pt x="152" y="456"/>
                      </a:lnTo>
                      <a:lnTo>
                        <a:pt x="154" y="458"/>
                      </a:lnTo>
                      <a:lnTo>
                        <a:pt x="158" y="466"/>
                      </a:lnTo>
                      <a:lnTo>
                        <a:pt x="166" y="472"/>
                      </a:lnTo>
                      <a:lnTo>
                        <a:pt x="170" y="474"/>
                      </a:lnTo>
                      <a:lnTo>
                        <a:pt x="170" y="474"/>
                      </a:lnTo>
                      <a:lnTo>
                        <a:pt x="174" y="476"/>
                      </a:lnTo>
                      <a:lnTo>
                        <a:pt x="178" y="480"/>
                      </a:lnTo>
                      <a:lnTo>
                        <a:pt x="182" y="486"/>
                      </a:lnTo>
                      <a:lnTo>
                        <a:pt x="182" y="486"/>
                      </a:lnTo>
                      <a:lnTo>
                        <a:pt x="186" y="490"/>
                      </a:lnTo>
                      <a:lnTo>
                        <a:pt x="192" y="494"/>
                      </a:lnTo>
                      <a:lnTo>
                        <a:pt x="200" y="500"/>
                      </a:lnTo>
                      <a:lnTo>
                        <a:pt x="200" y="500"/>
                      </a:lnTo>
                      <a:lnTo>
                        <a:pt x="216" y="510"/>
                      </a:lnTo>
                      <a:lnTo>
                        <a:pt x="224" y="516"/>
                      </a:lnTo>
                      <a:lnTo>
                        <a:pt x="224" y="516"/>
                      </a:lnTo>
                      <a:lnTo>
                        <a:pt x="230" y="518"/>
                      </a:lnTo>
                      <a:lnTo>
                        <a:pt x="238" y="518"/>
                      </a:lnTo>
                      <a:lnTo>
                        <a:pt x="246" y="518"/>
                      </a:lnTo>
                      <a:lnTo>
                        <a:pt x="268" y="512"/>
                      </a:lnTo>
                      <a:lnTo>
                        <a:pt x="288" y="504"/>
                      </a:lnTo>
                      <a:lnTo>
                        <a:pt x="306" y="496"/>
                      </a:lnTo>
                      <a:lnTo>
                        <a:pt x="332" y="486"/>
                      </a:lnTo>
                      <a:lnTo>
                        <a:pt x="350" y="482"/>
                      </a:lnTo>
                      <a:lnTo>
                        <a:pt x="350" y="482"/>
                      </a:lnTo>
                      <a:lnTo>
                        <a:pt x="350" y="482"/>
                      </a:lnTo>
                      <a:lnTo>
                        <a:pt x="334" y="504"/>
                      </a:lnTo>
                      <a:lnTo>
                        <a:pt x="320" y="526"/>
                      </a:lnTo>
                      <a:lnTo>
                        <a:pt x="320" y="526"/>
                      </a:lnTo>
                      <a:lnTo>
                        <a:pt x="302" y="566"/>
                      </a:lnTo>
                      <a:lnTo>
                        <a:pt x="298" y="576"/>
                      </a:lnTo>
                      <a:lnTo>
                        <a:pt x="298" y="582"/>
                      </a:lnTo>
                      <a:lnTo>
                        <a:pt x="298" y="586"/>
                      </a:lnTo>
                      <a:lnTo>
                        <a:pt x="300" y="586"/>
                      </a:lnTo>
                      <a:lnTo>
                        <a:pt x="302" y="586"/>
                      </a:lnTo>
                      <a:lnTo>
                        <a:pt x="310" y="598"/>
                      </a:lnTo>
                      <a:lnTo>
                        <a:pt x="310" y="598"/>
                      </a:lnTo>
                      <a:lnTo>
                        <a:pt x="318" y="604"/>
                      </a:lnTo>
                      <a:lnTo>
                        <a:pt x="334" y="622"/>
                      </a:lnTo>
                      <a:lnTo>
                        <a:pt x="344" y="630"/>
                      </a:lnTo>
                      <a:lnTo>
                        <a:pt x="356" y="638"/>
                      </a:lnTo>
                      <a:lnTo>
                        <a:pt x="366" y="644"/>
                      </a:lnTo>
                      <a:lnTo>
                        <a:pt x="376" y="646"/>
                      </a:lnTo>
                      <a:lnTo>
                        <a:pt x="376" y="646"/>
                      </a:lnTo>
                      <a:lnTo>
                        <a:pt x="384" y="646"/>
                      </a:lnTo>
                      <a:lnTo>
                        <a:pt x="390" y="648"/>
                      </a:lnTo>
                      <a:lnTo>
                        <a:pt x="396" y="650"/>
                      </a:lnTo>
                      <a:lnTo>
                        <a:pt x="398" y="654"/>
                      </a:lnTo>
                      <a:lnTo>
                        <a:pt x="402" y="660"/>
                      </a:lnTo>
                      <a:lnTo>
                        <a:pt x="404" y="662"/>
                      </a:lnTo>
                      <a:lnTo>
                        <a:pt x="404" y="662"/>
                      </a:lnTo>
                      <a:lnTo>
                        <a:pt x="414" y="670"/>
                      </a:lnTo>
                      <a:lnTo>
                        <a:pt x="424" y="676"/>
                      </a:lnTo>
                      <a:lnTo>
                        <a:pt x="428" y="678"/>
                      </a:lnTo>
                      <a:lnTo>
                        <a:pt x="434" y="676"/>
                      </a:lnTo>
                      <a:lnTo>
                        <a:pt x="434" y="676"/>
                      </a:lnTo>
                      <a:lnTo>
                        <a:pt x="438" y="678"/>
                      </a:lnTo>
                      <a:lnTo>
                        <a:pt x="444" y="680"/>
                      </a:lnTo>
                      <a:lnTo>
                        <a:pt x="454" y="692"/>
                      </a:lnTo>
                      <a:lnTo>
                        <a:pt x="460" y="704"/>
                      </a:lnTo>
                      <a:lnTo>
                        <a:pt x="464" y="710"/>
                      </a:lnTo>
                      <a:lnTo>
                        <a:pt x="464" y="710"/>
                      </a:lnTo>
                      <a:lnTo>
                        <a:pt x="466" y="716"/>
                      </a:lnTo>
                      <a:lnTo>
                        <a:pt x="470" y="730"/>
                      </a:lnTo>
                      <a:lnTo>
                        <a:pt x="472" y="740"/>
                      </a:lnTo>
                      <a:lnTo>
                        <a:pt x="472" y="750"/>
                      </a:lnTo>
                      <a:lnTo>
                        <a:pt x="470" y="760"/>
                      </a:lnTo>
                      <a:lnTo>
                        <a:pt x="468" y="770"/>
                      </a:lnTo>
                      <a:lnTo>
                        <a:pt x="468" y="770"/>
                      </a:lnTo>
                      <a:lnTo>
                        <a:pt x="460" y="788"/>
                      </a:lnTo>
                      <a:lnTo>
                        <a:pt x="456" y="800"/>
                      </a:lnTo>
                      <a:lnTo>
                        <a:pt x="454" y="810"/>
                      </a:lnTo>
                      <a:lnTo>
                        <a:pt x="454" y="810"/>
                      </a:lnTo>
                      <a:lnTo>
                        <a:pt x="452" y="816"/>
                      </a:lnTo>
                      <a:lnTo>
                        <a:pt x="452" y="824"/>
                      </a:lnTo>
                      <a:lnTo>
                        <a:pt x="454" y="832"/>
                      </a:lnTo>
                      <a:lnTo>
                        <a:pt x="454" y="832"/>
                      </a:lnTo>
                      <a:lnTo>
                        <a:pt x="458" y="852"/>
                      </a:lnTo>
                      <a:lnTo>
                        <a:pt x="462" y="858"/>
                      </a:lnTo>
                      <a:lnTo>
                        <a:pt x="466" y="864"/>
                      </a:lnTo>
                      <a:lnTo>
                        <a:pt x="466" y="864"/>
                      </a:lnTo>
                      <a:lnTo>
                        <a:pt x="468" y="864"/>
                      </a:lnTo>
                      <a:lnTo>
                        <a:pt x="472" y="864"/>
                      </a:lnTo>
                      <a:lnTo>
                        <a:pt x="472" y="864"/>
                      </a:lnTo>
                      <a:lnTo>
                        <a:pt x="476" y="860"/>
                      </a:lnTo>
                      <a:lnTo>
                        <a:pt x="480" y="858"/>
                      </a:lnTo>
                      <a:lnTo>
                        <a:pt x="496" y="810"/>
                      </a:lnTo>
                      <a:lnTo>
                        <a:pt x="490" y="798"/>
                      </a:lnTo>
                      <a:lnTo>
                        <a:pt x="490" y="798"/>
                      </a:lnTo>
                      <a:lnTo>
                        <a:pt x="492" y="792"/>
                      </a:lnTo>
                      <a:lnTo>
                        <a:pt x="494" y="786"/>
                      </a:lnTo>
                      <a:lnTo>
                        <a:pt x="498" y="784"/>
                      </a:lnTo>
                      <a:lnTo>
                        <a:pt x="498" y="784"/>
                      </a:lnTo>
                      <a:lnTo>
                        <a:pt x="502" y="778"/>
                      </a:lnTo>
                      <a:lnTo>
                        <a:pt x="506" y="770"/>
                      </a:lnTo>
                      <a:lnTo>
                        <a:pt x="508" y="758"/>
                      </a:lnTo>
                      <a:lnTo>
                        <a:pt x="508" y="758"/>
                      </a:lnTo>
                      <a:lnTo>
                        <a:pt x="512" y="748"/>
                      </a:lnTo>
                      <a:lnTo>
                        <a:pt x="520" y="726"/>
                      </a:lnTo>
                      <a:lnTo>
                        <a:pt x="520" y="726"/>
                      </a:lnTo>
                      <a:lnTo>
                        <a:pt x="524" y="694"/>
                      </a:lnTo>
                      <a:lnTo>
                        <a:pt x="526" y="676"/>
                      </a:lnTo>
                      <a:lnTo>
                        <a:pt x="524" y="662"/>
                      </a:lnTo>
                      <a:lnTo>
                        <a:pt x="524" y="662"/>
                      </a:lnTo>
                      <a:lnTo>
                        <a:pt x="504" y="578"/>
                      </a:lnTo>
                      <a:lnTo>
                        <a:pt x="494" y="526"/>
                      </a:lnTo>
                      <a:lnTo>
                        <a:pt x="492" y="510"/>
                      </a:lnTo>
                      <a:lnTo>
                        <a:pt x="492" y="504"/>
                      </a:lnTo>
                      <a:lnTo>
                        <a:pt x="494" y="502"/>
                      </a:lnTo>
                      <a:lnTo>
                        <a:pt x="494" y="502"/>
                      </a:lnTo>
                      <a:lnTo>
                        <a:pt x="498" y="498"/>
                      </a:lnTo>
                      <a:lnTo>
                        <a:pt x="500" y="492"/>
                      </a:lnTo>
                      <a:lnTo>
                        <a:pt x="504" y="474"/>
                      </a:lnTo>
                      <a:lnTo>
                        <a:pt x="512" y="500"/>
                      </a:lnTo>
                      <a:lnTo>
                        <a:pt x="518" y="508"/>
                      </a:lnTo>
                      <a:lnTo>
                        <a:pt x="518" y="520"/>
                      </a:lnTo>
                      <a:lnTo>
                        <a:pt x="526" y="538"/>
                      </a:lnTo>
                      <a:lnTo>
                        <a:pt x="528" y="542"/>
                      </a:lnTo>
                      <a:lnTo>
                        <a:pt x="538" y="568"/>
                      </a:lnTo>
                      <a:lnTo>
                        <a:pt x="542" y="568"/>
                      </a:lnTo>
                      <a:lnTo>
                        <a:pt x="544" y="572"/>
                      </a:lnTo>
                      <a:lnTo>
                        <a:pt x="542" y="576"/>
                      </a:lnTo>
                      <a:lnTo>
                        <a:pt x="548" y="588"/>
                      </a:lnTo>
                      <a:lnTo>
                        <a:pt x="556" y="608"/>
                      </a:lnTo>
                      <a:lnTo>
                        <a:pt x="570" y="620"/>
                      </a:lnTo>
                      <a:lnTo>
                        <a:pt x="588" y="626"/>
                      </a:lnTo>
                      <a:lnTo>
                        <a:pt x="584" y="614"/>
                      </a:lnTo>
                      <a:lnTo>
                        <a:pt x="590" y="624"/>
                      </a:lnTo>
                      <a:lnTo>
                        <a:pt x="598" y="608"/>
                      </a:lnTo>
                      <a:lnTo>
                        <a:pt x="598" y="590"/>
                      </a:lnTo>
                      <a:lnTo>
                        <a:pt x="590" y="570"/>
                      </a:lnTo>
                      <a:lnTo>
                        <a:pt x="586" y="558"/>
                      </a:lnTo>
                      <a:lnTo>
                        <a:pt x="580" y="556"/>
                      </a:lnTo>
                      <a:lnTo>
                        <a:pt x="580" y="552"/>
                      </a:lnTo>
                      <a:lnTo>
                        <a:pt x="582" y="548"/>
                      </a:lnTo>
                      <a:lnTo>
                        <a:pt x="572" y="524"/>
                      </a:lnTo>
                      <a:lnTo>
                        <a:pt x="570" y="520"/>
                      </a:lnTo>
                      <a:lnTo>
                        <a:pt x="562" y="502"/>
                      </a:lnTo>
                      <a:lnTo>
                        <a:pt x="554" y="492"/>
                      </a:lnTo>
                      <a:lnTo>
                        <a:pt x="550" y="484"/>
                      </a:lnTo>
                      <a:lnTo>
                        <a:pt x="538" y="460"/>
                      </a:lnTo>
                      <a:lnTo>
                        <a:pt x="538" y="460"/>
                      </a:lnTo>
                      <a:lnTo>
                        <a:pt x="554" y="470"/>
                      </a:lnTo>
                      <a:lnTo>
                        <a:pt x="560" y="472"/>
                      </a:lnTo>
                      <a:lnTo>
                        <a:pt x="566" y="472"/>
                      </a:lnTo>
                      <a:lnTo>
                        <a:pt x="566" y="472"/>
                      </a:lnTo>
                      <a:close/>
                      <a:moveTo>
                        <a:pt x="466" y="344"/>
                      </a:moveTo>
                      <a:lnTo>
                        <a:pt x="466" y="344"/>
                      </a:lnTo>
                      <a:lnTo>
                        <a:pt x="466" y="344"/>
                      </a:lnTo>
                      <a:lnTo>
                        <a:pt x="466" y="344"/>
                      </a:lnTo>
                      <a:lnTo>
                        <a:pt x="466" y="344"/>
                      </a:lnTo>
                      <a:close/>
                    </a:path>
                  </a:pathLst>
                </a:custGeom>
                <a:solidFill>
                  <a:schemeClr val="bg2">
                    <a:lumMod val="60000"/>
                    <a:lumOff val="40000"/>
                    <a:alpha val="72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algn="l" defTabSz="457200" rtl="0" eaLnBrk="1" latinLnBrk="0" hangingPunct="1"/>
                  <a:endParaRPr lang="en-US" sz="1800" kern="1200">
                    <a:solidFill>
                      <a:schemeClr val="tx1"/>
                    </a:solidFill>
                    <a:latin typeface="+mn-lt"/>
                    <a:ea typeface="+mn-ea"/>
                    <a:cs typeface="+mn-cs"/>
                  </a:endParaRPr>
                </a:p>
              </p:txBody>
            </p:sp>
          </p:grpSp>
        </p:grpSp>
      </p:grpSp>
      <p:sp>
        <p:nvSpPr>
          <p:cNvPr id="2" name="Title Placeholder 1"/>
          <p:cNvSpPr>
            <a:spLocks noGrp="1"/>
          </p:cNvSpPr>
          <p:nvPr>
            <p:ph type="title"/>
          </p:nvPr>
        </p:nvSpPr>
        <p:spPr>
          <a:xfrm>
            <a:off x="1009442" y="675724"/>
            <a:ext cx="7125113" cy="924475"/>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009443" y="1807361"/>
            <a:ext cx="7125112" cy="405143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437344" y="5951810"/>
            <a:ext cx="2133600" cy="365125"/>
          </a:xfrm>
          <a:prstGeom prst="rect">
            <a:avLst/>
          </a:prstGeom>
        </p:spPr>
        <p:txBody>
          <a:bodyPr vert="horz" lIns="91440" tIns="45720" rIns="91440" bIns="45720" rtlCol="0" anchor="b"/>
          <a:lstStyle>
            <a:lvl1pPr algn="r">
              <a:defRPr sz="900">
                <a:solidFill>
                  <a:schemeClr val="tx1">
                    <a:lumMod val="75000"/>
                    <a:lumOff val="25000"/>
                  </a:schemeClr>
                </a:solidFill>
              </a:defRPr>
            </a:lvl1pPr>
          </a:lstStyle>
          <a:p>
            <a:fld id="{218104C7-50EC-4C9F-A4F8-84D215455438}" type="datetimeFigureOut">
              <a:rPr lang="fa-IR" smtClean="0"/>
              <a:pPr/>
              <a:t>05/03/1443</a:t>
            </a:fld>
            <a:endParaRPr lang="fa-IR"/>
          </a:p>
        </p:txBody>
      </p:sp>
      <p:sp>
        <p:nvSpPr>
          <p:cNvPr id="5" name="Footer Placeholder 4"/>
          <p:cNvSpPr>
            <a:spLocks noGrp="1"/>
          </p:cNvSpPr>
          <p:nvPr>
            <p:ph type="ftr" sz="quarter" idx="3"/>
          </p:nvPr>
        </p:nvSpPr>
        <p:spPr>
          <a:xfrm>
            <a:off x="1180945" y="5951810"/>
            <a:ext cx="5256399" cy="365125"/>
          </a:xfrm>
          <a:prstGeom prst="rect">
            <a:avLst/>
          </a:prstGeom>
        </p:spPr>
        <p:txBody>
          <a:bodyPr vert="horz" lIns="91440" tIns="45720" rIns="91440" bIns="45720" rtlCol="0" anchor="b"/>
          <a:lstStyle>
            <a:lvl1pPr algn="l">
              <a:defRPr sz="900">
                <a:solidFill>
                  <a:schemeClr val="tx1">
                    <a:lumMod val="75000"/>
                    <a:lumOff val="25000"/>
                  </a:schemeClr>
                </a:solidFill>
              </a:defRPr>
            </a:lvl1pPr>
          </a:lstStyle>
          <a:p>
            <a:endParaRPr lang="fa-IR"/>
          </a:p>
        </p:txBody>
      </p:sp>
      <p:sp>
        <p:nvSpPr>
          <p:cNvPr id="6" name="Slide Number Placeholder 5"/>
          <p:cNvSpPr>
            <a:spLocks noGrp="1"/>
          </p:cNvSpPr>
          <p:nvPr>
            <p:ph type="sldNum" sz="quarter" idx="4"/>
          </p:nvPr>
        </p:nvSpPr>
        <p:spPr>
          <a:xfrm>
            <a:off x="572658" y="5951810"/>
            <a:ext cx="608287" cy="365125"/>
          </a:xfrm>
          <a:prstGeom prst="rect">
            <a:avLst/>
          </a:prstGeom>
        </p:spPr>
        <p:txBody>
          <a:bodyPr vert="horz" lIns="91440" tIns="45720" rIns="91440" bIns="45720" rtlCol="0" anchor="b"/>
          <a:lstStyle>
            <a:lvl1pPr algn="l">
              <a:defRPr sz="1800">
                <a:solidFill>
                  <a:schemeClr val="tx1">
                    <a:lumMod val="75000"/>
                    <a:lumOff val="25000"/>
                  </a:schemeClr>
                </a:solidFill>
              </a:defRPr>
            </a:lvl1pPr>
          </a:lstStyle>
          <a:p>
            <a:fld id="{FED74665-2293-49BE-9828-2C02B25C5236}" type="slidenum">
              <a:rPr lang="fa-IR" smtClean="0"/>
              <a:pPr/>
              <a:t>‹#›</a:t>
            </a:fld>
            <a:endParaRPr lang="fa-I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1" eaLnBrk="1" latinLnBrk="0" hangingPunct="1">
        <a:spcBef>
          <a:spcPct val="0"/>
        </a:spcBef>
        <a:buNone/>
        <a:defRPr sz="3200" kern="1200">
          <a:solidFill>
            <a:schemeClr val="tx1">
              <a:lumMod val="75000"/>
              <a:lumOff val="25000"/>
            </a:schemeClr>
          </a:solidFill>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ct val="20000"/>
        </a:spcBef>
        <a:spcAft>
          <a:spcPts val="600"/>
        </a:spcAft>
        <a:buClr>
          <a:schemeClr val="tx1">
            <a:lumMod val="75000"/>
            <a:lumOff val="25000"/>
          </a:schemeClr>
        </a:buClr>
        <a:buFont typeface="Wingdings 2"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ct val="20000"/>
        </a:spcBef>
        <a:spcAft>
          <a:spcPts val="600"/>
        </a:spcAft>
        <a:buClr>
          <a:schemeClr val="tx1">
            <a:lumMod val="75000"/>
            <a:lumOff val="25000"/>
          </a:schemeClr>
        </a:buClr>
        <a:buFont typeface="Wingdings 2"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ct val="20000"/>
        </a:spcBef>
        <a:spcAft>
          <a:spcPts val="600"/>
        </a:spcAft>
        <a:buClr>
          <a:schemeClr val="tx1">
            <a:lumMod val="75000"/>
            <a:lumOff val="25000"/>
          </a:schemeClr>
        </a:buClr>
        <a:buFont typeface="Wingdings 2"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ct val="20000"/>
        </a:spcBef>
        <a:spcAft>
          <a:spcPts val="600"/>
        </a:spcAft>
        <a:buClr>
          <a:schemeClr val="tx1">
            <a:lumMod val="75000"/>
            <a:lumOff val="25000"/>
          </a:schemeClr>
        </a:buClr>
        <a:buFont typeface="Wingdings 2"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ct val="20000"/>
        </a:spcBef>
        <a:spcAft>
          <a:spcPts val="600"/>
        </a:spcAft>
        <a:buClr>
          <a:schemeClr val="tx1">
            <a:lumMod val="75000"/>
            <a:lumOff val="25000"/>
          </a:schemeClr>
        </a:buClr>
        <a:buFont typeface="Wingdings 2"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ct val="20000"/>
        </a:spcBef>
        <a:buFont typeface="Arial"/>
        <a:buChar char="•"/>
        <a:defRPr sz="2000" kern="1200">
          <a:solidFill>
            <a:schemeClr val="tx1"/>
          </a:solidFill>
          <a:latin typeface="+mn-lt"/>
          <a:ea typeface="+mn-ea"/>
          <a:cs typeface="+mn-cs"/>
        </a:defRPr>
      </a:lvl6pPr>
      <a:lvl7pPr marL="2971800" indent="-228600" algn="r" defTabSz="457200" rtl="1" eaLnBrk="1" latinLnBrk="0" hangingPunct="1">
        <a:spcBef>
          <a:spcPct val="20000"/>
        </a:spcBef>
        <a:buFont typeface="Arial"/>
        <a:buChar char="•"/>
        <a:defRPr sz="2000" kern="1200">
          <a:solidFill>
            <a:schemeClr val="tx1"/>
          </a:solidFill>
          <a:latin typeface="+mn-lt"/>
          <a:ea typeface="+mn-ea"/>
          <a:cs typeface="+mn-cs"/>
        </a:defRPr>
      </a:lvl7pPr>
      <a:lvl8pPr marL="3429000" indent="-228600" algn="r" defTabSz="457200" rtl="1" eaLnBrk="1" latinLnBrk="0" hangingPunct="1">
        <a:spcBef>
          <a:spcPct val="20000"/>
        </a:spcBef>
        <a:buFont typeface="Arial"/>
        <a:buChar char="•"/>
        <a:defRPr sz="2000" kern="1200">
          <a:solidFill>
            <a:schemeClr val="tx1"/>
          </a:solidFill>
          <a:latin typeface="+mn-lt"/>
          <a:ea typeface="+mn-ea"/>
          <a:cs typeface="+mn-cs"/>
        </a:defRPr>
      </a:lvl8pPr>
      <a:lvl9pPr marL="3886200" indent="-228600" algn="r" defTabSz="457200" rtl="1"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11.jpg"/>
          <p:cNvPicPr>
            <a:picLocks noChangeAspect="1"/>
          </p:cNvPicPr>
          <p:nvPr/>
        </p:nvPicPr>
        <p:blipFill>
          <a:blip r:embed="rId4"/>
          <a:stretch>
            <a:fillRect/>
          </a:stretch>
        </p:blipFill>
        <p:spPr>
          <a:xfrm>
            <a:off x="0" y="9525"/>
            <a:ext cx="9144000" cy="6858000"/>
          </a:xfrm>
          <a:prstGeom prst="rect">
            <a:avLst/>
          </a:prstGeom>
          <a:ln>
            <a:noFill/>
          </a:ln>
          <a:effectLst>
            <a:outerShdw blurRad="292100" dist="139700" dir="2700000" algn="tl" rotWithShape="0">
              <a:srgbClr val="333333">
                <a:alpha val="65000"/>
              </a:srgbClr>
            </a:outerShdw>
          </a:effectLst>
        </p:spPr>
      </p:pic>
      <p:pic>
        <p:nvPicPr>
          <p:cNvPr id="5" name="Picture 4" descr="BSM16"/>
          <p:cNvPicPr>
            <a:picLocks noChangeAspect="1" noChangeArrowheads="1"/>
          </p:cNvPicPr>
          <p:nvPr/>
        </p:nvPicPr>
        <p:blipFill>
          <a:blip r:embed="rId5"/>
          <a:srcRect/>
          <a:stretch>
            <a:fillRect/>
          </a:stretch>
        </p:blipFill>
        <p:spPr bwMode="auto">
          <a:xfrm>
            <a:off x="228600" y="304800"/>
            <a:ext cx="4321175" cy="6192838"/>
          </a:xfrm>
          <a:prstGeom prst="rect">
            <a:avLst/>
          </a:prstGeom>
          <a:noFill/>
          <a:ln w="9525">
            <a:noFill/>
            <a:miter lim="800000"/>
            <a:headEnd/>
            <a:tailEnd/>
          </a:ln>
        </p:spPr>
      </p:pic>
      <p:pic>
        <p:nvPicPr>
          <p:cNvPr id="2" name="Voice 10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2400" y="558924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childTnLst>
                          </p:cTn>
                        </p:par>
                        <p:par>
                          <p:cTn id="8" fill="hold">
                            <p:stCondLst>
                              <p:cond delay="1000"/>
                            </p:stCondLst>
                            <p:childTnLst>
                              <p:par>
                                <p:cTn id="9" presetID="1" presetClass="mediacall" presetSubtype="0" fill="hold" nodeType="afterEffect">
                                  <p:stCondLst>
                                    <p:cond delay="0"/>
                                  </p:stCondLst>
                                  <p:childTnLst>
                                    <p:cmd type="call" cmd="playFrom(0.0)">
                                      <p:cBhvr>
                                        <p:cTn id="10"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7071"/>
            <a:ext cx="7125113" cy="924475"/>
          </a:xfrm>
        </p:spPr>
        <p:txBody>
          <a:bodyPr/>
          <a:lstStyle/>
          <a:p>
            <a:pPr algn="ctr"/>
            <a:r>
              <a:rPr lang="fa-IR" sz="5400" b="1" dirty="0" smtClean="0">
                <a:solidFill>
                  <a:schemeClr val="tx1"/>
                </a:solidFill>
                <a:cs typeface="B Titr" pitchFamily="2" charset="-78"/>
              </a:rPr>
              <a:t>معیار های کنترل جریان</a:t>
            </a:r>
            <a:endParaRPr lang="fa-IR" sz="5400" b="1" dirty="0">
              <a:solidFill>
                <a:schemeClr val="tx1"/>
              </a:solidFill>
              <a:cs typeface="B Titr" pitchFamily="2" charset="-78"/>
            </a:endParaRPr>
          </a:p>
        </p:txBody>
      </p:sp>
      <p:sp>
        <p:nvSpPr>
          <p:cNvPr id="3" name="Content Placeholder 2"/>
          <p:cNvSpPr>
            <a:spLocks noGrp="1"/>
          </p:cNvSpPr>
          <p:nvPr>
            <p:ph idx="1"/>
          </p:nvPr>
        </p:nvSpPr>
        <p:spPr>
          <a:xfrm>
            <a:off x="428596" y="1295400"/>
            <a:ext cx="8143932" cy="5205434"/>
          </a:xfrm>
        </p:spPr>
        <p:txBody>
          <a:bodyPr>
            <a:normAutofit fontScale="92500" lnSpcReduction="10000"/>
          </a:bodyPr>
          <a:lstStyle/>
          <a:p>
            <a:pPr indent="11113" algn="just">
              <a:lnSpc>
                <a:spcPct val="150000"/>
              </a:lnSpc>
              <a:buNone/>
            </a:pPr>
            <a:r>
              <a:rPr lang="en-US" sz="2400" dirty="0" smtClean="0">
                <a:solidFill>
                  <a:sysClr val="windowText" lastClr="000000"/>
                </a:solidFill>
                <a:cs typeface="B Titr" pitchFamily="2" charset="-78"/>
              </a:rPr>
              <a:t>McCabe </a:t>
            </a:r>
            <a:r>
              <a:rPr lang="fa-IR" sz="2400" dirty="0">
                <a:solidFill>
                  <a:sysClr val="windowText" lastClr="000000"/>
                </a:solidFill>
                <a:cs typeface="B Titr" pitchFamily="2" charset="-78"/>
              </a:rPr>
              <a:t>برنامه هاي کامپيوتري را به عنوان يک مجموعه ي قوي متصل به گراف جهت دار تفسير مي کند. گره ها نشان دهنده بخش هايي از کد منبع هستند که هيچ شعبه و کمان نماينده که ممکن است در حين کنترل جريان اجراي برنامه انتقال يابند، ندارند.</a:t>
            </a:r>
          </a:p>
          <a:p>
            <a:pPr indent="11113" algn="just">
              <a:lnSpc>
                <a:spcPct val="150000"/>
              </a:lnSpc>
              <a:buNone/>
            </a:pPr>
            <a:r>
              <a:rPr lang="fa-IR" sz="2400" dirty="0">
                <a:solidFill>
                  <a:sysClr val="windowText" lastClr="000000"/>
                </a:solidFill>
                <a:cs typeface="B Titr" pitchFamily="2" charset="-78"/>
              </a:rPr>
              <a:t>مفهوم گراف برنامه براي اندازه گيري استفاده مي شود و آن را براي اندازه گيري و کنترل تعدادي از مسيرها از طريـق يـک برنامـه استفاده ميکنند. پيچيدگي يک برنامه کامپيوتري را مي توان با پيچيدگي توپولوژيک يک گراف ارتباط داد.</a:t>
            </a:r>
          </a:p>
          <a:p>
            <a:pPr indent="11113" algn="just">
              <a:lnSpc>
                <a:spcPct val="150000"/>
              </a:lnSpc>
              <a:buNone/>
            </a:pPr>
            <a:r>
              <a:rPr lang="en-US" sz="2400" dirty="0">
                <a:solidFill>
                  <a:sysClr val="windowText" lastClr="000000"/>
                </a:solidFill>
                <a:cs typeface="B Titr" pitchFamily="2" charset="-78"/>
              </a:rPr>
              <a:t>McCabe </a:t>
            </a:r>
            <a:r>
              <a:rPr lang="fa-IR" sz="2400" dirty="0" smtClean="0">
                <a:solidFill>
                  <a:sysClr val="windowText" lastClr="000000"/>
                </a:solidFill>
                <a:cs typeface="B Titr" pitchFamily="2" charset="-78"/>
              </a:rPr>
              <a:t> تعداد </a:t>
            </a:r>
            <a:r>
              <a:rPr lang="en-US" sz="2400" dirty="0" smtClean="0">
                <a:solidFill>
                  <a:sysClr val="windowText" lastClr="000000"/>
                </a:solidFill>
                <a:cs typeface="B Titr" pitchFamily="2" charset="-78"/>
              </a:rPr>
              <a:t>cyclomatic</a:t>
            </a:r>
            <a:r>
              <a:rPr lang="fa-IR" sz="2400" dirty="0" smtClean="0">
                <a:solidFill>
                  <a:sysClr val="windowText" lastClr="000000"/>
                </a:solidFill>
                <a:cs typeface="B Titr" pitchFamily="2" charset="-78"/>
              </a:rPr>
              <a:t> را </a:t>
            </a:r>
            <a:r>
              <a:rPr lang="fa-IR" sz="2400" dirty="0">
                <a:solidFill>
                  <a:sysClr val="windowText" lastClr="000000"/>
                </a:solidFill>
                <a:cs typeface="B Titr" pitchFamily="2" charset="-78"/>
              </a:rPr>
              <a:t>پيشنهاد داد، (</a:t>
            </a:r>
            <a:r>
              <a:rPr lang="en-US" sz="2400" dirty="0" smtClean="0">
                <a:solidFill>
                  <a:sysClr val="windowText" lastClr="000000"/>
                </a:solidFill>
                <a:cs typeface="B Titr" pitchFamily="2" charset="-78"/>
              </a:rPr>
              <a:t>V</a:t>
            </a:r>
            <a:r>
              <a:rPr lang="fa-IR" sz="2400" dirty="0" smtClean="0">
                <a:solidFill>
                  <a:sysClr val="windowText" lastClr="000000"/>
                </a:solidFill>
                <a:cs typeface="B Titr" pitchFamily="2" charset="-78"/>
              </a:rPr>
              <a:t>)</a:t>
            </a:r>
            <a:r>
              <a:rPr lang="en-US" sz="2400" dirty="0" smtClean="0">
                <a:solidFill>
                  <a:sysClr val="windowText" lastClr="000000"/>
                </a:solidFill>
                <a:cs typeface="B Titr" pitchFamily="2" charset="-78"/>
              </a:rPr>
              <a:t> </a:t>
            </a:r>
            <a:r>
              <a:rPr lang="en-US" sz="2400" dirty="0">
                <a:solidFill>
                  <a:sysClr val="windowText" lastClr="000000"/>
                </a:solidFill>
                <a:cs typeface="B Titr" pitchFamily="2" charset="-78"/>
              </a:rPr>
              <a:t>G </a:t>
            </a:r>
            <a:r>
              <a:rPr lang="fa-IR" sz="2400" dirty="0" smtClean="0">
                <a:solidFill>
                  <a:sysClr val="windowText" lastClr="000000"/>
                </a:solidFill>
                <a:cs typeface="B Titr" pitchFamily="2" charset="-78"/>
              </a:rPr>
              <a:t>نظريه </a:t>
            </a:r>
            <a:r>
              <a:rPr lang="fa-IR" sz="2400" dirty="0">
                <a:solidFill>
                  <a:sysClr val="windowText" lastClr="000000"/>
                </a:solidFill>
                <a:cs typeface="B Titr" pitchFamily="2" charset="-78"/>
              </a:rPr>
              <a:t>گراف به عنوان يک شاخص پيچيدگي نرم افزار ارائـه شـده اسـت.</a:t>
            </a:r>
          </a:p>
        </p:txBody>
      </p:sp>
    </p:spTree>
    <p:extLst>
      <p:ext uri="{BB962C8B-B14F-4D97-AF65-F5344CB8AC3E}">
        <p14:creationId xmlns:p14="http://schemas.microsoft.com/office/powerpoint/2010/main" val="27356734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7071"/>
            <a:ext cx="7125113" cy="924475"/>
          </a:xfrm>
        </p:spPr>
        <p:txBody>
          <a:bodyPr/>
          <a:lstStyle/>
          <a:p>
            <a:pPr algn="ctr"/>
            <a:r>
              <a:rPr lang="fa-IR" sz="5400" b="1" dirty="0" smtClean="0">
                <a:solidFill>
                  <a:schemeClr val="tx1"/>
                </a:solidFill>
                <a:cs typeface="B Titr" pitchFamily="2" charset="-78"/>
              </a:rPr>
              <a:t>پیچیدگی در نرم افزار</a:t>
            </a:r>
            <a:endParaRPr lang="fa-IR" sz="5400" b="1" dirty="0">
              <a:solidFill>
                <a:schemeClr val="tx1"/>
              </a:solidFill>
              <a:cs typeface="B Titr" pitchFamily="2" charset="-78"/>
            </a:endParaRPr>
          </a:p>
        </p:txBody>
      </p:sp>
      <p:sp>
        <p:nvSpPr>
          <p:cNvPr id="3" name="Content Placeholder 2"/>
          <p:cNvSpPr>
            <a:spLocks noGrp="1"/>
          </p:cNvSpPr>
          <p:nvPr>
            <p:ph idx="1"/>
          </p:nvPr>
        </p:nvSpPr>
        <p:spPr>
          <a:xfrm>
            <a:off x="481190" y="836712"/>
            <a:ext cx="8143932" cy="5205434"/>
          </a:xfrm>
        </p:spPr>
        <p:txBody>
          <a:bodyPr>
            <a:normAutofit/>
          </a:bodyPr>
          <a:lstStyle/>
          <a:p>
            <a:pPr indent="11113" algn="just">
              <a:lnSpc>
                <a:spcPct val="150000"/>
              </a:lnSpc>
              <a:buNone/>
            </a:pPr>
            <a:r>
              <a:rPr lang="fa-IR" sz="2400" dirty="0">
                <a:solidFill>
                  <a:sysClr val="windowText" lastClr="000000"/>
                </a:solidFill>
                <a:cs typeface="B Titr" pitchFamily="2" charset="-78"/>
              </a:rPr>
              <a:t>بدلیل تفاوت ذاتی بین نرم افزار و سخت افزار پیچیدگی خاصی در ابعاد مختلف از جمله تعریف نرم افزار، طراحی و پیاده‌سازی، تست و نگهداری آن وجود دارد که: با پیچیدگی سیستم‌های طبیعی و محصولات فیزیکی ساخت بشر متفاوت است.</a:t>
            </a:r>
          </a:p>
          <a:p>
            <a:pPr indent="11113" algn="just">
              <a:lnSpc>
                <a:spcPct val="150000"/>
              </a:lnSpc>
              <a:buNone/>
            </a:pPr>
            <a:r>
              <a:rPr lang="fa-IR" sz="2400" dirty="0">
                <a:solidFill>
                  <a:sysClr val="windowText" lastClr="000000"/>
                </a:solidFill>
                <a:cs typeface="B Titr" pitchFamily="2" charset="-78"/>
              </a:rPr>
              <a:t>یک خاصیت ذاتی سیستم های نرم افزاری بزرگ است  که نمی‌توان این پیچیدگی را از بین برد بلکه باید آنرا کنترل نمود.</a:t>
            </a:r>
          </a:p>
        </p:txBody>
      </p:sp>
    </p:spTree>
    <p:extLst>
      <p:ext uri="{BB962C8B-B14F-4D97-AF65-F5344CB8AC3E}">
        <p14:creationId xmlns:p14="http://schemas.microsoft.com/office/powerpoint/2010/main" val="26766223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7071"/>
            <a:ext cx="7125113" cy="924475"/>
          </a:xfrm>
        </p:spPr>
        <p:txBody>
          <a:bodyPr/>
          <a:lstStyle/>
          <a:p>
            <a:pPr algn="ctr"/>
            <a:r>
              <a:rPr lang="fa-IR" sz="5400" b="1" dirty="0" smtClean="0">
                <a:solidFill>
                  <a:schemeClr val="tx1"/>
                </a:solidFill>
                <a:cs typeface="B Titr" pitchFamily="2" charset="-78"/>
              </a:rPr>
              <a:t>انواع پیچیدگی در نرم افزار</a:t>
            </a:r>
            <a:endParaRPr lang="fa-IR" sz="5400" b="1" dirty="0">
              <a:solidFill>
                <a:schemeClr val="tx1"/>
              </a:solidFill>
              <a:cs typeface="B Titr" pitchFamily="2" charset="-78"/>
            </a:endParaRPr>
          </a:p>
        </p:txBody>
      </p:sp>
      <p:sp>
        <p:nvSpPr>
          <p:cNvPr id="3" name="Content Placeholder 2"/>
          <p:cNvSpPr>
            <a:spLocks noGrp="1"/>
          </p:cNvSpPr>
          <p:nvPr>
            <p:ph idx="1"/>
          </p:nvPr>
        </p:nvSpPr>
        <p:spPr>
          <a:xfrm>
            <a:off x="428596" y="1295400"/>
            <a:ext cx="8143932" cy="5205434"/>
          </a:xfrm>
        </p:spPr>
        <p:txBody>
          <a:bodyPr>
            <a:normAutofit fontScale="85000" lnSpcReduction="10000"/>
          </a:bodyPr>
          <a:lstStyle/>
          <a:p>
            <a:pPr indent="11113" algn="just">
              <a:lnSpc>
                <a:spcPct val="150000"/>
              </a:lnSpc>
              <a:buNone/>
            </a:pPr>
            <a:r>
              <a:rPr lang="en-US" sz="2400" dirty="0">
                <a:solidFill>
                  <a:sysClr val="windowText" lastClr="000000"/>
                </a:solidFill>
                <a:cs typeface="B Titr" pitchFamily="2" charset="-78"/>
              </a:rPr>
              <a:t>intelleictually intractivility </a:t>
            </a:r>
            <a:r>
              <a:rPr lang="fa-IR" sz="2400" dirty="0" smtClean="0">
                <a:solidFill>
                  <a:sysClr val="windowText" lastClr="000000"/>
                </a:solidFill>
                <a:cs typeface="B Titr" pitchFamily="2" charset="-78"/>
              </a:rPr>
              <a:t>(تمردپذیری </a:t>
            </a:r>
            <a:r>
              <a:rPr lang="fa-IR" sz="2400" dirty="0">
                <a:solidFill>
                  <a:sysClr val="windowText" lastClr="000000"/>
                </a:solidFill>
                <a:cs typeface="B Titr" pitchFamily="2" charset="-78"/>
              </a:rPr>
              <a:t>و اجازه پذیرفتن برای آشفتگی): پیچیدگی بطور ذاتی در ساخت سیستم وجود دارد، پیچیدگی ممکن است از بزرگی سیستم ، یا از </a:t>
            </a:r>
            <a:r>
              <a:rPr lang="fa-IR" sz="2400" dirty="0" smtClean="0">
                <a:solidFill>
                  <a:sysClr val="windowText" lastClr="000000"/>
                </a:solidFill>
                <a:cs typeface="B Titr" pitchFamily="2" charset="-78"/>
              </a:rPr>
              <a:t>وابستگی </a:t>
            </a:r>
            <a:r>
              <a:rPr lang="fa-IR" sz="2400" dirty="0" smtClean="0">
                <a:solidFill>
                  <a:sysClr val="windowText" lastClr="000000"/>
                </a:solidFill>
                <a:cs typeface="B Titr" pitchFamily="2" charset="-78"/>
              </a:rPr>
              <a:t>ها و </a:t>
            </a:r>
            <a:r>
              <a:rPr lang="fa-IR" sz="2400" dirty="0">
                <a:solidFill>
                  <a:sysClr val="windowText" lastClr="000000"/>
                </a:solidFill>
                <a:cs typeface="B Titr" pitchFamily="2" charset="-78"/>
              </a:rPr>
              <a:t>پیاده‌سازی تکنولوژی و . . . </a:t>
            </a:r>
            <a:r>
              <a:rPr lang="fa-IR" sz="2400" dirty="0" smtClean="0">
                <a:solidFill>
                  <a:sysClr val="windowText" lastClr="000000"/>
                </a:solidFill>
                <a:cs typeface="B Titr" pitchFamily="2" charset="-78"/>
              </a:rPr>
              <a:t>به وجود </a:t>
            </a:r>
            <a:r>
              <a:rPr lang="fa-IR" sz="2400" dirty="0">
                <a:solidFill>
                  <a:sysClr val="windowText" lastClr="000000"/>
                </a:solidFill>
                <a:cs typeface="B Titr" pitchFamily="2" charset="-78"/>
              </a:rPr>
              <a:t>آید.</a:t>
            </a:r>
          </a:p>
          <a:p>
            <a:pPr indent="11113" algn="just">
              <a:lnSpc>
                <a:spcPct val="150000"/>
              </a:lnSpc>
              <a:buNone/>
            </a:pPr>
            <a:r>
              <a:rPr lang="en-US" sz="2400" dirty="0">
                <a:solidFill>
                  <a:sysClr val="windowText" lastClr="000000"/>
                </a:solidFill>
                <a:cs typeface="B Titr" pitchFamily="2" charset="-78"/>
              </a:rPr>
              <a:t>Management intractivility </a:t>
            </a:r>
            <a:r>
              <a:rPr lang="fa-IR" sz="2400" dirty="0" smtClean="0">
                <a:solidFill>
                  <a:sysClr val="windowText" lastClr="000000"/>
                </a:solidFill>
                <a:cs typeface="B Titr" pitchFamily="2" charset="-78"/>
              </a:rPr>
              <a:t>(تمرد </a:t>
            </a:r>
            <a:r>
              <a:rPr lang="fa-IR" sz="2400" dirty="0">
                <a:solidFill>
                  <a:sysClr val="windowText" lastClr="000000"/>
                </a:solidFill>
                <a:cs typeface="B Titr" pitchFamily="2" charset="-78"/>
              </a:rPr>
              <a:t>پذیری مدیریتی): پیچیدگی در سازمان و فرآیند بکار گرفته شده در ساخت سیستم، ممکن است از اندازه پروژه (تعداد افردی که در تمام جهات ساخت سیستم درگیر هستند)، وابستگی های پروژه، فاصله جغرافیایی سیستم ها و . . .  به عبارتی عوامل تولید کننده نرم افزار غیر قابل کنترل هستند چون سازمان، افراد و فرآیند هستند و ماشین نیستند که کنترل شوند و سرمایه‌های اولیه برای تولید نرم افزار الزاماً ماشین، سرمایه و پول نیست بلکه یکسری عوامل انسانی متغیری هستند که تحت مدیریت قرار می‌گیرند.</a:t>
            </a:r>
          </a:p>
        </p:txBody>
      </p:sp>
    </p:spTree>
    <p:extLst>
      <p:ext uri="{BB962C8B-B14F-4D97-AF65-F5344CB8AC3E}">
        <p14:creationId xmlns:p14="http://schemas.microsoft.com/office/powerpoint/2010/main" val="12548480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7071"/>
            <a:ext cx="7125113" cy="924475"/>
          </a:xfrm>
        </p:spPr>
        <p:txBody>
          <a:bodyPr/>
          <a:lstStyle/>
          <a:p>
            <a:pPr algn="ctr"/>
            <a:r>
              <a:rPr lang="fa-IR" sz="4000" b="1" dirty="0">
                <a:solidFill>
                  <a:schemeClr val="tx1"/>
                </a:solidFill>
                <a:cs typeface="B Titr" pitchFamily="2" charset="-78"/>
              </a:rPr>
              <a:t>اجزاي كليدي در </a:t>
            </a:r>
            <a:r>
              <a:rPr lang="fa-IR" sz="4000" b="1" dirty="0" smtClean="0">
                <a:solidFill>
                  <a:schemeClr val="tx1"/>
                </a:solidFill>
                <a:cs typeface="B Titr" pitchFamily="2" charset="-78"/>
              </a:rPr>
              <a:t>پيچيدگي نرم افزار</a:t>
            </a:r>
            <a:endParaRPr lang="fa-IR" sz="4000" b="1" dirty="0">
              <a:solidFill>
                <a:schemeClr val="tx1"/>
              </a:solidFill>
              <a:cs typeface="B Titr" pitchFamily="2" charset="-78"/>
            </a:endParaRPr>
          </a:p>
        </p:txBody>
      </p:sp>
      <p:sp>
        <p:nvSpPr>
          <p:cNvPr id="3" name="Content Placeholder 2"/>
          <p:cNvSpPr>
            <a:spLocks noGrp="1"/>
          </p:cNvSpPr>
          <p:nvPr>
            <p:ph idx="1"/>
          </p:nvPr>
        </p:nvSpPr>
        <p:spPr>
          <a:xfrm>
            <a:off x="428596" y="1295400"/>
            <a:ext cx="8143932" cy="5205434"/>
          </a:xfrm>
        </p:spPr>
        <p:txBody>
          <a:bodyPr>
            <a:normAutofit/>
          </a:bodyPr>
          <a:lstStyle/>
          <a:p>
            <a:pPr indent="11113" algn="just">
              <a:lnSpc>
                <a:spcPct val="150000"/>
              </a:lnSpc>
              <a:buNone/>
            </a:pPr>
            <a:r>
              <a:rPr lang="fa-IR" sz="2400" dirty="0">
                <a:solidFill>
                  <a:sysClr val="windowText" lastClr="000000"/>
                </a:solidFill>
                <a:cs typeface="B Titr" pitchFamily="2" charset="-78"/>
              </a:rPr>
              <a:t> پيچيدگی برچسبی است که ما به وجود متغييرهای وابسته موجود در یک سيستم نسبت می دهيم،هرچه متغييرها بيشتر باشد وابستگی بين آنها بيشتر می شود. اتصالات بين متغييرها ویژگی های زیادی برای آن واحد می طلبد که منجر به بروز پيچيدگی بيشتر خواهد شد.  پيچيدگی چند جزء کليدی دارد که به شرح زیر می باشد: </a:t>
            </a:r>
          </a:p>
          <a:p>
            <a:pPr indent="11113" algn="just">
              <a:lnSpc>
                <a:spcPct val="150000"/>
              </a:lnSpc>
              <a:buNone/>
            </a:pPr>
            <a:r>
              <a:rPr lang="fa-IR" sz="2400" dirty="0">
                <a:solidFill>
                  <a:sysClr val="windowText" lastClr="000000"/>
                </a:solidFill>
                <a:cs typeface="B Titr" pitchFamily="2" charset="-78"/>
              </a:rPr>
              <a:t>1-مقياس :مقدار اجزاء سيستم نرم افزاری </a:t>
            </a:r>
          </a:p>
          <a:p>
            <a:pPr indent="11113" algn="just">
              <a:lnSpc>
                <a:spcPct val="150000"/>
              </a:lnSpc>
              <a:buNone/>
            </a:pPr>
            <a:r>
              <a:rPr lang="fa-IR" sz="2400" dirty="0">
                <a:solidFill>
                  <a:sysClr val="windowText" lastClr="000000"/>
                </a:solidFill>
                <a:cs typeface="B Titr" pitchFamily="2" charset="-78"/>
              </a:rPr>
              <a:t>2- تنوع:گستره اجزاء متنوع تشکيل دهنده سيستم </a:t>
            </a:r>
          </a:p>
          <a:p>
            <a:pPr indent="11113" algn="just">
              <a:lnSpc>
                <a:spcPct val="150000"/>
              </a:lnSpc>
              <a:buNone/>
            </a:pPr>
            <a:r>
              <a:rPr lang="fa-IR" sz="2400" dirty="0" smtClean="0">
                <a:solidFill>
                  <a:sysClr val="windowText" lastClr="000000"/>
                </a:solidFill>
                <a:cs typeface="B Titr" pitchFamily="2" charset="-78"/>
              </a:rPr>
              <a:t>3- اتصال : ارتباط بين مؤلفه ها را فراهم می کند</a:t>
            </a:r>
            <a:endParaRPr lang="fa-IR" sz="2400" dirty="0">
              <a:solidFill>
                <a:sysClr val="windowText" lastClr="000000"/>
              </a:solidFill>
              <a:cs typeface="B Titr" pitchFamily="2" charset="-78"/>
            </a:endParaRPr>
          </a:p>
        </p:txBody>
      </p:sp>
    </p:spTree>
    <p:extLst>
      <p:ext uri="{BB962C8B-B14F-4D97-AF65-F5344CB8AC3E}">
        <p14:creationId xmlns:p14="http://schemas.microsoft.com/office/powerpoint/2010/main" val="14591860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7071"/>
            <a:ext cx="7125113" cy="924475"/>
          </a:xfrm>
        </p:spPr>
        <p:txBody>
          <a:bodyPr/>
          <a:lstStyle/>
          <a:p>
            <a:pPr algn="ctr"/>
            <a:r>
              <a:rPr lang="fa-IR" sz="4000" b="1" dirty="0">
                <a:solidFill>
                  <a:schemeClr val="tx1"/>
                </a:solidFill>
                <a:cs typeface="B Titr" pitchFamily="2" charset="-78"/>
              </a:rPr>
              <a:t>بررسي معيارهاي پيچيدگي</a:t>
            </a:r>
          </a:p>
        </p:txBody>
      </p:sp>
      <p:sp>
        <p:nvSpPr>
          <p:cNvPr id="3" name="Content Placeholder 2"/>
          <p:cNvSpPr>
            <a:spLocks noGrp="1"/>
          </p:cNvSpPr>
          <p:nvPr>
            <p:ph idx="1"/>
          </p:nvPr>
        </p:nvSpPr>
        <p:spPr>
          <a:xfrm>
            <a:off x="251520" y="908720"/>
            <a:ext cx="8143932" cy="6290510"/>
          </a:xfrm>
        </p:spPr>
        <p:txBody>
          <a:bodyPr>
            <a:normAutofit fontScale="77500" lnSpcReduction="20000"/>
          </a:bodyPr>
          <a:lstStyle/>
          <a:p>
            <a:pPr indent="11113" algn="just">
              <a:lnSpc>
                <a:spcPct val="170000"/>
              </a:lnSpc>
              <a:buNone/>
            </a:pPr>
            <a:r>
              <a:rPr lang="fa-IR" sz="2400" dirty="0" smtClean="0">
                <a:solidFill>
                  <a:sysClr val="windowText" lastClr="000000"/>
                </a:solidFill>
                <a:cs typeface="B Titr" pitchFamily="2" charset="-78"/>
              </a:rPr>
              <a:t>پيچيدگی </a:t>
            </a:r>
            <a:r>
              <a:rPr lang="fa-IR" sz="2400" dirty="0">
                <a:solidFill>
                  <a:sysClr val="windowText" lastClr="000000"/>
                </a:solidFill>
                <a:cs typeface="B Titr" pitchFamily="2" charset="-78"/>
              </a:rPr>
              <a:t>به صورت کم و بيش وجود دارد </a:t>
            </a:r>
            <a:r>
              <a:rPr lang="fa-IR" sz="2400" dirty="0" smtClean="0">
                <a:solidFill>
                  <a:sysClr val="windowText" lastClr="000000"/>
                </a:solidFill>
                <a:cs typeface="B Titr" pitchFamily="2" charset="-78"/>
              </a:rPr>
              <a:t>به </a:t>
            </a:r>
            <a:r>
              <a:rPr lang="fa-IR" sz="2400" dirty="0">
                <a:solidFill>
                  <a:sysClr val="windowText" lastClr="000000"/>
                </a:solidFill>
                <a:cs typeface="B Titr" pitchFamily="2" charset="-78"/>
              </a:rPr>
              <a:t>صورت کلی پيچيدگی دارای رابطه مستقيم با گستردگی پروژه می باشد. پر واضح است که هر مقدار که تعداد خطوط کد پروژه بيشتر باشد قاعدتا" از مدل ها ، کلاس های زیادی برخوردار بوده و پيچيدگی ذاتی آن بيشتر </a:t>
            </a:r>
            <a:r>
              <a:rPr lang="ar-SA" sz="2400" dirty="0" smtClean="0">
                <a:solidFill>
                  <a:schemeClr val="tx1"/>
                </a:solidFill>
                <a:cs typeface="B Titr" panose="00000700000000000000" pitchFamily="2" charset="-78"/>
              </a:rPr>
              <a:t>پيچيدگی </a:t>
            </a:r>
            <a:r>
              <a:rPr lang="ar-SA" sz="2400" dirty="0">
                <a:solidFill>
                  <a:schemeClr val="tx1"/>
                </a:solidFill>
                <a:cs typeface="B Titr" panose="00000700000000000000" pitchFamily="2" charset="-78"/>
              </a:rPr>
              <a:t>نرم افزار دارای ویژگی های انحصاری و بارزی به شرح زیر می </a:t>
            </a:r>
            <a:r>
              <a:rPr lang="ar-SA" sz="2400" dirty="0" smtClean="0">
                <a:solidFill>
                  <a:schemeClr val="tx1"/>
                </a:solidFill>
                <a:cs typeface="B Titr" panose="00000700000000000000" pitchFamily="2" charset="-78"/>
              </a:rPr>
              <a:t>باشد:</a:t>
            </a:r>
            <a:r>
              <a:rPr lang="fa-IR" sz="2400" dirty="0">
                <a:solidFill>
                  <a:sysClr val="windowText" lastClr="000000"/>
                </a:solidFill>
                <a:cs typeface="B Titr" pitchFamily="2" charset="-78"/>
              </a:rPr>
              <a:t>است</a:t>
            </a:r>
            <a:r>
              <a:rPr lang="fa-IR" sz="2400" dirty="0" smtClean="0">
                <a:solidFill>
                  <a:sysClr val="windowText" lastClr="000000"/>
                </a:solidFill>
                <a:cs typeface="B Titr" pitchFamily="2" charset="-78"/>
              </a:rPr>
              <a:t>.</a:t>
            </a:r>
            <a:endParaRPr lang="en-US" sz="2400" dirty="0">
              <a:solidFill>
                <a:schemeClr val="tx1"/>
              </a:solidFill>
              <a:cs typeface="B Titr" panose="00000700000000000000" pitchFamily="2" charset="-78"/>
            </a:endParaRPr>
          </a:p>
          <a:p>
            <a:pPr marL="0" indent="0" algn="just">
              <a:lnSpc>
                <a:spcPct val="170000"/>
              </a:lnSpc>
              <a:buNone/>
            </a:pPr>
            <a:r>
              <a:rPr lang="ar-SA" sz="2400" dirty="0">
                <a:solidFill>
                  <a:schemeClr val="tx1"/>
                </a:solidFill>
                <a:cs typeface="B Titr" panose="00000700000000000000" pitchFamily="2" charset="-78"/>
              </a:rPr>
              <a:t> </a:t>
            </a:r>
            <a:r>
              <a:rPr lang="en-US" sz="2400" dirty="0" smtClean="0">
                <a:solidFill>
                  <a:schemeClr val="tx1"/>
                </a:solidFill>
                <a:cs typeface="B Titr" panose="00000700000000000000" pitchFamily="2" charset="-78"/>
                <a:sym typeface="Symbol" panose="05050102010706020507" pitchFamily="18" charset="2"/>
              </a:rPr>
              <a:t></a:t>
            </a:r>
            <a:r>
              <a:rPr lang="en-US" sz="2400" dirty="0" smtClean="0">
                <a:solidFill>
                  <a:schemeClr val="tx1"/>
                </a:solidFill>
                <a:cs typeface="B Titr" panose="00000700000000000000" pitchFamily="2" charset="-78"/>
              </a:rPr>
              <a:t> </a:t>
            </a:r>
            <a:r>
              <a:rPr lang="ar-SA" sz="2400" dirty="0">
                <a:solidFill>
                  <a:schemeClr val="tx1"/>
                </a:solidFill>
                <a:cs typeface="B Titr" panose="00000700000000000000" pitchFamily="2" charset="-78"/>
              </a:rPr>
              <a:t>با پيچيدگی سخت افزاری در وسایل فيزیکی و مکانيکی تفاوت دارد و از یک مفهوم منطقی در نرم افزار نشآت می گيرد</a:t>
            </a:r>
            <a:endParaRPr lang="en-US" sz="2400" dirty="0">
              <a:solidFill>
                <a:schemeClr val="tx1"/>
              </a:solidFill>
              <a:cs typeface="B Titr" panose="00000700000000000000" pitchFamily="2" charset="-78"/>
            </a:endParaRPr>
          </a:p>
          <a:p>
            <a:pPr marL="0" indent="0" algn="just">
              <a:lnSpc>
                <a:spcPct val="170000"/>
              </a:lnSpc>
              <a:buNone/>
            </a:pPr>
            <a:r>
              <a:rPr lang="ar-SA" sz="2400" dirty="0">
                <a:solidFill>
                  <a:schemeClr val="tx1"/>
                </a:solidFill>
                <a:cs typeface="B Titr" panose="00000700000000000000" pitchFamily="2" charset="-78"/>
              </a:rPr>
              <a:t> </a:t>
            </a:r>
            <a:r>
              <a:rPr lang="en-US" sz="2400" dirty="0">
                <a:solidFill>
                  <a:schemeClr val="tx1"/>
                </a:solidFill>
                <a:cs typeface="B Titr" panose="00000700000000000000" pitchFamily="2" charset="-78"/>
                <a:sym typeface="Symbol" panose="05050102010706020507" pitchFamily="18" charset="2"/>
              </a:rPr>
              <a:t></a:t>
            </a:r>
            <a:r>
              <a:rPr lang="ar-SA" sz="2400" dirty="0">
                <a:solidFill>
                  <a:schemeClr val="tx1"/>
                </a:solidFill>
                <a:cs typeface="B Titr" panose="00000700000000000000" pitchFamily="2" charset="-78"/>
              </a:rPr>
              <a:t>یک خاصيت ذاتی در نرم افزارهای بزرگ می باشد</a:t>
            </a:r>
            <a:endParaRPr lang="en-US" sz="2400" dirty="0">
              <a:solidFill>
                <a:schemeClr val="tx1"/>
              </a:solidFill>
              <a:cs typeface="B Titr" panose="00000700000000000000" pitchFamily="2" charset="-78"/>
            </a:endParaRPr>
          </a:p>
          <a:p>
            <a:pPr marL="0" indent="0" algn="just">
              <a:lnSpc>
                <a:spcPct val="170000"/>
              </a:lnSpc>
              <a:buNone/>
            </a:pPr>
            <a:r>
              <a:rPr lang="en-US" sz="2400" dirty="0" smtClean="0">
                <a:solidFill>
                  <a:schemeClr val="tx1"/>
                </a:solidFill>
                <a:cs typeface="B Titr" panose="00000700000000000000" pitchFamily="2" charset="-78"/>
                <a:sym typeface="Symbol" panose="05050102010706020507" pitchFamily="18" charset="2"/>
              </a:rPr>
              <a:t></a:t>
            </a:r>
            <a:r>
              <a:rPr lang="ar-SA" sz="2400" dirty="0" smtClean="0">
                <a:solidFill>
                  <a:schemeClr val="tx1"/>
                </a:solidFill>
                <a:cs typeface="B Titr" panose="00000700000000000000" pitchFamily="2" charset="-78"/>
              </a:rPr>
              <a:t>پيچيدگی </a:t>
            </a:r>
            <a:r>
              <a:rPr lang="ar-SA" sz="2400" dirty="0">
                <a:solidFill>
                  <a:schemeClr val="tx1"/>
                </a:solidFill>
                <a:cs typeface="B Titr" panose="00000700000000000000" pitchFamily="2" charset="-78"/>
              </a:rPr>
              <a:t>حوزه مساله </a:t>
            </a:r>
            <a:endParaRPr lang="en-US" sz="2400" dirty="0">
              <a:solidFill>
                <a:schemeClr val="tx1"/>
              </a:solidFill>
              <a:cs typeface="B Titr" panose="00000700000000000000" pitchFamily="2" charset="-78"/>
            </a:endParaRPr>
          </a:p>
          <a:p>
            <a:pPr marL="0" lvl="0" indent="0" algn="just">
              <a:lnSpc>
                <a:spcPct val="170000"/>
              </a:lnSpc>
              <a:buNone/>
            </a:pPr>
            <a:r>
              <a:rPr lang="en-US" sz="2400" dirty="0" smtClean="0">
                <a:solidFill>
                  <a:schemeClr val="tx1"/>
                </a:solidFill>
                <a:cs typeface="B Titr" panose="00000700000000000000" pitchFamily="2" charset="-78"/>
                <a:sym typeface="Symbol" panose="05050102010706020507" pitchFamily="18" charset="2"/>
              </a:rPr>
              <a:t></a:t>
            </a:r>
            <a:r>
              <a:rPr lang="en-US" sz="2400" dirty="0" smtClean="0">
                <a:solidFill>
                  <a:schemeClr val="tx1"/>
                </a:solidFill>
                <a:cs typeface="B Titr" panose="00000700000000000000" pitchFamily="2" charset="-78"/>
              </a:rPr>
              <a:t> </a:t>
            </a:r>
            <a:r>
              <a:rPr lang="ar-SA" sz="2400" dirty="0">
                <a:solidFill>
                  <a:schemeClr val="tx1"/>
                </a:solidFill>
                <a:cs typeface="B Titr" panose="00000700000000000000" pitchFamily="2" charset="-78"/>
              </a:rPr>
              <a:t>پيچيدگی در فرایند توليد</a:t>
            </a:r>
            <a:endParaRPr lang="en-US" sz="2400" dirty="0">
              <a:solidFill>
                <a:schemeClr val="tx1"/>
              </a:solidFill>
              <a:cs typeface="B Titr" panose="00000700000000000000" pitchFamily="2" charset="-78"/>
            </a:endParaRPr>
          </a:p>
          <a:p>
            <a:pPr marL="0" indent="0" algn="just">
              <a:lnSpc>
                <a:spcPct val="170000"/>
              </a:lnSpc>
              <a:buNone/>
            </a:pPr>
            <a:r>
              <a:rPr lang="en-US" sz="2400" dirty="0">
                <a:solidFill>
                  <a:schemeClr val="tx1"/>
                </a:solidFill>
                <a:cs typeface="B Titr" panose="00000700000000000000" pitchFamily="2" charset="-78"/>
              </a:rPr>
              <a:t> </a:t>
            </a:r>
            <a:r>
              <a:rPr lang="en-US" sz="2400" dirty="0">
                <a:solidFill>
                  <a:schemeClr val="tx1"/>
                </a:solidFill>
                <a:cs typeface="B Titr" panose="00000700000000000000" pitchFamily="2" charset="-78"/>
                <a:sym typeface="Symbol" panose="05050102010706020507" pitchFamily="18" charset="2"/>
              </a:rPr>
              <a:t></a:t>
            </a:r>
            <a:r>
              <a:rPr lang="en-US" sz="2400" dirty="0">
                <a:solidFill>
                  <a:schemeClr val="tx1"/>
                </a:solidFill>
                <a:cs typeface="B Titr" panose="00000700000000000000" pitchFamily="2" charset="-78"/>
              </a:rPr>
              <a:t> </a:t>
            </a:r>
            <a:r>
              <a:rPr lang="ar-SA" sz="2400" dirty="0">
                <a:solidFill>
                  <a:schemeClr val="tx1"/>
                </a:solidFill>
                <a:cs typeface="B Titr" panose="00000700000000000000" pitchFamily="2" charset="-78"/>
              </a:rPr>
              <a:t>عدم انعطاف پذیری سيستم و استاندارد نبودن اجزاء آن</a:t>
            </a:r>
            <a:endParaRPr lang="en-US" sz="2400" dirty="0">
              <a:solidFill>
                <a:schemeClr val="tx1"/>
              </a:solidFill>
              <a:cs typeface="B Titr" panose="00000700000000000000" pitchFamily="2" charset="-78"/>
            </a:endParaRPr>
          </a:p>
          <a:p>
            <a:pPr marL="0" indent="0" algn="just">
              <a:lnSpc>
                <a:spcPct val="170000"/>
              </a:lnSpc>
              <a:buNone/>
            </a:pPr>
            <a:r>
              <a:rPr lang="en-US" sz="2400" dirty="0">
                <a:solidFill>
                  <a:schemeClr val="tx1"/>
                </a:solidFill>
                <a:cs typeface="B Titr" panose="00000700000000000000" pitchFamily="2" charset="-78"/>
              </a:rPr>
              <a:t> </a:t>
            </a:r>
            <a:r>
              <a:rPr lang="en-US" sz="2400" dirty="0">
                <a:solidFill>
                  <a:schemeClr val="tx1"/>
                </a:solidFill>
                <a:cs typeface="B Titr" panose="00000700000000000000" pitchFamily="2" charset="-78"/>
                <a:sym typeface="Symbol" panose="05050102010706020507" pitchFamily="18" charset="2"/>
              </a:rPr>
              <a:t></a:t>
            </a:r>
            <a:r>
              <a:rPr lang="en-US" sz="2400" dirty="0">
                <a:solidFill>
                  <a:schemeClr val="tx1"/>
                </a:solidFill>
                <a:cs typeface="B Titr" panose="00000700000000000000" pitchFamily="2" charset="-78"/>
              </a:rPr>
              <a:t> </a:t>
            </a:r>
            <a:r>
              <a:rPr lang="ar-SA" sz="2400" dirty="0">
                <a:solidFill>
                  <a:schemeClr val="tx1"/>
                </a:solidFill>
                <a:cs typeface="B Titr" panose="00000700000000000000" pitchFamily="2" charset="-78"/>
              </a:rPr>
              <a:t>مشکل در توصيف رفتارهای سيستم های </a:t>
            </a:r>
            <a:r>
              <a:rPr lang="ar-SA" sz="2400" dirty="0" smtClean="0">
                <a:solidFill>
                  <a:schemeClr val="tx1"/>
                </a:solidFill>
                <a:cs typeface="B Titr" panose="00000700000000000000" pitchFamily="2" charset="-78"/>
              </a:rPr>
              <a:t>گسسته</a:t>
            </a:r>
            <a:endParaRPr lang="fa-IR" sz="2400" dirty="0" smtClean="0">
              <a:solidFill>
                <a:schemeClr val="tx1"/>
              </a:solidFill>
              <a:cs typeface="B Titr" pitchFamily="2" charset="-78"/>
            </a:endParaRPr>
          </a:p>
        </p:txBody>
      </p:sp>
    </p:spTree>
    <p:extLst>
      <p:ext uri="{BB962C8B-B14F-4D97-AF65-F5344CB8AC3E}">
        <p14:creationId xmlns:p14="http://schemas.microsoft.com/office/powerpoint/2010/main" val="17180712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764704"/>
            <a:ext cx="8143932" cy="5952154"/>
          </a:xfrm>
        </p:spPr>
        <p:txBody>
          <a:bodyPr>
            <a:normAutofit fontScale="85000" lnSpcReduction="10000"/>
          </a:bodyPr>
          <a:lstStyle/>
          <a:p>
            <a:pPr marL="685800" algn="just">
              <a:lnSpc>
                <a:spcPct val="150000"/>
              </a:lnSpc>
            </a:pPr>
            <a:r>
              <a:rPr lang="fa-IR" sz="2400" dirty="0">
                <a:solidFill>
                  <a:sysClr val="windowText" lastClr="000000"/>
                </a:solidFill>
                <a:cs typeface="B Titr" pitchFamily="2" charset="-78"/>
              </a:rPr>
              <a:t> پيچيدگي </a:t>
            </a:r>
            <a:r>
              <a:rPr lang="fa-IR" sz="2400" dirty="0" smtClean="0">
                <a:solidFill>
                  <a:sysClr val="windowText" lastClr="000000"/>
                </a:solidFill>
                <a:cs typeface="B Titr" pitchFamily="2" charset="-78"/>
              </a:rPr>
              <a:t>عارضي</a:t>
            </a:r>
          </a:p>
          <a:p>
            <a:pPr indent="0" algn="just">
              <a:lnSpc>
                <a:spcPct val="150000"/>
              </a:lnSpc>
              <a:buNone/>
            </a:pPr>
            <a:r>
              <a:rPr lang="fa-IR" sz="2400" dirty="0">
                <a:solidFill>
                  <a:sysClr val="windowText" lastClr="000000"/>
                </a:solidFill>
                <a:cs typeface="B Titr" pitchFamily="2" charset="-78"/>
              </a:rPr>
              <a:t>پيچيدگی عارضی این است که ابتدا مساله را درست تعریف کنيم سپس به دنبال راه حل(چگونگی) انجام مساله برویم. </a:t>
            </a:r>
            <a:endParaRPr lang="fa-IR" sz="2400" dirty="0" smtClean="0">
              <a:solidFill>
                <a:sysClr val="windowText" lastClr="000000"/>
              </a:solidFill>
              <a:cs typeface="B Titr" pitchFamily="2" charset="-78"/>
            </a:endParaRPr>
          </a:p>
          <a:p>
            <a:pPr marL="685800" algn="just">
              <a:lnSpc>
                <a:spcPct val="150000"/>
              </a:lnSpc>
            </a:pPr>
            <a:r>
              <a:rPr lang="fa-IR" sz="2400" dirty="0">
                <a:solidFill>
                  <a:sysClr val="windowText" lastClr="000000"/>
                </a:solidFill>
                <a:cs typeface="B Titr" pitchFamily="2" charset="-78"/>
              </a:rPr>
              <a:t>پيچيدگي سلسله مراتبي (</a:t>
            </a:r>
            <a:r>
              <a:rPr lang="en-US" sz="2400" dirty="0">
                <a:solidFill>
                  <a:sysClr val="windowText" lastClr="000000"/>
                </a:solidFill>
                <a:cs typeface="B Titr" pitchFamily="2" charset="-78"/>
              </a:rPr>
              <a:t>Hierarchy </a:t>
            </a:r>
            <a:r>
              <a:rPr lang="fa-IR" sz="2400" dirty="0" smtClean="0">
                <a:solidFill>
                  <a:sysClr val="windowText" lastClr="000000"/>
                </a:solidFill>
                <a:cs typeface="B Titr" pitchFamily="2" charset="-78"/>
              </a:rPr>
              <a:t>)</a:t>
            </a:r>
            <a:r>
              <a:rPr lang="en-US" sz="2400" dirty="0" smtClean="0">
                <a:solidFill>
                  <a:sysClr val="windowText" lastClr="000000"/>
                </a:solidFill>
                <a:cs typeface="B Titr" pitchFamily="2" charset="-78"/>
              </a:rPr>
              <a:t> </a:t>
            </a:r>
            <a:endParaRPr lang="fa-IR" sz="2400" dirty="0" smtClean="0">
              <a:solidFill>
                <a:sysClr val="windowText" lastClr="000000"/>
              </a:solidFill>
              <a:cs typeface="B Titr" pitchFamily="2" charset="-78"/>
            </a:endParaRPr>
          </a:p>
          <a:p>
            <a:pPr indent="0" algn="just">
              <a:lnSpc>
                <a:spcPct val="150000"/>
              </a:lnSpc>
              <a:buNone/>
            </a:pPr>
            <a:r>
              <a:rPr lang="fa-IR" sz="2400" dirty="0">
                <a:solidFill>
                  <a:sysClr val="windowText" lastClr="000000"/>
                </a:solidFill>
                <a:cs typeface="B Titr" pitchFamily="2" charset="-78"/>
              </a:rPr>
              <a:t>سيستم های سلسله مراتبی معمولا از تعداد کمی از زیر سيستم های مشخص و متفاوت تشکيل می شوند که این زیر سيستم ها به صورت های گوناگون و ترتيب های مختلف ظاهر می شوند. </a:t>
            </a:r>
          </a:p>
          <a:p>
            <a:pPr indent="0" algn="just">
              <a:lnSpc>
                <a:spcPct val="150000"/>
              </a:lnSpc>
              <a:buNone/>
            </a:pPr>
            <a:r>
              <a:rPr lang="fa-IR" sz="2400" dirty="0" smtClean="0">
                <a:solidFill>
                  <a:sysClr val="windowText" lastClr="000000"/>
                </a:solidFill>
                <a:cs typeface="B Titr" pitchFamily="2" charset="-78"/>
              </a:rPr>
              <a:t>سيستم </a:t>
            </a:r>
            <a:r>
              <a:rPr lang="fa-IR" sz="2400" dirty="0">
                <a:solidFill>
                  <a:sysClr val="windowText" lastClr="000000"/>
                </a:solidFill>
                <a:cs typeface="B Titr" pitchFamily="2" charset="-78"/>
              </a:rPr>
              <a:t>های پيچيده ای که حتی با وجود گستردگی به خوبی عمل می کنند دارای زیر سيستم های ساده و کار آمد و هدفمند می باشند که در تعامل با سایر زیر سيستم ها بوده و از پيچيدگی کنترل شده ای برخوردار می باشند. در غير این صورت و اگر سيستم دارای زیر سيستم های اصولی و مهندسی شده نباشد ، قطعا ماهيت کلی سيستم به خطر افتاد و نرم افزار مورد نظر کار نخواهد کرد.</a:t>
            </a:r>
          </a:p>
          <a:p>
            <a:pPr indent="0" algn="just">
              <a:lnSpc>
                <a:spcPct val="150000"/>
              </a:lnSpc>
              <a:buNone/>
            </a:pPr>
            <a:endParaRPr lang="fa-IR" sz="2400" dirty="0" smtClean="0">
              <a:solidFill>
                <a:sysClr val="windowText" lastClr="000000"/>
              </a:solidFill>
              <a:cs typeface="B Titr" pitchFamily="2" charset="-78"/>
            </a:endParaRPr>
          </a:p>
          <a:p>
            <a:pPr indent="0" algn="just">
              <a:lnSpc>
                <a:spcPct val="150000"/>
              </a:lnSpc>
              <a:buNone/>
            </a:pPr>
            <a:endParaRPr lang="fa-IR" sz="2400" dirty="0" smtClean="0">
              <a:solidFill>
                <a:sysClr val="windowText" lastClr="000000"/>
              </a:solidFill>
              <a:cs typeface="B Titr" pitchFamily="2" charset="-78"/>
            </a:endParaRPr>
          </a:p>
        </p:txBody>
      </p:sp>
    </p:spTree>
    <p:extLst>
      <p:ext uri="{BB962C8B-B14F-4D97-AF65-F5344CB8AC3E}">
        <p14:creationId xmlns:p14="http://schemas.microsoft.com/office/powerpoint/2010/main" val="13755966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7071"/>
            <a:ext cx="7125113" cy="924475"/>
          </a:xfrm>
        </p:spPr>
        <p:txBody>
          <a:bodyPr/>
          <a:lstStyle/>
          <a:p>
            <a:pPr algn="ctr"/>
            <a:r>
              <a:rPr lang="fa-IR" b="1" dirty="0" smtClean="0">
                <a:solidFill>
                  <a:schemeClr val="tx1"/>
                </a:solidFill>
                <a:cs typeface="B Titr" pitchFamily="2" charset="-78"/>
              </a:rPr>
              <a:t>نقش شیء گرایی در کنترل پیچیدگی نرم افزار</a:t>
            </a:r>
            <a:endParaRPr lang="fa-IR" b="1" dirty="0">
              <a:solidFill>
                <a:schemeClr val="tx1"/>
              </a:solidFill>
              <a:cs typeface="B Titr" pitchFamily="2" charset="-78"/>
            </a:endParaRPr>
          </a:p>
        </p:txBody>
      </p:sp>
      <p:sp>
        <p:nvSpPr>
          <p:cNvPr id="3" name="Content Placeholder 2"/>
          <p:cNvSpPr>
            <a:spLocks noGrp="1"/>
          </p:cNvSpPr>
          <p:nvPr>
            <p:ph idx="1"/>
          </p:nvPr>
        </p:nvSpPr>
        <p:spPr>
          <a:xfrm>
            <a:off x="428596" y="1295400"/>
            <a:ext cx="8143932" cy="5205434"/>
          </a:xfrm>
        </p:spPr>
        <p:txBody>
          <a:bodyPr>
            <a:normAutofit fontScale="77500" lnSpcReduction="20000"/>
          </a:bodyPr>
          <a:lstStyle/>
          <a:p>
            <a:pPr indent="11113" algn="just">
              <a:lnSpc>
                <a:spcPct val="150000"/>
              </a:lnSpc>
              <a:buNone/>
            </a:pPr>
            <a:r>
              <a:rPr lang="fa-IR" sz="2400" dirty="0">
                <a:solidFill>
                  <a:sysClr val="windowText" lastClr="000000"/>
                </a:solidFill>
                <a:cs typeface="B Titr" pitchFamily="2" charset="-78"/>
              </a:rPr>
              <a:t>شيء گرايي و نقش آن در كنترل پيچيدگي نرم افزار یکی دیگر از مواردی که موجب کاسته شدن از پيچيدگی می شود به کار گيری روش های شیء گرایی(</a:t>
            </a:r>
            <a:r>
              <a:rPr lang="en-US" sz="2400" dirty="0">
                <a:solidFill>
                  <a:sysClr val="windowText" lastClr="000000"/>
                </a:solidFill>
                <a:cs typeface="B Titr" pitchFamily="2" charset="-78"/>
              </a:rPr>
              <a:t>Oriented </a:t>
            </a:r>
            <a:r>
              <a:rPr lang="en-US" sz="2400" dirty="0" smtClean="0">
                <a:solidFill>
                  <a:sysClr val="windowText" lastClr="000000"/>
                </a:solidFill>
                <a:cs typeface="B Titr" pitchFamily="2" charset="-78"/>
              </a:rPr>
              <a:t>Object</a:t>
            </a:r>
            <a:r>
              <a:rPr lang="fa-IR" sz="2400" dirty="0" smtClean="0">
                <a:solidFill>
                  <a:sysClr val="windowText" lastClr="000000"/>
                </a:solidFill>
                <a:cs typeface="B Titr" pitchFamily="2" charset="-78"/>
              </a:rPr>
              <a:t>)</a:t>
            </a:r>
            <a:r>
              <a:rPr lang="en-US" sz="2400" dirty="0" smtClean="0">
                <a:solidFill>
                  <a:sysClr val="windowText" lastClr="000000"/>
                </a:solidFill>
                <a:cs typeface="B Titr" pitchFamily="2" charset="-78"/>
              </a:rPr>
              <a:t> </a:t>
            </a:r>
            <a:r>
              <a:rPr lang="fa-IR" sz="2400" dirty="0">
                <a:solidFill>
                  <a:sysClr val="windowText" lastClr="000000"/>
                </a:solidFill>
                <a:cs typeface="B Titr" pitchFamily="2" charset="-78"/>
              </a:rPr>
              <a:t>می باشد. شیء گرایی دارای 4 اصل کلی می باشد که عبارتند از:</a:t>
            </a:r>
          </a:p>
          <a:p>
            <a:pPr indent="11113" algn="just">
              <a:lnSpc>
                <a:spcPct val="150000"/>
              </a:lnSpc>
              <a:buNone/>
            </a:pPr>
            <a:r>
              <a:rPr lang="fa-IR" sz="2400" dirty="0">
                <a:solidFill>
                  <a:sysClr val="windowText" lastClr="000000"/>
                </a:solidFill>
                <a:cs typeface="B Titr" pitchFamily="2" charset="-78"/>
              </a:rPr>
              <a:t> 1-تجرید</a:t>
            </a:r>
            <a:r>
              <a:rPr lang="fa-IR" sz="2400" dirty="0" smtClean="0">
                <a:solidFill>
                  <a:sysClr val="windowText" lastClr="000000"/>
                </a:solidFill>
                <a:cs typeface="B Titr" pitchFamily="2" charset="-78"/>
              </a:rPr>
              <a:t>: اصل </a:t>
            </a:r>
            <a:r>
              <a:rPr lang="fa-IR" sz="2400" dirty="0">
                <a:solidFill>
                  <a:sysClr val="windowText" lastClr="000000"/>
                </a:solidFill>
                <a:cs typeface="B Titr" pitchFamily="2" charset="-78"/>
              </a:rPr>
              <a:t>تجرید مؤلفه های غيرضروری که از اهميت کمتری برخوردار هستند را حذف و به ویژگی های مؤثر در طراحی صحيح الگوریتم و رسيدن به روشی مناسب برای حل مساله می پردازد.</a:t>
            </a:r>
          </a:p>
          <a:p>
            <a:pPr indent="11113" algn="just">
              <a:lnSpc>
                <a:spcPct val="150000"/>
              </a:lnSpc>
              <a:buNone/>
            </a:pPr>
            <a:r>
              <a:rPr lang="fa-IR" sz="2400" dirty="0">
                <a:solidFill>
                  <a:sysClr val="windowText" lastClr="000000"/>
                </a:solidFill>
                <a:cs typeface="B Titr" pitchFamily="2" charset="-78"/>
              </a:rPr>
              <a:t> 2-محصور سازی:محصورسازی موجب می شود تا پدیده از اثرات مخرب ميحط خارجی به دور بماند و همينطور طریقه دسترسی سایر اشياء به آن پدیده را نيز کنترل نمایيم. </a:t>
            </a:r>
          </a:p>
          <a:p>
            <a:pPr indent="11113" algn="just">
              <a:lnSpc>
                <a:spcPct val="150000"/>
              </a:lnSpc>
              <a:buNone/>
            </a:pPr>
            <a:r>
              <a:rPr lang="fa-IR" sz="2400" dirty="0">
                <a:solidFill>
                  <a:sysClr val="windowText" lastClr="000000"/>
                </a:solidFill>
                <a:cs typeface="B Titr" pitchFamily="2" charset="-78"/>
              </a:rPr>
              <a:t> 3-واحد </a:t>
            </a:r>
            <a:r>
              <a:rPr lang="fa-IR" sz="2400" dirty="0" smtClean="0">
                <a:solidFill>
                  <a:sysClr val="windowText" lastClr="000000"/>
                </a:solidFill>
                <a:cs typeface="B Titr" pitchFamily="2" charset="-78"/>
              </a:rPr>
              <a:t>بندی</a:t>
            </a:r>
            <a:r>
              <a:rPr lang="fa-IR" sz="2400" dirty="0">
                <a:solidFill>
                  <a:sysClr val="windowText" lastClr="000000"/>
                </a:solidFill>
                <a:cs typeface="B Titr" pitchFamily="2" charset="-78"/>
              </a:rPr>
              <a:t>: واحد بندی با شکستن مساله به زیر مساله ها از بروز پيچيدگی جلوگيری می کنند و موجب نظام مند شدن مساله برای کنترل پيچيدگی می </a:t>
            </a:r>
            <a:r>
              <a:rPr lang="fa-IR" sz="2400" dirty="0" smtClean="0">
                <a:solidFill>
                  <a:sysClr val="windowText" lastClr="000000"/>
                </a:solidFill>
                <a:cs typeface="B Titr" pitchFamily="2" charset="-78"/>
              </a:rPr>
              <a:t>شود.</a:t>
            </a:r>
            <a:endParaRPr lang="fa-IR" sz="2400" dirty="0">
              <a:solidFill>
                <a:sysClr val="windowText" lastClr="000000"/>
              </a:solidFill>
              <a:cs typeface="B Titr" pitchFamily="2" charset="-78"/>
            </a:endParaRPr>
          </a:p>
          <a:p>
            <a:pPr indent="11113" algn="just">
              <a:lnSpc>
                <a:spcPct val="150000"/>
              </a:lnSpc>
              <a:buNone/>
            </a:pPr>
            <a:r>
              <a:rPr lang="fa-IR" sz="2400" dirty="0" smtClean="0">
                <a:solidFill>
                  <a:sysClr val="windowText" lastClr="000000"/>
                </a:solidFill>
                <a:cs typeface="B Titr" pitchFamily="2" charset="-78"/>
              </a:rPr>
              <a:t> 4-سلسله مراتب</a:t>
            </a:r>
            <a:r>
              <a:rPr lang="fa-IR" sz="2400" dirty="0">
                <a:solidFill>
                  <a:sysClr val="windowText" lastClr="000000"/>
                </a:solidFill>
                <a:cs typeface="B Titr" pitchFamily="2" charset="-78"/>
              </a:rPr>
              <a:t>: </a:t>
            </a:r>
            <a:r>
              <a:rPr lang="fa-IR" sz="2400" dirty="0" smtClean="0">
                <a:solidFill>
                  <a:sysClr val="windowText" lastClr="000000"/>
                </a:solidFill>
                <a:cs typeface="B Titr" pitchFamily="2" charset="-78"/>
              </a:rPr>
              <a:t>پياده </a:t>
            </a:r>
            <a:r>
              <a:rPr lang="fa-IR" sz="2400" dirty="0">
                <a:solidFill>
                  <a:sysClr val="windowText" lastClr="000000"/>
                </a:solidFill>
                <a:cs typeface="B Titr" pitchFamily="2" charset="-78"/>
              </a:rPr>
              <a:t>سازی در قالب سلسله مراتب ما را در دریافت بهتر مساله و درک بهتر آن کمک کرده لذا موجب کاستن پيچيدگی می شود.</a:t>
            </a:r>
          </a:p>
        </p:txBody>
      </p:sp>
    </p:spTree>
    <p:extLst>
      <p:ext uri="{BB962C8B-B14F-4D97-AF65-F5344CB8AC3E}">
        <p14:creationId xmlns:p14="http://schemas.microsoft.com/office/powerpoint/2010/main" val="2342325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0"/>
            <a:ext cx="7125113" cy="924475"/>
          </a:xfrm>
        </p:spPr>
        <p:txBody>
          <a:bodyPr/>
          <a:lstStyle/>
          <a:p>
            <a:pPr algn="ctr"/>
            <a:r>
              <a:rPr lang="fa-IR" b="1" dirty="0" smtClean="0">
                <a:solidFill>
                  <a:schemeClr val="tx1"/>
                </a:solidFill>
                <a:cs typeface="B Titr" pitchFamily="2" charset="-78"/>
              </a:rPr>
              <a:t>روش </a:t>
            </a:r>
            <a:r>
              <a:rPr lang="en-US" b="1" dirty="0" smtClean="0">
                <a:solidFill>
                  <a:schemeClr val="tx1"/>
                </a:solidFill>
                <a:cs typeface="B Titr" pitchFamily="2" charset="-78"/>
              </a:rPr>
              <a:t>HITS</a:t>
            </a:r>
            <a:endParaRPr lang="fa-IR" b="1" dirty="0">
              <a:solidFill>
                <a:schemeClr val="tx1"/>
              </a:solidFill>
              <a:cs typeface="B Titr" pitchFamily="2" charset="-78"/>
            </a:endParaRPr>
          </a:p>
        </p:txBody>
      </p:sp>
      <p:sp>
        <p:nvSpPr>
          <p:cNvPr id="3" name="Content Placeholder 2"/>
          <p:cNvSpPr>
            <a:spLocks noGrp="1"/>
          </p:cNvSpPr>
          <p:nvPr>
            <p:ph idx="1"/>
          </p:nvPr>
        </p:nvSpPr>
        <p:spPr>
          <a:xfrm>
            <a:off x="318174" y="1124744"/>
            <a:ext cx="8143932" cy="5205434"/>
          </a:xfrm>
        </p:spPr>
        <p:txBody>
          <a:bodyPr>
            <a:normAutofit fontScale="70000" lnSpcReduction="20000"/>
          </a:bodyPr>
          <a:lstStyle/>
          <a:p>
            <a:pPr indent="11113" algn="just">
              <a:lnSpc>
                <a:spcPct val="150000"/>
              </a:lnSpc>
              <a:buNone/>
            </a:pPr>
            <a:r>
              <a:rPr lang="en-US" sz="2800" dirty="0" smtClean="0">
                <a:solidFill>
                  <a:sysClr val="windowText" lastClr="000000"/>
                </a:solidFill>
                <a:cs typeface="B Titr" pitchFamily="2" charset="-78"/>
              </a:rPr>
              <a:t> HITS </a:t>
            </a:r>
            <a:r>
              <a:rPr lang="fa-IR" sz="2800" dirty="0">
                <a:solidFill>
                  <a:sysClr val="windowText" lastClr="000000"/>
                </a:solidFill>
                <a:cs typeface="B Titr" pitchFamily="2" charset="-78"/>
              </a:rPr>
              <a:t>یک روش قدرت تکراری برای محاسبه بردار ویژه غالب است. </a:t>
            </a:r>
            <a:r>
              <a:rPr lang="fa-IR" sz="2800" dirty="0" smtClean="0">
                <a:solidFill>
                  <a:sysClr val="windowText" lastClr="000000"/>
                </a:solidFill>
                <a:cs typeface="B Titr" pitchFamily="2" charset="-78"/>
              </a:rPr>
              <a:t>در این روش گروه </a:t>
            </a:r>
            <a:r>
              <a:rPr lang="fa-IR" sz="2800" dirty="0">
                <a:solidFill>
                  <a:sysClr val="windowText" lastClr="000000"/>
                </a:solidFill>
                <a:cs typeface="B Titr" pitchFamily="2" charset="-78"/>
              </a:rPr>
              <a:t>های عملکردهای مهم (اهمیت نسبی اجزاء در نرم افزار علمی) را پیدا </a:t>
            </a:r>
            <a:r>
              <a:rPr lang="fa-IR" sz="2800" dirty="0" smtClean="0">
                <a:solidFill>
                  <a:sysClr val="windowText" lastClr="000000"/>
                </a:solidFill>
                <a:cs typeface="B Titr" pitchFamily="2" charset="-78"/>
              </a:rPr>
              <a:t>می کنیم که </a:t>
            </a:r>
            <a:r>
              <a:rPr lang="fa-IR" sz="2800" dirty="0">
                <a:solidFill>
                  <a:sysClr val="windowText" lastClr="000000"/>
                </a:solidFill>
                <a:cs typeface="B Titr" pitchFamily="2" charset="-78"/>
              </a:rPr>
              <a:t>در آن یک گروه مشابه ترین عملکردها را دارد. به جای استفاده از الگوریتم های خوشه بندی ، ما از رتبه بندی مرکز و قدرت استفاده می کنیم تا توابع را به ترتیب در نظر بگیریم و سپس گروه ها را با ارزیابی شباهت کسینوس آنها ایجاد </a:t>
            </a:r>
            <a:r>
              <a:rPr lang="fa-IR" sz="2800" dirty="0" smtClean="0">
                <a:solidFill>
                  <a:sysClr val="windowText" lastClr="000000"/>
                </a:solidFill>
                <a:cs typeface="B Titr" pitchFamily="2" charset="-78"/>
              </a:rPr>
              <a:t>می کنیم. </a:t>
            </a:r>
            <a:r>
              <a:rPr lang="fa-IR" sz="2800" dirty="0">
                <a:solidFill>
                  <a:sysClr val="windowText" lastClr="000000"/>
                </a:solidFill>
                <a:cs typeface="B Titr" pitchFamily="2" charset="-78"/>
              </a:rPr>
              <a:t>رتبه بندی مرکز و اقتدار (با استفاده از روش های طیفی) بر مقادیر ویژه نمایش ماتریس شبکه ها و جمع آوری اطلاعات جهانی در مورد ساختار تکیه می کند. </a:t>
            </a:r>
            <a:r>
              <a:rPr lang="fa-IR" sz="2800" dirty="0" smtClean="0">
                <a:solidFill>
                  <a:sysClr val="windowText" lastClr="000000"/>
                </a:solidFill>
                <a:cs typeface="B Titr" pitchFamily="2" charset="-78"/>
              </a:rPr>
              <a:t>روش </a:t>
            </a:r>
            <a:r>
              <a:rPr lang="en-US" sz="2800" dirty="0" smtClean="0">
                <a:solidFill>
                  <a:sysClr val="windowText" lastClr="000000"/>
                </a:solidFill>
                <a:cs typeface="B Titr" pitchFamily="2" charset="-78"/>
              </a:rPr>
              <a:t>HITS</a:t>
            </a:r>
            <a:r>
              <a:rPr lang="fa-IR" sz="2800" dirty="0" smtClean="0">
                <a:solidFill>
                  <a:sysClr val="windowText" lastClr="000000"/>
                </a:solidFill>
                <a:cs typeface="B Titr" pitchFamily="2" charset="-78"/>
              </a:rPr>
              <a:t> به اختصار شامل موارد ذیل می باشد:</a:t>
            </a:r>
          </a:p>
          <a:p>
            <a:pPr indent="11113" algn="just">
              <a:lnSpc>
                <a:spcPct val="150000"/>
              </a:lnSpc>
              <a:buNone/>
            </a:pPr>
            <a:r>
              <a:rPr lang="fa-IR" sz="2800" dirty="0" smtClean="0">
                <a:solidFill>
                  <a:sysClr val="windowText" lastClr="000000"/>
                </a:solidFill>
                <a:cs typeface="B Titr" pitchFamily="2" charset="-78"/>
              </a:rPr>
              <a:t>1- تعیین ارزش ویژه و بردارهای ویژه</a:t>
            </a:r>
          </a:p>
          <a:p>
            <a:pPr indent="11113" algn="just">
              <a:lnSpc>
                <a:spcPct val="150000"/>
              </a:lnSpc>
              <a:buNone/>
            </a:pPr>
            <a:r>
              <a:rPr lang="fa-IR" sz="2800" dirty="0" smtClean="0">
                <a:solidFill>
                  <a:sysClr val="windowText" lastClr="000000"/>
                </a:solidFill>
                <a:cs typeface="B Titr" pitchFamily="2" charset="-78"/>
              </a:rPr>
              <a:t>2-تعیین مرکز و اقتدار</a:t>
            </a:r>
          </a:p>
          <a:p>
            <a:pPr indent="11113" algn="just">
              <a:lnSpc>
                <a:spcPct val="150000"/>
              </a:lnSpc>
              <a:buNone/>
            </a:pPr>
            <a:r>
              <a:rPr lang="fa-IR" sz="2800" dirty="0" smtClean="0">
                <a:solidFill>
                  <a:sysClr val="windowText" lastClr="000000"/>
                </a:solidFill>
                <a:cs typeface="B Titr" pitchFamily="2" charset="-78"/>
              </a:rPr>
              <a:t>3- جست و جوی موضوعی ناشی از ابرمتن (</a:t>
            </a:r>
            <a:r>
              <a:rPr lang="en-US" sz="2800" dirty="0" smtClean="0">
                <a:solidFill>
                  <a:sysClr val="windowText" lastClr="000000"/>
                </a:solidFill>
                <a:cs typeface="B Titr" pitchFamily="2" charset="-78"/>
              </a:rPr>
              <a:t>HITS</a:t>
            </a:r>
            <a:r>
              <a:rPr lang="fa-IR" sz="2800" dirty="0" smtClean="0">
                <a:solidFill>
                  <a:sysClr val="windowText" lastClr="000000"/>
                </a:solidFill>
                <a:cs typeface="B Titr" pitchFamily="2" charset="-78"/>
              </a:rPr>
              <a:t>)</a:t>
            </a:r>
            <a:endParaRPr lang="fa-IR" sz="2800" dirty="0">
              <a:solidFill>
                <a:sysClr val="windowText" lastClr="000000"/>
              </a:solidFill>
              <a:cs typeface="B Titr" pitchFamily="2" charset="-78"/>
            </a:endParaRPr>
          </a:p>
        </p:txBody>
      </p:sp>
    </p:spTree>
    <p:extLst>
      <p:ext uri="{BB962C8B-B14F-4D97-AF65-F5344CB8AC3E}">
        <p14:creationId xmlns:p14="http://schemas.microsoft.com/office/powerpoint/2010/main" val="19225484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6696" y="404664"/>
            <a:ext cx="7125113" cy="924475"/>
          </a:xfrm>
        </p:spPr>
        <p:txBody>
          <a:bodyPr/>
          <a:lstStyle/>
          <a:p>
            <a:pPr algn="ctr"/>
            <a:r>
              <a:rPr lang="fa-IR" b="1" dirty="0" smtClean="0">
                <a:solidFill>
                  <a:schemeClr val="tx1"/>
                </a:solidFill>
                <a:cs typeface="B Titr" pitchFamily="2" charset="-78"/>
              </a:rPr>
              <a:t>روش </a:t>
            </a:r>
            <a:r>
              <a:rPr lang="en-US" b="1" dirty="0" smtClean="0">
                <a:solidFill>
                  <a:schemeClr val="tx1"/>
                </a:solidFill>
                <a:cs typeface="B Titr" pitchFamily="2" charset="-78"/>
              </a:rPr>
              <a:t>HITS</a:t>
            </a:r>
            <a:endParaRPr lang="fa-IR" b="1" dirty="0">
              <a:solidFill>
                <a:schemeClr val="tx1"/>
              </a:solidFill>
              <a:cs typeface="B Titr" pitchFamily="2" charset="-78"/>
            </a:endParaRPr>
          </a:p>
        </p:txBody>
      </p:sp>
      <p:sp>
        <p:nvSpPr>
          <p:cNvPr id="3" name="Content Placeholder 2"/>
          <p:cNvSpPr>
            <a:spLocks noGrp="1"/>
          </p:cNvSpPr>
          <p:nvPr>
            <p:ph idx="1"/>
          </p:nvPr>
        </p:nvSpPr>
        <p:spPr>
          <a:xfrm>
            <a:off x="487286" y="404664"/>
            <a:ext cx="8143932" cy="5205434"/>
          </a:xfrm>
        </p:spPr>
        <p:txBody>
          <a:bodyPr>
            <a:normAutofit/>
          </a:bodyPr>
          <a:lstStyle/>
          <a:p>
            <a:pPr indent="11113" algn="just">
              <a:lnSpc>
                <a:spcPct val="150000"/>
              </a:lnSpc>
              <a:buNone/>
            </a:pPr>
            <a:r>
              <a:rPr lang="fa-IR" sz="2800" dirty="0">
                <a:solidFill>
                  <a:sysClr val="windowText" lastClr="000000"/>
                </a:solidFill>
                <a:cs typeface="B Titr" pitchFamily="2" charset="-78"/>
              </a:rPr>
              <a:t>بنابراین می توان گفت که </a:t>
            </a:r>
            <a:r>
              <a:rPr lang="en-US" sz="2800" dirty="0">
                <a:solidFill>
                  <a:sysClr val="windowText" lastClr="000000"/>
                </a:solidFill>
                <a:cs typeface="B Titr" pitchFamily="2" charset="-78"/>
              </a:rPr>
              <a:t>HITS </a:t>
            </a:r>
            <a:r>
              <a:rPr lang="fa-IR" sz="2800" dirty="0">
                <a:solidFill>
                  <a:sysClr val="windowText" lastClr="000000"/>
                </a:solidFill>
                <a:cs typeface="B Titr" pitchFamily="2" charset="-78"/>
              </a:rPr>
              <a:t>یک روش قدرت تکراری برای محاسبه بردار ویژه غالب </a:t>
            </a:r>
            <a:r>
              <a:rPr lang="fa-IR" sz="2800" dirty="0" smtClean="0">
                <a:solidFill>
                  <a:sysClr val="windowText" lastClr="000000"/>
                </a:solidFill>
                <a:cs typeface="B Titr" pitchFamily="2" charset="-78"/>
              </a:rPr>
              <a:t>است.</a:t>
            </a:r>
            <a:endParaRPr lang="fa-IR" sz="2800" dirty="0">
              <a:solidFill>
                <a:sysClr val="windowText" lastClr="000000"/>
              </a:solidFill>
              <a:cs typeface="B Titr" pitchFamily="2" charset="-78"/>
            </a:endParaRPr>
          </a:p>
        </p:txBody>
      </p:sp>
    </p:spTree>
    <p:extLst>
      <p:ext uri="{BB962C8B-B14F-4D97-AF65-F5344CB8AC3E}">
        <p14:creationId xmlns:p14="http://schemas.microsoft.com/office/powerpoint/2010/main" val="17481377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496229"/>
            <a:ext cx="7125113" cy="924475"/>
          </a:xfrm>
        </p:spPr>
        <p:txBody>
          <a:bodyPr/>
          <a:lstStyle/>
          <a:p>
            <a:pPr algn="ctr"/>
            <a:r>
              <a:rPr lang="fa-IR" sz="5400" b="1" dirty="0" smtClean="0">
                <a:solidFill>
                  <a:schemeClr val="tx1"/>
                </a:solidFill>
                <a:cs typeface="B Titr" pitchFamily="2" charset="-78"/>
              </a:rPr>
              <a:t>اهداف</a:t>
            </a:r>
            <a:endParaRPr lang="fa-IR" sz="5400" b="1" dirty="0">
              <a:solidFill>
                <a:schemeClr val="tx1"/>
              </a:solidFill>
              <a:cs typeface="B Titr" pitchFamily="2" charset="-78"/>
            </a:endParaRPr>
          </a:p>
        </p:txBody>
      </p:sp>
      <p:sp>
        <p:nvSpPr>
          <p:cNvPr id="3" name="Content Placeholder 2"/>
          <p:cNvSpPr>
            <a:spLocks noGrp="1"/>
          </p:cNvSpPr>
          <p:nvPr>
            <p:ph idx="1"/>
          </p:nvPr>
        </p:nvSpPr>
        <p:spPr>
          <a:xfrm>
            <a:off x="428596" y="1295400"/>
            <a:ext cx="8143932" cy="5205434"/>
          </a:xfrm>
        </p:spPr>
        <p:txBody>
          <a:bodyPr>
            <a:normAutofit/>
          </a:bodyPr>
          <a:lstStyle/>
          <a:p>
            <a:pPr algn="just">
              <a:buNone/>
            </a:pPr>
            <a:r>
              <a:rPr lang="fa-IR" sz="3000" b="1" dirty="0" smtClean="0">
                <a:solidFill>
                  <a:srgbClr val="FF0000"/>
                </a:solidFill>
                <a:cs typeface="B Titr" pitchFamily="2" charset="-78"/>
              </a:rPr>
              <a:t>هدف کلی :</a:t>
            </a:r>
            <a:r>
              <a:rPr lang="fa-IR" sz="3000" dirty="0" smtClean="0">
                <a:solidFill>
                  <a:srgbClr val="FF0000"/>
                </a:solidFill>
                <a:cs typeface="B Titr" pitchFamily="2" charset="-78"/>
              </a:rPr>
              <a:t> </a:t>
            </a:r>
            <a:r>
              <a:rPr lang="fa-IR" sz="2400" dirty="0" smtClean="0">
                <a:cs typeface="B Titr" pitchFamily="2" charset="-78"/>
              </a:rPr>
              <a:t>مدیریت پیچیدگی در نرم افزار علمی</a:t>
            </a:r>
            <a:endParaRPr lang="en-US" sz="2400" dirty="0" smtClean="0">
              <a:cs typeface="B Titr" pitchFamily="2" charset="-78"/>
            </a:endParaRPr>
          </a:p>
          <a:p>
            <a:pPr algn="just">
              <a:buNone/>
            </a:pPr>
            <a:r>
              <a:rPr lang="fa-IR" sz="3000" b="1" dirty="0" smtClean="0">
                <a:solidFill>
                  <a:srgbClr val="C00000"/>
                </a:solidFill>
                <a:cs typeface="B Titr" pitchFamily="2" charset="-78"/>
              </a:rPr>
              <a:t>اهداف جزئی</a:t>
            </a:r>
            <a:endParaRPr lang="en-US" sz="3000" dirty="0" smtClean="0">
              <a:solidFill>
                <a:srgbClr val="C00000"/>
              </a:solidFill>
              <a:cs typeface="B Titr" pitchFamily="2" charset="-78"/>
            </a:endParaRPr>
          </a:p>
          <a:p>
            <a:pPr algn="just">
              <a:buNone/>
            </a:pPr>
            <a:r>
              <a:rPr lang="fa-IR" sz="2400" dirty="0">
                <a:cs typeface="B Titr" pitchFamily="2" charset="-78"/>
              </a:rPr>
              <a:t>1. تجزیه و تحلیل ساختار وابستگی نرم افزار با ثبت ارتباط تماس گیرنده بین عملکردها با استفاده از ابزار "درک" </a:t>
            </a:r>
            <a:r>
              <a:rPr lang="fa-IR" sz="2400" dirty="0" smtClean="0">
                <a:cs typeface="B Titr" pitchFamily="2" charset="-78"/>
              </a:rPr>
              <a:t>.</a:t>
            </a:r>
            <a:endParaRPr lang="fa-IR" sz="2400" dirty="0">
              <a:cs typeface="B Titr" pitchFamily="2" charset="-78"/>
            </a:endParaRPr>
          </a:p>
          <a:p>
            <a:pPr algn="just">
              <a:buNone/>
            </a:pPr>
            <a:r>
              <a:rPr lang="fa-IR" sz="2400" dirty="0">
                <a:cs typeface="B Titr" pitchFamily="2" charset="-78"/>
              </a:rPr>
              <a:t>2. رتبه بندی عناصر طراحی (توابع) با استفاده از مفهوم "اهمیت" آن عناصر طراحی </a:t>
            </a:r>
            <a:r>
              <a:rPr lang="fa-IR" sz="2400" dirty="0" smtClean="0">
                <a:cs typeface="B Titr" pitchFamily="2" charset="-78"/>
              </a:rPr>
              <a:t>.</a:t>
            </a:r>
            <a:endParaRPr lang="fa-IR" sz="2400" dirty="0">
              <a:cs typeface="B Titr" pitchFamily="2" charset="-78"/>
            </a:endParaRPr>
          </a:p>
          <a:p>
            <a:pPr algn="just">
              <a:buNone/>
            </a:pPr>
            <a:r>
              <a:rPr lang="fa-IR" sz="2400" dirty="0">
                <a:cs typeface="B Titr" pitchFamily="2" charset="-78"/>
              </a:rPr>
              <a:t>3. استفاده از یک متریک تشابه مناسب (شباهت کسینوس) برای تقسیم بندی عناصر طراحی (توابع) بین گروه ها یا خوشه ها.</a:t>
            </a:r>
          </a:p>
          <a:p>
            <a:pPr algn="just">
              <a:buNone/>
            </a:pPr>
            <a:r>
              <a:rPr lang="fa-IR" sz="2400" dirty="0">
                <a:cs typeface="B Titr" pitchFamily="2" charset="-78"/>
              </a:rPr>
              <a:t>4. گروه بندی عناصر طراحی به "ردیف" بر اساس "اهمیت" آنها.</a:t>
            </a:r>
          </a:p>
          <a:p>
            <a:pPr algn="just">
              <a:buNone/>
            </a:pPr>
            <a:r>
              <a:rPr lang="fa-IR" sz="2400" dirty="0">
                <a:cs typeface="B Titr" pitchFamily="2" charset="-78"/>
              </a:rPr>
              <a:t>5. آزمایشات عددی برای نشان دادن نتایج پیاده سازی ما.</a:t>
            </a:r>
          </a:p>
        </p:txBody>
      </p:sp>
    </p:spTree>
    <p:extLst>
      <p:ext uri="{BB962C8B-B14F-4D97-AF65-F5344CB8AC3E}">
        <p14:creationId xmlns:p14="http://schemas.microsoft.com/office/powerpoint/2010/main" val="397144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9073" y="0"/>
            <a:ext cx="7924800" cy="6858000"/>
          </a:xfrm>
        </p:spPr>
        <p:txBody>
          <a:bodyPr>
            <a:noAutofit/>
          </a:bodyPr>
          <a:lstStyle/>
          <a:p>
            <a:pPr algn="ctr"/>
            <a:r>
              <a:rPr lang="en-US" sz="1800" b="1" dirty="0" smtClean="0">
                <a:cs typeface="B Titr" pitchFamily="2" charset="-78"/>
              </a:rPr>
              <a:t/>
            </a:r>
            <a:br>
              <a:rPr lang="en-US" sz="1800" b="1" dirty="0" smtClean="0">
                <a:cs typeface="B Titr" pitchFamily="2" charset="-78"/>
              </a:rPr>
            </a:br>
            <a:r>
              <a:rPr lang="ar-SA" sz="1800" b="1" dirty="0" smtClean="0">
                <a:cs typeface="B Titr" pitchFamily="2" charset="-78"/>
              </a:rPr>
              <a:t>دانشکده فنی و مهندسی</a:t>
            </a:r>
            <a:br>
              <a:rPr lang="ar-SA" sz="1800" b="1" dirty="0" smtClean="0">
                <a:cs typeface="B Titr" pitchFamily="2" charset="-78"/>
              </a:rPr>
            </a:br>
            <a:r>
              <a:rPr lang="ar-SA" sz="1800" b="1" dirty="0" smtClean="0">
                <a:cs typeface="B Titr" pitchFamily="2" charset="-78"/>
              </a:rPr>
              <a:t>کارشناسی ارشد مهندسی کامپیوتر نرم‌افزار</a:t>
            </a:r>
            <a:br>
              <a:rPr lang="ar-SA" sz="1800" b="1" dirty="0" smtClean="0">
                <a:cs typeface="B Titr" pitchFamily="2" charset="-78"/>
              </a:rPr>
            </a:br>
            <a:r>
              <a:rPr lang="ar-SA" sz="1800" b="1" dirty="0" smtClean="0">
                <a:cs typeface="B Titr" pitchFamily="2" charset="-78"/>
              </a:rPr>
              <a:t>گروه مهندسی کامپیوتر و فناوری اطلاعات</a:t>
            </a:r>
            <a:br>
              <a:rPr lang="ar-SA" sz="1800" b="1" dirty="0" smtClean="0">
                <a:cs typeface="B Titr" pitchFamily="2" charset="-78"/>
              </a:rPr>
            </a:br>
            <a:r>
              <a:rPr lang="en-US" sz="1800" b="1" dirty="0" smtClean="0">
                <a:cs typeface="B Titr" pitchFamily="2" charset="-78"/>
              </a:rPr>
              <a:t/>
            </a:r>
            <a:br>
              <a:rPr lang="en-US" sz="1800" b="1" dirty="0" smtClean="0">
                <a:cs typeface="B Titr" pitchFamily="2" charset="-78"/>
              </a:rPr>
            </a:br>
            <a:r>
              <a:rPr lang="en-US" sz="1800" dirty="0" smtClean="0">
                <a:cs typeface="B Titr" pitchFamily="2" charset="-78"/>
              </a:rPr>
              <a:t/>
            </a:r>
            <a:br>
              <a:rPr lang="en-US" sz="1800" dirty="0" smtClean="0">
                <a:cs typeface="B Titr" pitchFamily="2" charset="-78"/>
              </a:rPr>
            </a:br>
            <a:r>
              <a:rPr lang="en-US" sz="1800" b="1" dirty="0" smtClean="0">
                <a:cs typeface="B Titr" pitchFamily="2" charset="-78"/>
              </a:rPr>
              <a:t> </a:t>
            </a:r>
            <a:r>
              <a:rPr lang="ar-SA" sz="1800" b="1" dirty="0" smtClean="0">
                <a:cs typeface="B Titr" pitchFamily="2" charset="-78"/>
              </a:rPr>
              <a:t> </a:t>
            </a:r>
            <a:r>
              <a:rPr lang="ar-SA" sz="1800" dirty="0" smtClean="0">
                <a:cs typeface="B Titr" pitchFamily="2" charset="-78"/>
              </a:rPr>
              <a:t>عنوان:</a:t>
            </a:r>
            <a:r>
              <a:rPr lang="en-US" sz="1800" dirty="0" smtClean="0">
                <a:cs typeface="B Titr" pitchFamily="2" charset="-78"/>
              </a:rPr>
              <a:t/>
            </a:r>
            <a:br>
              <a:rPr lang="en-US" sz="1800" dirty="0" smtClean="0">
                <a:cs typeface="B Titr" pitchFamily="2" charset="-78"/>
              </a:rPr>
            </a:br>
            <a:r>
              <a:rPr lang="ar-SA" sz="2800" b="1" dirty="0">
                <a:solidFill>
                  <a:srgbClr val="FF0000"/>
                </a:solidFill>
                <a:cs typeface="B Titr" pitchFamily="2" charset="-78"/>
              </a:rPr>
              <a:t>مدیریت پیچیدگی در نرم افزار علمی</a:t>
            </a:r>
            <a:r>
              <a:rPr lang="en-US" sz="1800" dirty="0" smtClean="0">
                <a:cs typeface="B Titr" pitchFamily="2" charset="-78"/>
              </a:rPr>
              <a:t/>
            </a:r>
            <a:br>
              <a:rPr lang="en-US" sz="1800" dirty="0" smtClean="0">
                <a:cs typeface="B Titr" pitchFamily="2" charset="-78"/>
              </a:rPr>
            </a:br>
            <a:r>
              <a:rPr lang="en-US" sz="1800" dirty="0" smtClean="0">
                <a:cs typeface="B Titr" pitchFamily="2" charset="-78"/>
              </a:rPr>
              <a:t/>
            </a:r>
            <a:br>
              <a:rPr lang="en-US" sz="1800" dirty="0" smtClean="0">
                <a:cs typeface="B Titr" pitchFamily="2" charset="-78"/>
              </a:rPr>
            </a:br>
            <a:r>
              <a:rPr lang="ar-SA" sz="1800" dirty="0" smtClean="0">
                <a:cs typeface="B Titr" pitchFamily="2" charset="-78"/>
              </a:rPr>
              <a:t>استاد راهنما:</a:t>
            </a:r>
            <a:r>
              <a:rPr lang="en-US" sz="1800" dirty="0" smtClean="0">
                <a:cs typeface="B Titr" pitchFamily="2" charset="-78"/>
              </a:rPr>
              <a:t/>
            </a:r>
            <a:br>
              <a:rPr lang="en-US" sz="1800" dirty="0" smtClean="0">
                <a:cs typeface="B Titr" pitchFamily="2" charset="-78"/>
              </a:rPr>
            </a:br>
            <a:r>
              <a:rPr lang="ar-SA" sz="1800" b="1" dirty="0" smtClean="0">
                <a:solidFill>
                  <a:srgbClr val="FFFF00"/>
                </a:solidFill>
                <a:cs typeface="B Titr" pitchFamily="2" charset="-78"/>
              </a:rPr>
              <a:t>دکتر </a:t>
            </a:r>
            <a:r>
              <a:rPr lang="fa-IR" sz="1800" b="1" dirty="0" smtClean="0">
                <a:solidFill>
                  <a:srgbClr val="FFFF00"/>
                </a:solidFill>
                <a:cs typeface="B Titr" pitchFamily="2" charset="-78"/>
              </a:rPr>
              <a:t>رضوی ابراهیمی</a:t>
            </a:r>
            <a:r>
              <a:rPr lang="en-US" sz="1800" dirty="0" smtClean="0">
                <a:cs typeface="B Titr" pitchFamily="2" charset="-78"/>
              </a:rPr>
              <a:t/>
            </a:r>
            <a:br>
              <a:rPr lang="en-US" sz="1800" dirty="0" smtClean="0">
                <a:cs typeface="B Titr" pitchFamily="2" charset="-78"/>
              </a:rPr>
            </a:br>
            <a:r>
              <a:rPr lang="ar-SA" sz="1800" b="1" dirty="0" smtClean="0">
                <a:cs typeface="B Titr" pitchFamily="2" charset="-78"/>
              </a:rPr>
              <a:t> </a:t>
            </a:r>
            <a:r>
              <a:rPr lang="en-US" sz="1800" b="1" dirty="0" smtClean="0">
                <a:solidFill>
                  <a:srgbClr val="7030A0"/>
                </a:solidFill>
                <a:cs typeface="B Titr" pitchFamily="2" charset="-78"/>
              </a:rPr>
              <a:t/>
            </a:r>
            <a:br>
              <a:rPr lang="en-US" sz="1800" b="1" dirty="0" smtClean="0">
                <a:solidFill>
                  <a:srgbClr val="7030A0"/>
                </a:solidFill>
                <a:cs typeface="B Titr" pitchFamily="2" charset="-78"/>
              </a:rPr>
            </a:br>
            <a:r>
              <a:rPr lang="en-US" sz="1800" dirty="0" smtClean="0">
                <a:cs typeface="B Titr" pitchFamily="2" charset="-78"/>
              </a:rPr>
              <a:t/>
            </a:r>
            <a:br>
              <a:rPr lang="en-US" sz="1800" dirty="0" smtClean="0">
                <a:cs typeface="B Titr" pitchFamily="2" charset="-78"/>
              </a:rPr>
            </a:br>
            <a:r>
              <a:rPr lang="ar-SA" sz="1800" dirty="0" smtClean="0">
                <a:cs typeface="B Titr" pitchFamily="2" charset="-78"/>
              </a:rPr>
              <a:t>نگارش:</a:t>
            </a:r>
            <a:r>
              <a:rPr lang="en-US" sz="1800" dirty="0" smtClean="0">
                <a:cs typeface="B Titr" pitchFamily="2" charset="-78"/>
              </a:rPr>
              <a:t/>
            </a:r>
            <a:br>
              <a:rPr lang="en-US" sz="1800" dirty="0" smtClean="0">
                <a:cs typeface="B Titr" pitchFamily="2" charset="-78"/>
              </a:rPr>
            </a:br>
            <a:r>
              <a:rPr lang="fa-IR" sz="1800" b="1" dirty="0" smtClean="0">
                <a:solidFill>
                  <a:srgbClr val="C00000"/>
                </a:solidFill>
                <a:cs typeface="B Titr" pitchFamily="2" charset="-78"/>
              </a:rPr>
              <a:t>بهاره میرزاخانی</a:t>
            </a:r>
            <a:br>
              <a:rPr lang="fa-IR" sz="1800" b="1" dirty="0" smtClean="0">
                <a:solidFill>
                  <a:srgbClr val="C00000"/>
                </a:solidFill>
                <a:cs typeface="B Titr" pitchFamily="2" charset="-78"/>
              </a:rPr>
            </a:br>
            <a:r>
              <a:rPr lang="fa-IR" sz="1800" b="1" dirty="0" smtClean="0">
                <a:solidFill>
                  <a:srgbClr val="C00000"/>
                </a:solidFill>
                <a:cs typeface="B Titr" pitchFamily="2" charset="-78"/>
              </a:rPr>
              <a:t/>
            </a:r>
            <a:br>
              <a:rPr lang="fa-IR" sz="1800" b="1" dirty="0" smtClean="0">
                <a:solidFill>
                  <a:srgbClr val="C00000"/>
                </a:solidFill>
                <a:cs typeface="B Titr" pitchFamily="2" charset="-78"/>
              </a:rPr>
            </a:br>
            <a:r>
              <a:rPr lang="fa-IR" sz="1800" b="1" dirty="0" smtClean="0">
                <a:solidFill>
                  <a:srgbClr val="C00000"/>
                </a:solidFill>
                <a:cs typeface="B Titr" pitchFamily="2" charset="-78"/>
              </a:rPr>
              <a:t>980199655</a:t>
            </a:r>
            <a:r>
              <a:rPr lang="en-US" sz="1800" dirty="0" smtClean="0">
                <a:cs typeface="B Titr" pitchFamily="2" charset="-78"/>
              </a:rPr>
              <a:t/>
            </a:r>
            <a:br>
              <a:rPr lang="en-US" sz="1800" dirty="0" smtClean="0">
                <a:cs typeface="B Titr" pitchFamily="2" charset="-78"/>
              </a:rPr>
            </a:br>
            <a:r>
              <a:rPr lang="ar-SA" sz="1800" b="1" dirty="0" smtClean="0">
                <a:cs typeface="B Titr" pitchFamily="2" charset="-78"/>
              </a:rPr>
              <a:t> </a:t>
            </a:r>
            <a:r>
              <a:rPr lang="fa-IR" sz="1800" b="1" dirty="0" smtClean="0">
                <a:cs typeface="B Titr" pitchFamily="2" charset="-78"/>
              </a:rPr>
              <a:t/>
            </a:r>
            <a:br>
              <a:rPr lang="fa-IR" sz="1800" b="1" dirty="0" smtClean="0">
                <a:cs typeface="B Titr" pitchFamily="2" charset="-78"/>
              </a:rPr>
            </a:br>
            <a:r>
              <a:rPr lang="en-US" sz="1800" dirty="0" smtClean="0">
                <a:cs typeface="B Titr" pitchFamily="2" charset="-78"/>
              </a:rPr>
              <a:t/>
            </a:r>
            <a:br>
              <a:rPr lang="en-US" sz="1800" dirty="0" smtClean="0">
                <a:cs typeface="B Titr" pitchFamily="2" charset="-78"/>
              </a:rPr>
            </a:br>
            <a:r>
              <a:rPr lang="ar-SA" sz="1800" b="1" dirty="0" smtClean="0">
                <a:cs typeface="B Titr" pitchFamily="2" charset="-78"/>
              </a:rPr>
              <a:t> </a:t>
            </a:r>
            <a:r>
              <a:rPr lang="ar-SA" sz="1400" b="1" dirty="0" smtClean="0">
                <a:cs typeface="B Titr" pitchFamily="2" charset="-78"/>
              </a:rPr>
              <a:t>شهریور </a:t>
            </a:r>
            <a:r>
              <a:rPr lang="fa-IR" sz="1400" b="1" dirty="0" smtClean="0">
                <a:cs typeface="B Titr" pitchFamily="2" charset="-78"/>
              </a:rPr>
              <a:t>1400</a:t>
            </a:r>
            <a:r>
              <a:rPr lang="en-US" sz="1800" dirty="0" smtClean="0">
                <a:cs typeface="B Titr" pitchFamily="2" charset="-78"/>
              </a:rPr>
              <a:t/>
            </a:r>
            <a:br>
              <a:rPr lang="en-US" sz="1800" dirty="0" smtClean="0">
                <a:cs typeface="B Titr" pitchFamily="2" charset="-78"/>
              </a:rPr>
            </a:br>
            <a:endParaRPr lang="fa-IR" sz="1800" b="1" dirty="0">
              <a:solidFill>
                <a:schemeClr val="tx1"/>
              </a:solidFill>
              <a:cs typeface="B Titr" pitchFamily="2" charset="-78"/>
            </a:endParaRPr>
          </a:p>
        </p:txBody>
      </p:sp>
      <p:sp>
        <p:nvSpPr>
          <p:cNvPr id="5" name="Title 1"/>
          <p:cNvSpPr txBox="1">
            <a:spLocks/>
          </p:cNvSpPr>
          <p:nvPr/>
        </p:nvSpPr>
        <p:spPr>
          <a:xfrm>
            <a:off x="1507273" y="762000"/>
            <a:ext cx="6248400" cy="1142999"/>
          </a:xfrm>
          <a:prstGeom prst="rect">
            <a:avLst/>
          </a:prstGeom>
        </p:spPr>
        <p:txBody>
          <a:bodyPr vert="horz" lIns="91440" tIns="45720" rIns="91440" bIns="45720" rtlCol="1" anchor="ctr">
            <a:normAutofit fontScale="92500" lnSpcReduction="10000"/>
          </a:bodyPr>
          <a:lstStyle>
            <a:lvl1pPr algn="ctr" defTabSz="914400" rtl="1" eaLnBrk="1" latinLnBrk="0" hangingPunct="1">
              <a:spcBef>
                <a:spcPct val="0"/>
              </a:spcBef>
              <a:buNone/>
              <a:defRPr sz="4400" kern="1200">
                <a:solidFill>
                  <a:schemeClr val="tx1"/>
                </a:solidFill>
                <a:latin typeface="+mj-lt"/>
                <a:ea typeface="+mj-ea"/>
                <a:cs typeface="+mj-cs"/>
              </a:defRPr>
            </a:lvl1pPr>
          </a:lstStyle>
          <a:p>
            <a:endParaRPr lang="fa-IR" sz="8000" b="1" dirty="0">
              <a:cs typeface="B Lotus" pitchFamily="2" charset="-78"/>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976" y="188640"/>
            <a:ext cx="737824" cy="855035"/>
          </a:xfrm>
          <a:prstGeom prst="rect">
            <a:avLst/>
          </a:prstGeom>
          <a:noFill/>
          <a:ln>
            <a:noFill/>
          </a:ln>
        </p:spPr>
      </p:pic>
    </p:spTree>
    <p:extLst>
      <p:ext uri="{BB962C8B-B14F-4D97-AF65-F5344CB8AC3E}">
        <p14:creationId xmlns:p14="http://schemas.microsoft.com/office/powerpoint/2010/main" val="42732975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938005" y="342256"/>
            <a:ext cx="7125113" cy="924475"/>
          </a:xfrm>
        </p:spPr>
        <p:txBody>
          <a:bodyPr/>
          <a:lstStyle/>
          <a:p>
            <a:pPr algn="ctr"/>
            <a:r>
              <a:rPr lang="fa-IR" dirty="0" smtClean="0">
                <a:cs typeface="B Titr" pitchFamily="2" charset="-78"/>
              </a:rPr>
              <a:t>روش شناسی تحقیق</a:t>
            </a:r>
            <a:endParaRPr lang="en-US" sz="1600" dirty="0">
              <a:cs typeface="B Titr" pitchFamily="2" charset="-78"/>
            </a:endParaRPr>
          </a:p>
        </p:txBody>
      </p:sp>
      <p:sp>
        <p:nvSpPr>
          <p:cNvPr id="21" name="Content Placeholder 2"/>
          <p:cNvSpPr>
            <a:spLocks noGrp="1"/>
          </p:cNvSpPr>
          <p:nvPr>
            <p:ph idx="1"/>
          </p:nvPr>
        </p:nvSpPr>
        <p:spPr>
          <a:xfrm>
            <a:off x="428596" y="1295400"/>
            <a:ext cx="8143932" cy="5205434"/>
          </a:xfrm>
        </p:spPr>
        <p:txBody>
          <a:bodyPr>
            <a:normAutofit/>
          </a:bodyPr>
          <a:lstStyle/>
          <a:p>
            <a:pPr indent="11113" algn="just">
              <a:lnSpc>
                <a:spcPct val="150000"/>
              </a:lnSpc>
              <a:buNone/>
            </a:pPr>
            <a:r>
              <a:rPr lang="fa-IR" sz="2400" dirty="0" smtClean="0">
                <a:solidFill>
                  <a:sysClr val="windowText" lastClr="000000"/>
                </a:solidFill>
                <a:cs typeface="B Titr" pitchFamily="2" charset="-78"/>
              </a:rPr>
              <a:t>روش شناسی و نتایج تجربی در </a:t>
            </a:r>
            <a:r>
              <a:rPr lang="fa-IR" sz="2400" dirty="0">
                <a:solidFill>
                  <a:sysClr val="windowText" lastClr="000000"/>
                </a:solidFill>
                <a:cs typeface="B Titr" pitchFamily="2" charset="-78"/>
              </a:rPr>
              <a:t>این </a:t>
            </a:r>
            <a:r>
              <a:rPr lang="fa-IR" sz="2400" dirty="0" smtClean="0">
                <a:solidFill>
                  <a:sysClr val="windowText" lastClr="000000"/>
                </a:solidFill>
                <a:cs typeface="B Titr" pitchFamily="2" charset="-78"/>
              </a:rPr>
              <a:t>کار</a:t>
            </a:r>
            <a:r>
              <a:rPr lang="fa-IR" sz="2400" smtClean="0">
                <a:solidFill>
                  <a:sysClr val="windowText" lastClr="000000"/>
                </a:solidFill>
                <a:cs typeface="B Titr" pitchFamily="2" charset="-78"/>
              </a:rPr>
              <a:t>، ساختار </a:t>
            </a:r>
            <a:r>
              <a:rPr lang="fa-IR" sz="2400" dirty="0">
                <a:solidFill>
                  <a:sysClr val="windowText" lastClr="000000"/>
                </a:solidFill>
                <a:cs typeface="B Titr" pitchFamily="2" charset="-78"/>
              </a:rPr>
              <a:t>وابستگی نرم افزار (رابطه تماس گیرنده بین توابع) را با استفاده از ابزار "درک" </a:t>
            </a:r>
            <a:r>
              <a:rPr lang="fa-IR" sz="2400" dirty="0" smtClean="0">
                <a:solidFill>
                  <a:sysClr val="windowText" lastClr="000000"/>
                </a:solidFill>
                <a:cs typeface="B Titr" pitchFamily="2" charset="-78"/>
              </a:rPr>
              <a:t>و </a:t>
            </a:r>
            <a:r>
              <a:rPr lang="fa-IR" sz="2400" dirty="0">
                <a:solidFill>
                  <a:sysClr val="windowText" lastClr="000000"/>
                </a:solidFill>
                <a:cs typeface="B Titr" pitchFamily="2" charset="-78"/>
              </a:rPr>
              <a:t>"شباهت" بین عناصر طراحی (توابع) با استفاده از یک متریک شباهت مناسب (شباهت کسینوس) کشف می کنیم. سپس با مفهوم "اهمیت" عناصر طراحی </a:t>
            </a:r>
            <a:r>
              <a:rPr lang="fa-IR" sz="2400" dirty="0" smtClean="0">
                <a:solidFill>
                  <a:sysClr val="windowText" lastClr="000000"/>
                </a:solidFill>
                <a:cs typeface="B Titr" pitchFamily="2" charset="-78"/>
              </a:rPr>
              <a:t>ترکیب </a:t>
            </a:r>
            <a:r>
              <a:rPr lang="fa-IR" sz="2400" dirty="0">
                <a:solidFill>
                  <a:sysClr val="windowText" lastClr="000000"/>
                </a:solidFill>
                <a:cs typeface="B Titr" pitchFamily="2" charset="-78"/>
              </a:rPr>
              <a:t>می کنیم و عناصر طراحی را بر اساس "اهمیت" آنها در "طبقه" طبقه بندی می کنیم. این فصل تأثیر وابستگی های عملکردی بر معماری نرم افزار و همچنین تأثیر کشف "شباهت" بین عناصر طراحی را مورد بحث قرار می دهد.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1000100" y="285728"/>
            <a:ext cx="7125113" cy="924475"/>
          </a:xfrm>
        </p:spPr>
        <p:txBody>
          <a:bodyPr/>
          <a:lstStyle/>
          <a:p>
            <a:pPr algn="ctr"/>
            <a:r>
              <a:rPr lang="fa-IR" dirty="0" smtClean="0">
                <a:cs typeface="B Titr" pitchFamily="2" charset="-78"/>
              </a:rPr>
              <a:t>روش شناسی تحقیق</a:t>
            </a:r>
            <a:endParaRPr lang="en-US" sz="1600" dirty="0">
              <a:cs typeface="B Titr" pitchFamily="2" charset="-78"/>
            </a:endParaRPr>
          </a:p>
        </p:txBody>
      </p:sp>
      <p:sp>
        <p:nvSpPr>
          <p:cNvPr id="100355" name="Freeform 3"/>
          <p:cNvSpPr>
            <a:spLocks/>
          </p:cNvSpPr>
          <p:nvPr/>
        </p:nvSpPr>
        <p:spPr bwMode="gray">
          <a:xfrm>
            <a:off x="4286248" y="1357298"/>
            <a:ext cx="1466850" cy="1155700"/>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hlink">
                  <a:gamma/>
                  <a:tint val="90980"/>
                  <a:invGamma/>
                  <a:alpha val="32001"/>
                </a:schemeClr>
              </a:gs>
              <a:gs pos="100000">
                <a:schemeClr val="hlink"/>
              </a:gs>
            </a:gsLst>
            <a:lin ang="0" scaled="1"/>
          </a:gradFill>
          <a:ln w="12700">
            <a:noFill/>
            <a:prstDash val="solid"/>
            <a:round/>
            <a:headEnd/>
            <a:tailEnd/>
          </a:ln>
        </p:spPr>
        <p:txBody>
          <a:bodyPr/>
          <a:lstStyle/>
          <a:p>
            <a:endParaRPr lang="fa-IR"/>
          </a:p>
        </p:txBody>
      </p:sp>
      <p:sp>
        <p:nvSpPr>
          <p:cNvPr id="100356" name="AutoShape 4"/>
          <p:cNvSpPr>
            <a:spLocks noChangeArrowheads="1"/>
          </p:cNvSpPr>
          <p:nvPr/>
        </p:nvSpPr>
        <p:spPr bwMode="auto">
          <a:xfrm>
            <a:off x="2071670" y="2571744"/>
            <a:ext cx="2295525" cy="2801472"/>
          </a:xfrm>
          <a:prstGeom prst="roundRect">
            <a:avLst>
              <a:gd name="adj" fmla="val 4690"/>
            </a:avLst>
          </a:prstGeom>
          <a:noFill/>
          <a:ln w="57150">
            <a:solidFill>
              <a:schemeClr val="accent2"/>
            </a:solidFill>
            <a:round/>
            <a:headEnd/>
            <a:tailEnd/>
          </a:ln>
          <a:effectLst/>
        </p:spPr>
        <p:txBody>
          <a:bodyPr wrap="none" anchor="ctr"/>
          <a:lstStyle/>
          <a:p>
            <a:endParaRPr lang="fa-IR"/>
          </a:p>
        </p:txBody>
      </p:sp>
      <p:sp>
        <p:nvSpPr>
          <p:cNvPr id="100357" name="AutoShape 5"/>
          <p:cNvSpPr>
            <a:spLocks noChangeArrowheads="1"/>
          </p:cNvSpPr>
          <p:nvPr/>
        </p:nvSpPr>
        <p:spPr bwMode="gray">
          <a:xfrm>
            <a:off x="2143108" y="2428868"/>
            <a:ext cx="2163771" cy="301632"/>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round/>
            <a:headEnd/>
            <a:tailEnd/>
          </a:ln>
          <a:effectLst/>
        </p:spPr>
        <p:txBody>
          <a:bodyPr wrap="none" anchor="ctr"/>
          <a:lstStyle/>
          <a:p>
            <a:r>
              <a:rPr lang="fa-IR" dirty="0" smtClean="0">
                <a:solidFill>
                  <a:schemeClr val="bg1"/>
                </a:solidFill>
                <a:cs typeface="B Titr" pitchFamily="2" charset="-78"/>
              </a:rPr>
              <a:t>روش گردآوری اطلاعات</a:t>
            </a:r>
            <a:endParaRPr lang="fa-IR" dirty="0">
              <a:solidFill>
                <a:schemeClr val="bg1"/>
              </a:solidFill>
              <a:cs typeface="B Titr" pitchFamily="2" charset="-78"/>
            </a:endParaRPr>
          </a:p>
        </p:txBody>
      </p:sp>
      <p:sp>
        <p:nvSpPr>
          <p:cNvPr id="100360" name="AutoShape 8"/>
          <p:cNvSpPr>
            <a:spLocks noChangeArrowheads="1"/>
          </p:cNvSpPr>
          <p:nvPr/>
        </p:nvSpPr>
        <p:spPr bwMode="auto">
          <a:xfrm>
            <a:off x="4857753" y="2151062"/>
            <a:ext cx="3371848" cy="3665283"/>
          </a:xfrm>
          <a:prstGeom prst="roundRect">
            <a:avLst>
              <a:gd name="adj" fmla="val 4690"/>
            </a:avLst>
          </a:prstGeom>
          <a:noFill/>
          <a:ln w="57150">
            <a:solidFill>
              <a:schemeClr val="hlink"/>
            </a:solidFill>
            <a:round/>
            <a:headEnd/>
            <a:tailEnd/>
          </a:ln>
          <a:effectLst/>
        </p:spPr>
        <p:txBody>
          <a:bodyPr wrap="none" anchor="ctr"/>
          <a:lstStyle/>
          <a:p>
            <a:endParaRPr lang="fa-IR"/>
          </a:p>
        </p:txBody>
      </p:sp>
      <p:sp>
        <p:nvSpPr>
          <p:cNvPr id="100361" name="AutoShape 9"/>
          <p:cNvSpPr>
            <a:spLocks noChangeArrowheads="1"/>
          </p:cNvSpPr>
          <p:nvPr/>
        </p:nvSpPr>
        <p:spPr bwMode="gray">
          <a:xfrm>
            <a:off x="5429256" y="2071678"/>
            <a:ext cx="2286016" cy="420680"/>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9525">
            <a:noFill/>
            <a:round/>
            <a:headEnd/>
            <a:tailEnd/>
          </a:ln>
          <a:effectLst/>
        </p:spPr>
        <p:txBody>
          <a:bodyPr wrap="none" anchor="ctr"/>
          <a:lstStyle/>
          <a:p>
            <a:r>
              <a:rPr lang="fa-IR" sz="2000" dirty="0" smtClean="0">
                <a:solidFill>
                  <a:schemeClr val="bg1"/>
                </a:solidFill>
                <a:cs typeface="B Titr" pitchFamily="2" charset="-78"/>
              </a:rPr>
              <a:t>ابزار گردآوری اطلاعات</a:t>
            </a:r>
            <a:endParaRPr lang="fa-IR" sz="2000" dirty="0">
              <a:solidFill>
                <a:schemeClr val="bg1"/>
              </a:solidFill>
              <a:cs typeface="B Titr" pitchFamily="2" charset="-78"/>
            </a:endParaRPr>
          </a:p>
        </p:txBody>
      </p:sp>
      <p:sp>
        <p:nvSpPr>
          <p:cNvPr id="26" name="TextBox 25"/>
          <p:cNvSpPr txBox="1"/>
          <p:nvPr/>
        </p:nvSpPr>
        <p:spPr>
          <a:xfrm>
            <a:off x="2428860" y="3214686"/>
            <a:ext cx="1643074" cy="830997"/>
          </a:xfrm>
          <a:prstGeom prst="rect">
            <a:avLst/>
          </a:prstGeom>
          <a:noFill/>
        </p:spPr>
        <p:txBody>
          <a:bodyPr wrap="square" rtlCol="0">
            <a:spAutoFit/>
          </a:bodyPr>
          <a:lstStyle/>
          <a:p>
            <a:pPr algn="ctr"/>
            <a:r>
              <a:rPr lang="fa-IR" sz="2400" dirty="0" smtClean="0">
                <a:cs typeface="B Titr" pitchFamily="2" charset="-78"/>
              </a:rPr>
              <a:t>استخراج وابستگی</a:t>
            </a:r>
            <a:endParaRPr lang="en-US" sz="2400" dirty="0">
              <a:cs typeface="B Titr" pitchFamily="2" charset="-78"/>
            </a:endParaRPr>
          </a:p>
        </p:txBody>
      </p:sp>
      <p:sp>
        <p:nvSpPr>
          <p:cNvPr id="28" name="TextBox 27"/>
          <p:cNvSpPr txBox="1"/>
          <p:nvPr/>
        </p:nvSpPr>
        <p:spPr>
          <a:xfrm>
            <a:off x="4926183" y="2492358"/>
            <a:ext cx="3214710" cy="3323987"/>
          </a:xfrm>
          <a:prstGeom prst="rect">
            <a:avLst/>
          </a:prstGeom>
          <a:noFill/>
        </p:spPr>
        <p:txBody>
          <a:bodyPr wrap="square" rtlCol="0">
            <a:spAutoFit/>
          </a:bodyPr>
          <a:lstStyle/>
          <a:p>
            <a:pPr>
              <a:lnSpc>
                <a:spcPct val="150000"/>
              </a:lnSpc>
            </a:pPr>
            <a:r>
              <a:rPr lang="fa-IR" sz="2000" dirty="0" smtClean="0">
                <a:cs typeface="B Titr" pitchFamily="2" charset="-78"/>
              </a:rPr>
              <a:t>الف) توصیف </a:t>
            </a:r>
            <a:r>
              <a:rPr lang="fa-IR" sz="2000" dirty="0">
                <a:cs typeface="B Titr" pitchFamily="2" charset="-78"/>
              </a:rPr>
              <a:t>روش استخراج </a:t>
            </a:r>
            <a:r>
              <a:rPr lang="fa-IR" sz="2000" dirty="0" smtClean="0">
                <a:cs typeface="B Titr" pitchFamily="2" charset="-78"/>
              </a:rPr>
              <a:t>وابستگی</a:t>
            </a:r>
          </a:p>
          <a:p>
            <a:pPr>
              <a:lnSpc>
                <a:spcPct val="150000"/>
              </a:lnSpc>
            </a:pPr>
            <a:r>
              <a:rPr lang="fa-IR" sz="2000" dirty="0" smtClean="0">
                <a:cs typeface="B Titr" pitchFamily="2" charset="-78"/>
              </a:rPr>
              <a:t> ب) ساخت </a:t>
            </a:r>
            <a:r>
              <a:rPr lang="en-US" sz="2000" dirty="0">
                <a:cs typeface="B Titr" pitchFamily="2" charset="-78"/>
              </a:rPr>
              <a:t>DSM </a:t>
            </a:r>
            <a:r>
              <a:rPr lang="fa-IR" sz="2000" dirty="0" smtClean="0">
                <a:cs typeface="B Titr" pitchFamily="2" charset="-78"/>
              </a:rPr>
              <a:t> </a:t>
            </a:r>
          </a:p>
          <a:p>
            <a:pPr>
              <a:lnSpc>
                <a:spcPct val="150000"/>
              </a:lnSpc>
            </a:pPr>
            <a:r>
              <a:rPr lang="fa-IR" sz="2000" dirty="0" smtClean="0">
                <a:cs typeface="B Titr" pitchFamily="2" charset="-78"/>
              </a:rPr>
              <a:t>ج) استفاده </a:t>
            </a:r>
            <a:r>
              <a:rPr lang="fa-IR" sz="2000" dirty="0">
                <a:cs typeface="B Titr" pitchFamily="2" charset="-78"/>
              </a:rPr>
              <a:t>از ابزار تجزیه و تحلیل </a:t>
            </a:r>
            <a:r>
              <a:rPr lang="fa-IR" sz="2000" dirty="0" smtClean="0">
                <a:cs typeface="B Titr" pitchFamily="2" charset="-78"/>
              </a:rPr>
              <a:t>«درک»</a:t>
            </a:r>
          </a:p>
          <a:p>
            <a:pPr>
              <a:lnSpc>
                <a:spcPct val="150000"/>
              </a:lnSpc>
            </a:pPr>
            <a:r>
              <a:rPr lang="fa-IR" sz="2000" dirty="0" smtClean="0">
                <a:cs typeface="B Titr" pitchFamily="2" charset="-78"/>
              </a:rPr>
              <a:t> د) استخراج و مشاهده ساختار </a:t>
            </a:r>
            <a:r>
              <a:rPr lang="fa-IR" sz="2000" dirty="0">
                <a:cs typeface="B Titr" pitchFamily="2" charset="-78"/>
              </a:rPr>
              <a:t>وابستگی نرم </a:t>
            </a:r>
            <a:r>
              <a:rPr lang="fa-IR" sz="2000" dirty="0" smtClean="0">
                <a:cs typeface="B Titr" pitchFamily="2" charset="-78"/>
              </a:rPr>
              <a:t>افزار</a:t>
            </a:r>
            <a:endParaRPr lang="en-US" sz="2000" dirty="0">
              <a:cs typeface="B Titr" pitchFamily="2" charset="-78"/>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algn="ctr"/>
            <a:r>
              <a:rPr lang="fa-IR" dirty="0" smtClean="0">
                <a:cs typeface="B Titr" pitchFamily="2" charset="-78"/>
              </a:rPr>
              <a:t>روش تجزیه و تحلیل داده ها</a:t>
            </a:r>
            <a:endParaRPr lang="en-US" dirty="0">
              <a:cs typeface="B Titr" pitchFamily="2" charset="-78"/>
            </a:endParaRPr>
          </a:p>
        </p:txBody>
      </p:sp>
      <p:grpSp>
        <p:nvGrpSpPr>
          <p:cNvPr id="2" name="Group 3"/>
          <p:cNvGrpSpPr>
            <a:grpSpLocks/>
          </p:cNvGrpSpPr>
          <p:nvPr/>
        </p:nvGrpSpPr>
        <p:grpSpPr bwMode="auto">
          <a:xfrm>
            <a:off x="1025399" y="4302716"/>
            <a:ext cx="7219703" cy="1324022"/>
            <a:chOff x="528" y="1733"/>
            <a:chExt cx="4851" cy="688"/>
          </a:xfrm>
        </p:grpSpPr>
        <p:sp>
          <p:nvSpPr>
            <p:cNvPr id="97284" name="AutoShape 4"/>
            <p:cNvSpPr>
              <a:spLocks noChangeArrowheads="1"/>
            </p:cNvSpPr>
            <p:nvPr/>
          </p:nvSpPr>
          <p:spPr bwMode="gray">
            <a:xfrm>
              <a:off x="3838" y="1733"/>
              <a:ext cx="1541" cy="688"/>
            </a:xfrm>
            <a:prstGeom prst="chevron">
              <a:avLst>
                <a:gd name="adj" fmla="val 16468"/>
              </a:avLst>
            </a:prstGeom>
            <a:solidFill>
              <a:schemeClr val="accent2"/>
            </a:solidFill>
            <a:ln w="38100">
              <a:solidFill>
                <a:srgbClr val="EAEAEA"/>
              </a:solidFill>
              <a:miter lim="800000"/>
              <a:headEnd/>
              <a:tailEnd/>
            </a:ln>
            <a:effectLst>
              <a:outerShdw dist="109250" dir="3267739" algn="ctr" rotWithShape="0">
                <a:srgbClr val="333333">
                  <a:alpha val="50000"/>
                </a:srgbClr>
              </a:outerShdw>
            </a:effectLst>
          </p:spPr>
          <p:txBody>
            <a:bodyPr wrap="square" anchor="ctr">
              <a:spAutoFit/>
            </a:bodyPr>
            <a:lstStyle/>
            <a:p>
              <a:pPr algn="ctr"/>
              <a:endParaRPr lang="fa-IR" sz="2000" dirty="0" smtClean="0">
                <a:cs typeface="B Titr" pitchFamily="2" charset="-78"/>
              </a:endParaRPr>
            </a:p>
            <a:p>
              <a:pPr algn="ctr"/>
              <a:r>
                <a:rPr lang="fa-IR" sz="2000" dirty="0" smtClean="0">
                  <a:cs typeface="B Titr" pitchFamily="2" charset="-78"/>
                </a:rPr>
                <a:t>طبقه بندی سیستم نرم افزاری توابع هاب</a:t>
              </a:r>
              <a:endParaRPr lang="fa-IR" sz="2000" dirty="0">
                <a:cs typeface="B Titr" pitchFamily="2" charset="-78"/>
              </a:endParaRPr>
            </a:p>
          </p:txBody>
        </p:sp>
        <p:sp>
          <p:nvSpPr>
            <p:cNvPr id="97285" name="AutoShape 5"/>
            <p:cNvSpPr>
              <a:spLocks noChangeArrowheads="1"/>
            </p:cNvSpPr>
            <p:nvPr/>
          </p:nvSpPr>
          <p:spPr bwMode="gray">
            <a:xfrm>
              <a:off x="2402" y="1733"/>
              <a:ext cx="1486" cy="688"/>
            </a:xfrm>
            <a:prstGeom prst="chevron">
              <a:avLst>
                <a:gd name="adj" fmla="val 17842"/>
              </a:avLst>
            </a:prstGeom>
            <a:solidFill>
              <a:schemeClr val="folHlink"/>
            </a:solidFill>
            <a:ln w="38100">
              <a:solidFill>
                <a:srgbClr val="EAEAEA"/>
              </a:solidFill>
              <a:miter lim="800000"/>
              <a:headEnd/>
              <a:tailEnd/>
            </a:ln>
            <a:effectLst>
              <a:outerShdw dist="109250" dir="3267739" algn="ctr" rotWithShape="0">
                <a:srgbClr val="333333">
                  <a:alpha val="50000"/>
                </a:srgbClr>
              </a:outerShdw>
            </a:effectLst>
          </p:spPr>
          <p:txBody>
            <a:bodyPr wrap="square" anchor="ctr">
              <a:spAutoFit/>
            </a:bodyPr>
            <a:lstStyle/>
            <a:p>
              <a:pPr algn="ctr"/>
              <a:endParaRPr lang="fa-IR" sz="2000" dirty="0" smtClean="0">
                <a:cs typeface="B Titr" pitchFamily="2" charset="-78"/>
              </a:endParaRPr>
            </a:p>
            <a:p>
              <a:pPr algn="ctr"/>
              <a:r>
                <a:rPr lang="fa-IR" sz="2000" dirty="0" smtClean="0">
                  <a:cs typeface="B Titr" pitchFamily="2" charset="-78"/>
                </a:rPr>
                <a:t>استفاده از الگوریتم </a:t>
              </a:r>
              <a:r>
                <a:rPr lang="en-US" sz="2000" dirty="0" smtClean="0">
                  <a:cs typeface="B Titr" pitchFamily="2" charset="-78"/>
                </a:rPr>
                <a:t>HITS</a:t>
              </a:r>
              <a:endParaRPr lang="fa-IR" sz="2000" dirty="0" smtClean="0">
                <a:cs typeface="B Titr" pitchFamily="2" charset="-78"/>
              </a:endParaRPr>
            </a:p>
            <a:p>
              <a:pPr algn="ctr"/>
              <a:endParaRPr lang="fa-IR" sz="2000" dirty="0">
                <a:cs typeface="B Titr" pitchFamily="2" charset="-78"/>
              </a:endParaRPr>
            </a:p>
          </p:txBody>
        </p:sp>
        <p:sp>
          <p:nvSpPr>
            <p:cNvPr id="97286" name="AutoShape 6"/>
            <p:cNvSpPr>
              <a:spLocks noChangeArrowheads="1"/>
            </p:cNvSpPr>
            <p:nvPr/>
          </p:nvSpPr>
          <p:spPr bwMode="gray">
            <a:xfrm>
              <a:off x="528" y="1733"/>
              <a:ext cx="1872" cy="688"/>
            </a:xfrm>
            <a:prstGeom prst="chevron">
              <a:avLst>
                <a:gd name="adj" fmla="val 17842"/>
              </a:avLst>
            </a:prstGeom>
            <a:solidFill>
              <a:schemeClr val="accent1"/>
            </a:solidFill>
            <a:ln w="38100">
              <a:solidFill>
                <a:srgbClr val="EAEAEA"/>
              </a:solidFill>
              <a:miter lim="800000"/>
              <a:headEnd/>
              <a:tailEnd/>
            </a:ln>
            <a:effectLst>
              <a:outerShdw dist="109250" dir="3267739" algn="ctr" rotWithShape="0">
                <a:srgbClr val="333333">
                  <a:alpha val="50000"/>
                </a:srgbClr>
              </a:outerShdw>
            </a:effectLst>
          </p:spPr>
          <p:txBody>
            <a:bodyPr wrap="square" anchor="ctr">
              <a:spAutoFit/>
            </a:bodyPr>
            <a:lstStyle/>
            <a:p>
              <a:pPr algn="ctr"/>
              <a:endParaRPr lang="fa-IR" sz="2000" dirty="0" smtClean="0">
                <a:cs typeface="B Titr" pitchFamily="2" charset="-78"/>
              </a:endParaRPr>
            </a:p>
            <a:p>
              <a:pPr algn="ctr"/>
              <a:r>
                <a:rPr lang="fa-IR" sz="2000" dirty="0" smtClean="0">
                  <a:cs typeface="B Titr" pitchFamily="2" charset="-78"/>
                </a:rPr>
                <a:t>استفاده از رتبه بندی طیفی توابع</a:t>
              </a:r>
            </a:p>
            <a:p>
              <a:pPr algn="ctr"/>
              <a:endParaRPr lang="fa-IR" sz="2000" dirty="0">
                <a:cs typeface="B Titr" pitchFamily="2" charset="-78"/>
              </a:endParaRPr>
            </a:p>
          </p:txBody>
        </p:sp>
      </p:grpSp>
      <p:grpSp>
        <p:nvGrpSpPr>
          <p:cNvPr id="10" name="Group 3"/>
          <p:cNvGrpSpPr>
            <a:grpSpLocks/>
          </p:cNvGrpSpPr>
          <p:nvPr/>
        </p:nvGrpSpPr>
        <p:grpSpPr bwMode="auto">
          <a:xfrm>
            <a:off x="989158" y="2142476"/>
            <a:ext cx="7255422" cy="1324022"/>
            <a:chOff x="528" y="1733"/>
            <a:chExt cx="4875" cy="688"/>
          </a:xfrm>
        </p:grpSpPr>
        <p:sp>
          <p:nvSpPr>
            <p:cNvPr id="11" name="AutoShape 4"/>
            <p:cNvSpPr>
              <a:spLocks noChangeArrowheads="1"/>
            </p:cNvSpPr>
            <p:nvPr/>
          </p:nvSpPr>
          <p:spPr bwMode="gray">
            <a:xfrm>
              <a:off x="3838" y="1733"/>
              <a:ext cx="1565" cy="688"/>
            </a:xfrm>
            <a:prstGeom prst="chevron">
              <a:avLst>
                <a:gd name="adj" fmla="val 16468"/>
              </a:avLst>
            </a:prstGeom>
            <a:solidFill>
              <a:schemeClr val="accent2"/>
            </a:solidFill>
            <a:ln w="38100">
              <a:solidFill>
                <a:srgbClr val="EAEAEA"/>
              </a:solidFill>
              <a:miter lim="800000"/>
              <a:headEnd/>
              <a:tailEnd/>
            </a:ln>
            <a:effectLst>
              <a:outerShdw dist="109250" dir="3267739" algn="ctr" rotWithShape="0">
                <a:srgbClr val="333333">
                  <a:alpha val="50000"/>
                </a:srgbClr>
              </a:outerShdw>
            </a:effectLst>
          </p:spPr>
          <p:txBody>
            <a:bodyPr wrap="square" anchor="ctr">
              <a:spAutoFit/>
            </a:bodyPr>
            <a:lstStyle/>
            <a:p>
              <a:pPr algn="ctr"/>
              <a:endParaRPr lang="fa-IR" sz="2000" dirty="0" smtClean="0">
                <a:cs typeface="B Titr" pitchFamily="2" charset="-78"/>
              </a:endParaRPr>
            </a:p>
            <a:p>
              <a:pPr algn="ctr"/>
              <a:r>
                <a:rPr lang="fa-IR" sz="2000" dirty="0" smtClean="0">
                  <a:cs typeface="B Titr" pitchFamily="2" charset="-78"/>
                </a:rPr>
                <a:t>دسته بندی توابع در گروه های توابع مشابه</a:t>
              </a:r>
              <a:endParaRPr lang="fa-IR" sz="2000" dirty="0">
                <a:cs typeface="B Titr" pitchFamily="2" charset="-78"/>
              </a:endParaRPr>
            </a:p>
          </p:txBody>
        </p:sp>
        <p:sp>
          <p:nvSpPr>
            <p:cNvPr id="12" name="AutoShape 5"/>
            <p:cNvSpPr>
              <a:spLocks noChangeArrowheads="1"/>
            </p:cNvSpPr>
            <p:nvPr/>
          </p:nvSpPr>
          <p:spPr bwMode="gray">
            <a:xfrm>
              <a:off x="2402" y="1733"/>
              <a:ext cx="1486" cy="688"/>
            </a:xfrm>
            <a:prstGeom prst="chevron">
              <a:avLst>
                <a:gd name="adj" fmla="val 17842"/>
              </a:avLst>
            </a:prstGeom>
            <a:solidFill>
              <a:schemeClr val="folHlink"/>
            </a:solidFill>
            <a:ln w="38100">
              <a:solidFill>
                <a:srgbClr val="EAEAEA"/>
              </a:solidFill>
              <a:miter lim="800000"/>
              <a:headEnd/>
              <a:tailEnd/>
            </a:ln>
            <a:effectLst>
              <a:outerShdw dist="109250" dir="3267739" algn="ctr" rotWithShape="0">
                <a:srgbClr val="333333">
                  <a:alpha val="50000"/>
                </a:srgbClr>
              </a:outerShdw>
            </a:effectLst>
          </p:spPr>
          <p:txBody>
            <a:bodyPr wrap="square" anchor="ctr">
              <a:spAutoFit/>
            </a:bodyPr>
            <a:lstStyle/>
            <a:p>
              <a:pPr algn="ctr"/>
              <a:endParaRPr lang="fa-IR" sz="2000" dirty="0" smtClean="0">
                <a:cs typeface="B Titr" pitchFamily="2" charset="-78"/>
              </a:endParaRPr>
            </a:p>
            <a:p>
              <a:pPr algn="ctr"/>
              <a:r>
                <a:rPr lang="fa-IR" sz="2000" dirty="0" smtClean="0">
                  <a:cs typeface="B Titr" pitchFamily="2" charset="-78"/>
                </a:rPr>
                <a:t>ترسیم نمودارهای فراخوانی استاتیک</a:t>
              </a:r>
            </a:p>
            <a:p>
              <a:pPr algn="ctr"/>
              <a:endParaRPr lang="fa-IR" sz="2000" dirty="0">
                <a:cs typeface="B Titr" pitchFamily="2" charset="-78"/>
              </a:endParaRPr>
            </a:p>
          </p:txBody>
        </p:sp>
        <p:sp>
          <p:nvSpPr>
            <p:cNvPr id="13" name="AutoShape 6"/>
            <p:cNvSpPr>
              <a:spLocks noChangeArrowheads="1"/>
            </p:cNvSpPr>
            <p:nvPr/>
          </p:nvSpPr>
          <p:spPr bwMode="gray">
            <a:xfrm>
              <a:off x="528" y="1733"/>
              <a:ext cx="1872" cy="688"/>
            </a:xfrm>
            <a:prstGeom prst="chevron">
              <a:avLst>
                <a:gd name="adj" fmla="val 17842"/>
              </a:avLst>
            </a:prstGeom>
            <a:solidFill>
              <a:schemeClr val="accent1"/>
            </a:solidFill>
            <a:ln w="38100">
              <a:solidFill>
                <a:srgbClr val="EAEAEA"/>
              </a:solidFill>
              <a:miter lim="800000"/>
              <a:headEnd/>
              <a:tailEnd/>
            </a:ln>
            <a:effectLst>
              <a:outerShdw dist="109250" dir="3267739" algn="ctr" rotWithShape="0">
                <a:srgbClr val="333333">
                  <a:alpha val="50000"/>
                </a:srgbClr>
              </a:outerShdw>
            </a:effectLst>
          </p:spPr>
          <p:txBody>
            <a:bodyPr wrap="square" anchor="ctr">
              <a:spAutoFit/>
            </a:bodyPr>
            <a:lstStyle/>
            <a:p>
              <a:pPr algn="ctr"/>
              <a:endParaRPr lang="fa-IR" sz="2000" dirty="0" smtClean="0">
                <a:cs typeface="B Titr" pitchFamily="2" charset="-78"/>
              </a:endParaRPr>
            </a:p>
            <a:p>
              <a:pPr algn="ctr"/>
              <a:r>
                <a:rPr lang="fa-IR" sz="2000" dirty="0" smtClean="0">
                  <a:cs typeface="B Titr" pitchFamily="2" charset="-78"/>
                </a:rPr>
                <a:t>ایجاد وابستگی های بین توابع </a:t>
              </a:r>
            </a:p>
            <a:p>
              <a:pPr algn="ctr"/>
              <a:endParaRPr lang="fa-IR" sz="2000" dirty="0">
                <a:cs typeface="B Titr" pitchFamily="2" charset="-78"/>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496229"/>
            <a:ext cx="7125113" cy="924475"/>
          </a:xfrm>
        </p:spPr>
        <p:txBody>
          <a:bodyPr/>
          <a:lstStyle/>
          <a:p>
            <a:pPr algn="ctr"/>
            <a:r>
              <a:rPr lang="fa-IR" sz="5400" b="1" dirty="0" smtClean="0">
                <a:solidFill>
                  <a:schemeClr val="tx1"/>
                </a:solidFill>
                <a:cs typeface="B Titr" pitchFamily="2" charset="-78"/>
              </a:rPr>
              <a:t>تجزیه و تحلیل داده ها</a:t>
            </a:r>
            <a:endParaRPr lang="fa-IR" sz="5400" b="1" dirty="0">
              <a:solidFill>
                <a:schemeClr val="tx1"/>
              </a:solidFill>
              <a:cs typeface="B Titr" pitchFamily="2" charset="-78"/>
            </a:endParaRPr>
          </a:p>
        </p:txBody>
      </p:sp>
      <p:sp>
        <p:nvSpPr>
          <p:cNvPr id="3" name="Content Placeholder 2"/>
          <p:cNvSpPr>
            <a:spLocks noGrp="1"/>
          </p:cNvSpPr>
          <p:nvPr>
            <p:ph idx="1"/>
          </p:nvPr>
        </p:nvSpPr>
        <p:spPr>
          <a:xfrm>
            <a:off x="428596" y="1295400"/>
            <a:ext cx="8143932" cy="5205434"/>
          </a:xfrm>
        </p:spPr>
        <p:txBody>
          <a:bodyPr>
            <a:normAutofit/>
          </a:bodyPr>
          <a:lstStyle/>
          <a:p>
            <a:pPr algn="just">
              <a:lnSpc>
                <a:spcPct val="160000"/>
              </a:lnSpc>
              <a:buNone/>
            </a:pPr>
            <a:r>
              <a:rPr lang="fa-IR" sz="2400" b="1" dirty="0">
                <a:cs typeface="B Titr" pitchFamily="2" charset="-78"/>
              </a:rPr>
              <a:t>ما برای تجزیه و تحلیل ساختار وابستگی برنامه ها ، ارتباط بین تماس گیرنده بین عملکردها را استخراج می کنیم. روش یافتن "اهمیت" عناصر طراحی </a:t>
            </a:r>
            <a:r>
              <a:rPr lang="fa-IR" sz="2400" b="1" dirty="0" smtClean="0">
                <a:cs typeface="B Titr" pitchFamily="2" charset="-78"/>
              </a:rPr>
              <a:t>محاسبه </a:t>
            </a:r>
            <a:r>
              <a:rPr lang="fa-IR" sz="2400" b="1" dirty="0">
                <a:cs typeface="B Titr" pitchFamily="2" charset="-78"/>
              </a:rPr>
              <a:t>رتبه بندی </a:t>
            </a:r>
            <a:r>
              <a:rPr lang="en-US" sz="2400" b="1" dirty="0">
                <a:cs typeface="B Titr" pitchFamily="2" charset="-78"/>
              </a:rPr>
              <a:t>hub </a:t>
            </a:r>
            <a:r>
              <a:rPr lang="fa-IR" sz="2400" b="1" dirty="0">
                <a:cs typeface="B Titr" pitchFamily="2" charset="-78"/>
              </a:rPr>
              <a:t>و اقتدار است که لیستی از تماس گیرندگان مهم (هاب ها) و تماس گیرندگان مهم (مقامات) را ارائه می دهد. سپس روش کشف "شباهت" بین عناصر طراحی را مورد بحث قرار می دهیم. هدف ما این است که عناصر طراحی را بر اساس "اهمیت" که با استفاده از یک شبه کد ارائه شده است "طبقه بندی" کنیم.</a:t>
            </a:r>
            <a:endParaRPr lang="fa-IR" sz="2400" dirty="0" smtClean="0">
              <a:solidFill>
                <a:schemeClr val="tx1"/>
              </a:solidFill>
              <a:cs typeface="B Titr" pitchFamily="2" charset="-78"/>
            </a:endParaRPr>
          </a:p>
        </p:txBody>
      </p:sp>
    </p:spTree>
    <p:extLst>
      <p:ext uri="{BB962C8B-B14F-4D97-AF65-F5344CB8AC3E}">
        <p14:creationId xmlns:p14="http://schemas.microsoft.com/office/powerpoint/2010/main" val="26993953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496229"/>
            <a:ext cx="7125113" cy="924475"/>
          </a:xfrm>
        </p:spPr>
        <p:txBody>
          <a:bodyPr/>
          <a:lstStyle/>
          <a:p>
            <a:pPr algn="ctr"/>
            <a:r>
              <a:rPr lang="fa-IR" sz="5400" b="1" dirty="0" smtClean="0">
                <a:solidFill>
                  <a:schemeClr val="tx1"/>
                </a:solidFill>
                <a:cs typeface="B Titr" pitchFamily="2" charset="-78"/>
              </a:rPr>
              <a:t>مدل اجرای گزارش</a:t>
            </a:r>
            <a:endParaRPr lang="fa-IR" sz="5400" b="1" dirty="0">
              <a:solidFill>
                <a:schemeClr val="tx1"/>
              </a:solidFill>
              <a:cs typeface="B Titr" pitchFamily="2" charset="-78"/>
            </a:endParaRPr>
          </a:p>
        </p:txBody>
      </p:sp>
      <p:sp>
        <p:nvSpPr>
          <p:cNvPr id="3" name="Content Placeholder 2"/>
          <p:cNvSpPr>
            <a:spLocks noGrp="1"/>
          </p:cNvSpPr>
          <p:nvPr>
            <p:ph idx="1"/>
          </p:nvPr>
        </p:nvSpPr>
        <p:spPr>
          <a:xfrm>
            <a:off x="428596" y="1295400"/>
            <a:ext cx="8143932" cy="5205434"/>
          </a:xfrm>
        </p:spPr>
        <p:txBody>
          <a:bodyPr>
            <a:normAutofit fontScale="77500" lnSpcReduction="20000"/>
          </a:bodyPr>
          <a:lstStyle/>
          <a:p>
            <a:pPr algn="just">
              <a:lnSpc>
                <a:spcPct val="160000"/>
              </a:lnSpc>
              <a:buNone/>
            </a:pPr>
            <a:r>
              <a:rPr lang="fa-IR" sz="2400" b="1" dirty="0">
                <a:cs typeface="B Titr" pitchFamily="2" charset="-78"/>
              </a:rPr>
              <a:t>در این پایان نامه ، ما روشی را برای گروه بندی یا دسته بندی عناصر طراحی نرم افزارهای علمی در "ردیف" بر اساس "اهمیت" آنها ارائه کرده ایم. ابتدا ساختار وابستگی نرم افزار را با استفاده از ابزار "</a:t>
            </a:r>
            <a:r>
              <a:rPr lang="en-US" sz="2400" b="1" dirty="0">
                <a:cs typeface="B Titr" pitchFamily="2" charset="-78"/>
              </a:rPr>
              <a:t>Understand" </a:t>
            </a:r>
            <a:r>
              <a:rPr lang="fa-IR" sz="2400" b="1" dirty="0">
                <a:cs typeface="B Titr" pitchFamily="2" charset="-78"/>
              </a:rPr>
              <a:t>تجزیه و تحلیل کرده و </a:t>
            </a:r>
            <a:r>
              <a:rPr lang="en-US" sz="2400" b="1" dirty="0">
                <a:cs typeface="B Titr" pitchFamily="2" charset="-78"/>
              </a:rPr>
              <a:t>DSM </a:t>
            </a:r>
            <a:r>
              <a:rPr lang="fa-IR" sz="2400" b="1" dirty="0">
                <a:cs typeface="B Titr" pitchFamily="2" charset="-78"/>
              </a:rPr>
              <a:t>ساخته ایم. </a:t>
            </a:r>
            <a:r>
              <a:rPr lang="en-US" sz="2400" b="1" dirty="0">
                <a:cs typeface="B Titr" pitchFamily="2" charset="-78"/>
              </a:rPr>
              <a:t>DSM </a:t>
            </a:r>
            <a:r>
              <a:rPr lang="fa-IR" sz="2400" b="1" dirty="0">
                <a:cs typeface="B Titr" pitchFamily="2" charset="-78"/>
              </a:rPr>
              <a:t>نمودار فراخوانی ابزار مناسبی را ارائه می دهد تا بتوان از تکنیک های جبری خطی برای شناسایی تماس فرستندگان و تماس گیرندگان مهم از طریق محاسبه نمایی ماتریس استفاده کرد. با استفاده از مفهوم "اهمیت" عناصر </a:t>
            </a:r>
            <a:r>
              <a:rPr lang="fa-IR" sz="2400" b="1" dirty="0" smtClean="0">
                <a:cs typeface="B Titr" pitchFamily="2" charset="-78"/>
              </a:rPr>
              <a:t>طراحی، </a:t>
            </a:r>
            <a:r>
              <a:rPr lang="fa-IR" sz="2400" b="1" dirty="0">
                <a:cs typeface="B Titr" pitchFamily="2" charset="-78"/>
              </a:rPr>
              <a:t>آن عناصر طراحی را رتبه بندی کردیم. سپس ما "شباهت" را در بین عناصر طراحی کشف کردیم. در نهایت با استفاده از "شباهت" بین عناصر طراحی ، آنها را در ردیف های مختلف گروه بندی می کنیم. علاوه بر استفاده از </a:t>
            </a:r>
            <a:r>
              <a:rPr lang="en-US" sz="2400" b="1" dirty="0">
                <a:cs typeface="B Titr" pitchFamily="2" charset="-78"/>
              </a:rPr>
              <a:t>DSM ، </a:t>
            </a:r>
            <a:r>
              <a:rPr lang="fa-IR" sz="2400" b="1" dirty="0">
                <a:cs typeface="B Titr" pitchFamily="2" charset="-78"/>
              </a:rPr>
              <a:t>ما همچنین از ماتریس </a:t>
            </a:r>
            <a:r>
              <a:rPr lang="en-US" sz="2400" b="1" dirty="0">
                <a:cs typeface="B Titr" pitchFamily="2" charset="-78"/>
              </a:rPr>
              <a:t>B1 = AAT </a:t>
            </a:r>
            <a:r>
              <a:rPr lang="fa-IR" sz="2400" b="1" dirty="0">
                <a:cs typeface="B Titr" pitchFamily="2" charset="-78"/>
              </a:rPr>
              <a:t>و </a:t>
            </a:r>
            <a:r>
              <a:rPr lang="en-US" sz="2400" b="1" dirty="0">
                <a:cs typeface="B Titr" pitchFamily="2" charset="-78"/>
              </a:rPr>
              <a:t>B2 = AT A </a:t>
            </a:r>
            <a:r>
              <a:rPr lang="fa-IR" sz="2400" b="1" dirty="0">
                <a:cs typeface="B Titr" pitchFamily="2" charset="-78"/>
              </a:rPr>
              <a:t>برای انتخاب توابعی که بین توابع وابستگی معنایی دارند ، استفاده کردیم. ما الگوریتم خود را بر روی نرم افزار </a:t>
            </a:r>
            <a:r>
              <a:rPr lang="en-US" sz="2400" b="1" dirty="0">
                <a:cs typeface="B Titr" pitchFamily="2" charset="-78"/>
              </a:rPr>
              <a:t>CSparse </a:t>
            </a:r>
            <a:r>
              <a:rPr lang="fa-IR" sz="2400" b="1" dirty="0">
                <a:cs typeface="B Titr" pitchFamily="2" charset="-78"/>
              </a:rPr>
              <a:t>و </a:t>
            </a:r>
            <a:r>
              <a:rPr lang="en-US" sz="2400" b="1" dirty="0">
                <a:cs typeface="B Titr" pitchFamily="2" charset="-78"/>
              </a:rPr>
              <a:t>ADOL-C </a:t>
            </a:r>
            <a:r>
              <a:rPr lang="fa-IR" sz="2400" b="1" dirty="0">
                <a:cs typeface="B Titr" pitchFamily="2" charset="-78"/>
              </a:rPr>
              <a:t>که در </a:t>
            </a:r>
            <a:r>
              <a:rPr lang="en-US" sz="2400" b="1" dirty="0">
                <a:cs typeface="B Titr" pitchFamily="2" charset="-78"/>
              </a:rPr>
              <a:t>C </a:t>
            </a:r>
            <a:r>
              <a:rPr lang="fa-IR" sz="2400" b="1" dirty="0">
                <a:cs typeface="B Titr" pitchFamily="2" charset="-78"/>
              </a:rPr>
              <a:t>اجرا شده است اعمال کردیم</a:t>
            </a:r>
            <a:r>
              <a:rPr lang="fa-IR" sz="2400" b="1" dirty="0" smtClean="0">
                <a:cs typeface="B Titr" pitchFamily="2" charset="-78"/>
              </a:rPr>
              <a:t>.</a:t>
            </a:r>
            <a:endParaRPr lang="fa-IR" sz="2400" dirty="0" smtClean="0">
              <a:solidFill>
                <a:schemeClr val="tx1"/>
              </a:solidFill>
              <a:cs typeface="B Titr" pitchFamily="2" charset="-78"/>
            </a:endParaRPr>
          </a:p>
        </p:txBody>
      </p:sp>
    </p:spTree>
    <p:extLst>
      <p:ext uri="{BB962C8B-B14F-4D97-AF65-F5344CB8AC3E}">
        <p14:creationId xmlns:p14="http://schemas.microsoft.com/office/powerpoint/2010/main" val="39714498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7071"/>
            <a:ext cx="7125113" cy="924475"/>
          </a:xfrm>
        </p:spPr>
        <p:txBody>
          <a:bodyPr/>
          <a:lstStyle/>
          <a:p>
            <a:pPr algn="ctr"/>
            <a:r>
              <a:rPr lang="fa-IR" sz="5400" b="1" dirty="0">
                <a:solidFill>
                  <a:schemeClr val="tx1"/>
                </a:solidFill>
                <a:cs typeface="B Titr" pitchFamily="2" charset="-78"/>
              </a:rPr>
              <a:t>طراحی ساختار ماتریس</a:t>
            </a:r>
          </a:p>
        </p:txBody>
      </p:sp>
      <p:sp>
        <p:nvSpPr>
          <p:cNvPr id="3" name="Content Placeholder 2"/>
          <p:cNvSpPr>
            <a:spLocks noGrp="1"/>
          </p:cNvSpPr>
          <p:nvPr>
            <p:ph idx="1"/>
          </p:nvPr>
        </p:nvSpPr>
        <p:spPr>
          <a:xfrm>
            <a:off x="428596" y="1295400"/>
            <a:ext cx="8143932" cy="5205434"/>
          </a:xfrm>
        </p:spPr>
        <p:txBody>
          <a:bodyPr>
            <a:normAutofit fontScale="92500" lnSpcReduction="20000"/>
          </a:bodyPr>
          <a:lstStyle/>
          <a:p>
            <a:pPr algn="just">
              <a:lnSpc>
                <a:spcPct val="150000"/>
              </a:lnSpc>
            </a:pPr>
            <a:r>
              <a:rPr lang="ar-SA" sz="2800" dirty="0">
                <a:cs typeface="B Titr" panose="00000700000000000000" pitchFamily="2" charset="-78"/>
              </a:rPr>
              <a:t>طراحی ساختار ماتریس (</a:t>
            </a:r>
            <a:r>
              <a:rPr lang="en-US" sz="2800" dirty="0">
                <a:cs typeface="B Titr" panose="00000700000000000000" pitchFamily="2" charset="-78"/>
              </a:rPr>
              <a:t>DSM</a:t>
            </a:r>
            <a:r>
              <a:rPr lang="ar-SA" sz="2800" dirty="0">
                <a:cs typeface="B Titr" panose="00000700000000000000" pitchFamily="2" charset="-78"/>
              </a:rPr>
              <a:t>) یک نمایش ساده فشرده و بصری از یک سیستم یا پروژه در قالب یک ماتریس مربع </a:t>
            </a:r>
            <a:r>
              <a:rPr lang="ar-SA" sz="2800" dirty="0" smtClean="0">
                <a:cs typeface="B Titr" panose="00000700000000000000" pitchFamily="2" charset="-78"/>
              </a:rPr>
              <a:t>است</a:t>
            </a:r>
            <a:r>
              <a:rPr lang="fa-IR" sz="2800" dirty="0" smtClean="0">
                <a:cs typeface="B Titr" panose="00000700000000000000" pitchFamily="2" charset="-78"/>
              </a:rPr>
              <a:t>.</a:t>
            </a:r>
            <a:r>
              <a:rPr lang="ar-SA" sz="2800" dirty="0" smtClean="0">
                <a:cs typeface="B Titr" panose="00000700000000000000" pitchFamily="2" charset="-78"/>
              </a:rPr>
              <a:t> </a:t>
            </a:r>
            <a:r>
              <a:rPr lang="en-US" sz="2800" dirty="0" smtClean="0">
                <a:cs typeface="B Titr" panose="00000700000000000000" pitchFamily="2" charset="-78"/>
              </a:rPr>
              <a:t>DSM </a:t>
            </a:r>
            <a:r>
              <a:rPr lang="ar-SA" sz="2800" dirty="0">
                <a:cs typeface="B Titr" panose="00000700000000000000" pitchFamily="2" charset="-78"/>
              </a:rPr>
              <a:t>یک ابزار مدل سازی شبکه است که برای نمایش عناصر متشکل از یک سیستم و برهم کنش های آنها استفاده می شود. با بررسی وابستگی هایی که بین عناصر آن در یک ماتریس مربع وجود دارد ، معماری سیستم ها یا روابط بین عناصر یک سیستم را برجسته می کند.</a:t>
            </a:r>
            <a:endParaRPr lang="en-US" sz="2800" dirty="0">
              <a:cs typeface="B Titr" panose="00000700000000000000" pitchFamily="2" charset="-78"/>
            </a:endParaRPr>
          </a:p>
          <a:p>
            <a:pPr algn="just">
              <a:lnSpc>
                <a:spcPct val="150000"/>
              </a:lnSpc>
            </a:pPr>
            <a:r>
              <a:rPr lang="ar-SA" sz="2800" dirty="0">
                <a:cs typeface="B Titr" panose="00000700000000000000" pitchFamily="2" charset="-78"/>
              </a:rPr>
              <a:t>برای تجزیه و تحلیل یک سیستم ، مدل های </a:t>
            </a:r>
            <a:r>
              <a:rPr lang="en-US" sz="2800" dirty="0">
                <a:cs typeface="B Titr" panose="00000700000000000000" pitchFamily="2" charset="-78"/>
              </a:rPr>
              <a:t>DSM</a:t>
            </a:r>
            <a:r>
              <a:rPr lang="ar-SA" sz="2800" dirty="0">
                <a:cs typeface="B Titr" panose="00000700000000000000" pitchFamily="2" charset="-78"/>
              </a:rPr>
              <a:t> را می توان با استفاده از روش های تحلیلی مختلف مانند خوشه بندی و تعیین توالی مجدداً مرتب یا تقسیم بندی کرد.</a:t>
            </a:r>
            <a:endParaRPr lang="fa-IR" sz="3200" dirty="0">
              <a:solidFill>
                <a:sysClr val="windowText" lastClr="000000"/>
              </a:solidFill>
              <a:cs typeface="B Titr" pitchFamily="2" charset="-78"/>
            </a:endParaRPr>
          </a:p>
        </p:txBody>
      </p:sp>
    </p:spTree>
    <p:extLst>
      <p:ext uri="{BB962C8B-B14F-4D97-AF65-F5344CB8AC3E}">
        <p14:creationId xmlns:p14="http://schemas.microsoft.com/office/powerpoint/2010/main" val="37440884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7071"/>
            <a:ext cx="7125113" cy="924475"/>
          </a:xfrm>
        </p:spPr>
        <p:txBody>
          <a:bodyPr/>
          <a:lstStyle/>
          <a:p>
            <a:pPr algn="ctr"/>
            <a:r>
              <a:rPr lang="fa-IR" sz="5400" b="1" dirty="0" smtClean="0">
                <a:solidFill>
                  <a:schemeClr val="tx1"/>
                </a:solidFill>
                <a:cs typeface="B Titr" pitchFamily="2" charset="-78"/>
              </a:rPr>
              <a:t>استخراج وابستگی</a:t>
            </a:r>
            <a:endParaRPr lang="fa-IR" sz="5400" b="1" dirty="0">
              <a:solidFill>
                <a:schemeClr val="tx1"/>
              </a:solidFill>
              <a:cs typeface="B Titr" pitchFamily="2" charset="-78"/>
            </a:endParaRPr>
          </a:p>
        </p:txBody>
      </p:sp>
      <p:sp>
        <p:nvSpPr>
          <p:cNvPr id="3" name="Content Placeholder 2"/>
          <p:cNvSpPr>
            <a:spLocks noGrp="1"/>
          </p:cNvSpPr>
          <p:nvPr>
            <p:ph idx="1"/>
          </p:nvPr>
        </p:nvSpPr>
        <p:spPr>
          <a:xfrm>
            <a:off x="481190" y="1196752"/>
            <a:ext cx="8143932" cy="5205434"/>
          </a:xfrm>
        </p:spPr>
        <p:txBody>
          <a:bodyPr>
            <a:noAutofit/>
          </a:bodyPr>
          <a:lstStyle/>
          <a:p>
            <a:pPr marL="0" indent="0" algn="just">
              <a:lnSpc>
                <a:spcPct val="150000"/>
              </a:lnSpc>
              <a:buNone/>
            </a:pPr>
            <a:r>
              <a:rPr lang="fa-IR" sz="1600" dirty="0" smtClean="0">
                <a:cs typeface="B Titr" panose="00000700000000000000" pitchFamily="2" charset="-78"/>
              </a:rPr>
              <a:t>دو </a:t>
            </a:r>
            <a:r>
              <a:rPr lang="fa-IR" sz="1600" dirty="0">
                <a:cs typeface="B Titr" panose="00000700000000000000" pitchFamily="2" charset="-78"/>
              </a:rPr>
              <a:t>طبقه اصلی برای استخراج نمودارهای فراخوانی وجود دارد: سبک وزن و سنگین وزن. بخشی از کل اطلاعات استاتیک با استخراج سبک وزن ارائه می شود ، از طرف دیگر استخراج کننده های سنگین یک نمودار فراخوانی کامل ارائه می دهند. استخراج کننده های سنگین بار دیگر می توانند در دو نوع سختگیرانه و تحمل پذیر طبقه بندی شوند. مانند کامپایلرها ، وقتی یک خطای واژگانی یا نحوی وجود داشته باشد ، استخراج کننده سنگین وزن متوقف می شود. استخراج کننده مدارا نمودارهای تماس کامل را ارائه می دهد.</a:t>
            </a:r>
            <a:endParaRPr lang="en-US" sz="1600" dirty="0">
              <a:cs typeface="B Titr" panose="00000700000000000000" pitchFamily="2" charset="-78"/>
            </a:endParaRPr>
          </a:p>
          <a:p>
            <a:pPr algn="just">
              <a:lnSpc>
                <a:spcPct val="150000"/>
              </a:lnSpc>
            </a:pPr>
            <a:r>
              <a:rPr lang="en-US" sz="1600" dirty="0">
                <a:cs typeface="B Titr" panose="00000700000000000000" pitchFamily="2" charset="-78"/>
              </a:rPr>
              <a:t>Understand</a:t>
            </a:r>
            <a:r>
              <a:rPr lang="fa-IR" sz="1600" dirty="0">
                <a:cs typeface="B Titr" panose="00000700000000000000" pitchFamily="2" charset="-78"/>
              </a:rPr>
              <a:t> </a:t>
            </a:r>
            <a:r>
              <a:rPr lang="fa-IR" sz="1600" dirty="0" smtClean="0">
                <a:cs typeface="B Titr" panose="00000700000000000000" pitchFamily="2" charset="-78"/>
              </a:rPr>
              <a:t>ابزاری </a:t>
            </a:r>
            <a:r>
              <a:rPr lang="fa-IR" sz="1600" dirty="0">
                <a:cs typeface="B Titr" panose="00000700000000000000" pitchFamily="2" charset="-78"/>
              </a:rPr>
              <a:t>است که می تواند برای استخراج وابستگی استفاده شود. در این پایان نامه از این ابزار استفاده کرده ایم. درک برای تجزیه و تحلیل وابستگی بین مصنوعات نرم افزاری در یک پروژه استفاده می شود. این برنامه از طیف گسترده ای از زبان های برنامه نویسی از جمله جاوا ، کلاس های </a:t>
            </a:r>
            <a:r>
              <a:rPr lang="en-US" sz="1600" dirty="0">
                <a:cs typeface="B Titr" panose="00000700000000000000" pitchFamily="2" charset="-78"/>
              </a:rPr>
              <a:t>C#</a:t>
            </a:r>
            <a:r>
              <a:rPr lang="fa-IR" sz="1600" dirty="0">
                <a:cs typeface="B Titr" panose="00000700000000000000" pitchFamily="2" charset="-78"/>
              </a:rPr>
              <a:t>، ++</a:t>
            </a:r>
            <a:r>
              <a:rPr lang="en-US" sz="1600" dirty="0">
                <a:cs typeface="B Titr" panose="00000700000000000000" pitchFamily="2" charset="-78"/>
              </a:rPr>
              <a:t> C</a:t>
            </a:r>
            <a:r>
              <a:rPr lang="fa-IR" sz="1600" dirty="0">
                <a:cs typeface="B Titr" panose="00000700000000000000" pitchFamily="2" charset="-78"/>
              </a:rPr>
              <a:t> و بسته های </a:t>
            </a:r>
            <a:r>
              <a:rPr lang="en-US" sz="1600" dirty="0">
                <a:cs typeface="B Titr" panose="00000700000000000000" pitchFamily="2" charset="-78"/>
              </a:rPr>
              <a:t>Ada</a:t>
            </a:r>
            <a:r>
              <a:rPr lang="fa-IR" sz="1600" dirty="0">
                <a:cs typeface="B Titr" panose="00000700000000000000" pitchFamily="2" charset="-78"/>
              </a:rPr>
              <a:t> برای اطلاعات وابستگی پشتیبانی می کند و می تواند از </a:t>
            </a:r>
            <a:r>
              <a:rPr lang="en-US" sz="1600" dirty="0">
                <a:cs typeface="B Titr" panose="00000700000000000000" pitchFamily="2" charset="-78"/>
              </a:rPr>
              <a:t>API</a:t>
            </a:r>
            <a:r>
              <a:rPr lang="fa-IR" sz="1600" dirty="0">
                <a:cs typeface="B Titr" panose="00000700000000000000" pitchFamily="2" charset="-78"/>
              </a:rPr>
              <a:t> های ++</a:t>
            </a:r>
            <a:r>
              <a:rPr lang="en-US" sz="1600" dirty="0">
                <a:cs typeface="B Titr" panose="00000700000000000000" pitchFamily="2" charset="-78"/>
              </a:rPr>
              <a:t> C</a:t>
            </a:r>
            <a:r>
              <a:rPr lang="fa-IR" sz="1600" dirty="0">
                <a:cs typeface="B Titr" panose="00000700000000000000" pitchFamily="2" charset="-78"/>
              </a:rPr>
              <a:t> و </a:t>
            </a:r>
            <a:r>
              <a:rPr lang="en-US" sz="1600" dirty="0">
                <a:cs typeface="B Titr" panose="00000700000000000000" pitchFamily="2" charset="-78"/>
              </a:rPr>
              <a:t>PERL</a:t>
            </a:r>
            <a:r>
              <a:rPr lang="fa-IR" sz="1600" dirty="0">
                <a:cs typeface="B Titr" panose="00000700000000000000" pitchFamily="2" charset="-78"/>
              </a:rPr>
              <a:t> به اطلاعات وابستگی دسترسی داشته باشد. با استفاده از این نرم افزار می توانیم کدها را با استفاده از یک ارجاع دقیق متصل کرده و آنها را با استفاده از نمایش های گرافیکی تجسم </a:t>
            </a:r>
            <a:r>
              <a:rPr lang="fa-IR" sz="1600" dirty="0" smtClean="0">
                <a:cs typeface="B Titr" panose="00000700000000000000" pitchFamily="2" charset="-78"/>
              </a:rPr>
              <a:t>کنیم. </a:t>
            </a:r>
            <a:r>
              <a:rPr lang="fa-IR" sz="1600" dirty="0">
                <a:cs typeface="B Titr" panose="00000700000000000000" pitchFamily="2" charset="-78"/>
              </a:rPr>
              <a:t>وابستگی بین این واحدها را می توان از مرورگر وابستگی مشاهده کرد و توسط نمودارهای وابستگی تجسم کرد. با این حال ، ما می توانیم پارامترهای مختلفی مانند ، گره ها ، فایل ها ، کلاس ها ، بسته ها و رابط ها را برای مشاهده وابستگی بین واحدهای مختلف کد منبع با استفاده از مرورگر وابستگی مشاهده </a:t>
            </a:r>
            <a:r>
              <a:rPr lang="fa-IR" sz="1600" dirty="0" smtClean="0">
                <a:cs typeface="B Titr" panose="00000700000000000000" pitchFamily="2" charset="-78"/>
              </a:rPr>
              <a:t>کنیم.</a:t>
            </a:r>
            <a:endParaRPr lang="en-US" sz="1600" dirty="0">
              <a:cs typeface="B Titr" panose="00000700000000000000" pitchFamily="2" charset="-78"/>
            </a:endParaRPr>
          </a:p>
        </p:txBody>
      </p:sp>
    </p:spTree>
    <p:extLst>
      <p:ext uri="{BB962C8B-B14F-4D97-AF65-F5344CB8AC3E}">
        <p14:creationId xmlns:p14="http://schemas.microsoft.com/office/powerpoint/2010/main" val="33901129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7071"/>
            <a:ext cx="7125113" cy="924475"/>
          </a:xfrm>
        </p:spPr>
        <p:txBody>
          <a:bodyPr/>
          <a:lstStyle/>
          <a:p>
            <a:pPr algn="ctr"/>
            <a:r>
              <a:rPr lang="fa-IR" sz="5400" b="1" dirty="0" smtClean="0">
                <a:solidFill>
                  <a:schemeClr val="tx1"/>
                </a:solidFill>
                <a:cs typeface="B Titr" pitchFamily="2" charset="-78"/>
              </a:rPr>
              <a:t>نحوه استخراج وابستگی ها</a:t>
            </a:r>
            <a:endParaRPr lang="fa-IR" sz="5400" b="1" dirty="0">
              <a:solidFill>
                <a:schemeClr val="tx1"/>
              </a:solidFill>
              <a:cs typeface="B Titr" pitchFamily="2" charset="-78"/>
            </a:endParaRPr>
          </a:p>
        </p:txBody>
      </p:sp>
      <p:sp>
        <p:nvSpPr>
          <p:cNvPr id="3" name="Content Placeholder 2"/>
          <p:cNvSpPr>
            <a:spLocks noGrp="1"/>
          </p:cNvSpPr>
          <p:nvPr>
            <p:ph idx="1"/>
          </p:nvPr>
        </p:nvSpPr>
        <p:spPr>
          <a:xfrm>
            <a:off x="428596" y="1295400"/>
            <a:ext cx="8143932" cy="5205434"/>
          </a:xfrm>
        </p:spPr>
        <p:txBody>
          <a:bodyPr>
            <a:normAutofit/>
          </a:bodyPr>
          <a:lstStyle/>
          <a:p>
            <a:pPr indent="11113" algn="just">
              <a:lnSpc>
                <a:spcPct val="150000"/>
              </a:lnSpc>
              <a:buNone/>
            </a:pPr>
            <a:r>
              <a:rPr lang="fa-IR" sz="2400" dirty="0">
                <a:solidFill>
                  <a:sysClr val="windowText" lastClr="000000"/>
                </a:solidFill>
                <a:cs typeface="B Titr" pitchFamily="2" charset="-78"/>
              </a:rPr>
              <a:t>برای استخراج وابستگی ها ابتدا بسته کامل (آخرین نسخه) نرم افزار سیستم (</a:t>
            </a:r>
            <a:r>
              <a:rPr lang="en-US" sz="2400" dirty="0">
                <a:solidFill>
                  <a:sysClr val="windowText" lastClr="000000"/>
                </a:solidFill>
                <a:cs typeface="B Titr" pitchFamily="2" charset="-78"/>
              </a:rPr>
              <a:t>CSparse </a:t>
            </a:r>
            <a:r>
              <a:rPr lang="fa-IR" sz="2400" dirty="0">
                <a:solidFill>
                  <a:sysClr val="windowText" lastClr="000000"/>
                </a:solidFill>
                <a:cs typeface="B Titr" pitchFamily="2" charset="-78"/>
              </a:rPr>
              <a:t>و </a:t>
            </a:r>
            <a:r>
              <a:rPr lang="en-US" sz="2400" dirty="0" smtClean="0">
                <a:solidFill>
                  <a:sysClr val="windowText" lastClr="000000"/>
                </a:solidFill>
                <a:cs typeface="B Titr" pitchFamily="2" charset="-78"/>
              </a:rPr>
              <a:t>ADOL-C </a:t>
            </a:r>
            <a:r>
              <a:rPr lang="fa-IR" sz="2400" dirty="0" smtClean="0">
                <a:solidFill>
                  <a:sysClr val="windowText" lastClr="000000"/>
                </a:solidFill>
                <a:cs typeface="B Titr" pitchFamily="2" charset="-78"/>
              </a:rPr>
              <a:t>) را </a:t>
            </a:r>
            <a:r>
              <a:rPr lang="fa-IR" sz="2400" dirty="0">
                <a:solidFill>
                  <a:sysClr val="windowText" lastClr="000000"/>
                </a:solidFill>
                <a:cs typeface="B Titr" pitchFamily="2" charset="-78"/>
              </a:rPr>
              <a:t>بارگیری می کنیم. سپس بسته را در </a:t>
            </a:r>
            <a:r>
              <a:rPr lang="fa-IR" sz="2400" dirty="0" smtClean="0">
                <a:solidFill>
                  <a:sysClr val="windowText" lastClr="000000"/>
                </a:solidFill>
                <a:cs typeface="B Titr" pitchFamily="2" charset="-78"/>
              </a:rPr>
              <a:t>“</a:t>
            </a:r>
            <a:r>
              <a:rPr lang="en-US" sz="2400" dirty="0" smtClean="0">
                <a:solidFill>
                  <a:sysClr val="windowText" lastClr="000000"/>
                </a:solidFill>
                <a:cs typeface="B Titr" pitchFamily="2" charset="-78"/>
              </a:rPr>
              <a:t> Understand</a:t>
            </a:r>
            <a:r>
              <a:rPr lang="en-US" sz="2400" dirty="0">
                <a:solidFill>
                  <a:sysClr val="windowText" lastClr="000000"/>
                </a:solidFill>
                <a:cs typeface="B Titr" pitchFamily="2" charset="-78"/>
              </a:rPr>
              <a:t>" SciTool </a:t>
            </a:r>
            <a:r>
              <a:rPr lang="fa-IR" sz="2400" dirty="0">
                <a:solidFill>
                  <a:sysClr val="windowText" lastClr="000000"/>
                </a:solidFill>
                <a:cs typeface="B Titr" pitchFamily="2" charset="-78"/>
              </a:rPr>
              <a:t>وارد می کنیم. سپس می توان نمودارهای تماس را تجسم کرد </a:t>
            </a:r>
            <a:r>
              <a:rPr lang="fa-IR" sz="2400" dirty="0" smtClean="0">
                <a:solidFill>
                  <a:sysClr val="windowText" lastClr="000000"/>
                </a:solidFill>
                <a:cs typeface="B Titr" pitchFamily="2" charset="-78"/>
              </a:rPr>
              <a:t>. سپس </a:t>
            </a:r>
            <a:r>
              <a:rPr lang="fa-IR" sz="2400" dirty="0">
                <a:solidFill>
                  <a:sysClr val="windowText" lastClr="000000"/>
                </a:solidFill>
                <a:cs typeface="B Titr" pitchFamily="2" charset="-78"/>
              </a:rPr>
              <a:t>هر تابع را بازرسی کرده و جزئیات آن را از گزینه </a:t>
            </a:r>
            <a:r>
              <a:rPr lang="en-US" sz="2400" dirty="0" smtClean="0">
                <a:solidFill>
                  <a:sysClr val="windowText" lastClr="000000"/>
                </a:solidFill>
                <a:cs typeface="B Titr" pitchFamily="2" charset="-78"/>
              </a:rPr>
              <a:t> description </a:t>
            </a:r>
            <a:r>
              <a:rPr lang="fa-IR" sz="2400" dirty="0">
                <a:solidFill>
                  <a:sysClr val="windowText" lastClr="000000"/>
                </a:solidFill>
                <a:cs typeface="B Titr" pitchFamily="2" charset="-78"/>
              </a:rPr>
              <a:t>مشاهده می کنیم. در این توضیحات ما می توانیم لیستی از توابع را که توسط آن تابع خاص فراخوانی شده اند و همچنین اطلاعات زیادی را بیابیم. ما همچنین می توانیم ماتریس های وابستگی را در قالب های مختلف فایل صادر کنیم.</a:t>
            </a:r>
          </a:p>
        </p:txBody>
      </p:sp>
    </p:spTree>
    <p:extLst>
      <p:ext uri="{BB962C8B-B14F-4D97-AF65-F5344CB8AC3E}">
        <p14:creationId xmlns:p14="http://schemas.microsoft.com/office/powerpoint/2010/main" val="20529358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7071"/>
            <a:ext cx="7125113" cy="924475"/>
          </a:xfrm>
        </p:spPr>
        <p:txBody>
          <a:bodyPr/>
          <a:lstStyle/>
          <a:p>
            <a:pPr algn="ctr"/>
            <a:r>
              <a:rPr lang="fa-IR" sz="4800" b="1" dirty="0">
                <a:solidFill>
                  <a:schemeClr val="tx1"/>
                </a:solidFill>
                <a:cs typeface="B Titr" pitchFamily="2" charset="-78"/>
              </a:rPr>
              <a:t>روابط ، ماتریس ها و نمودارها</a:t>
            </a:r>
          </a:p>
        </p:txBody>
      </p:sp>
      <p:sp>
        <p:nvSpPr>
          <p:cNvPr id="3" name="Content Placeholder 2"/>
          <p:cNvSpPr>
            <a:spLocks noGrp="1"/>
          </p:cNvSpPr>
          <p:nvPr>
            <p:ph idx="1"/>
          </p:nvPr>
        </p:nvSpPr>
        <p:spPr>
          <a:xfrm>
            <a:off x="395536" y="836712"/>
            <a:ext cx="8143932" cy="5205434"/>
          </a:xfrm>
        </p:spPr>
        <p:txBody>
          <a:bodyPr>
            <a:normAutofit/>
          </a:bodyPr>
          <a:lstStyle/>
          <a:p>
            <a:pPr indent="11113" algn="just">
              <a:lnSpc>
                <a:spcPct val="150000"/>
              </a:lnSpc>
              <a:buNone/>
            </a:pPr>
            <a:r>
              <a:rPr lang="fa-IR" sz="2400" dirty="0">
                <a:solidFill>
                  <a:sysClr val="windowText" lastClr="000000"/>
                </a:solidFill>
                <a:cs typeface="B Titr" pitchFamily="2" charset="-78"/>
              </a:rPr>
              <a:t>تجزیه و تحلیل شبکه های پیچیده بزرگ در تجزیه و تحلیل شبکه های اجتماعی رایج است </a:t>
            </a:r>
            <a:r>
              <a:rPr lang="fa-IR" sz="2400" dirty="0" smtClean="0">
                <a:solidFill>
                  <a:sysClr val="windowText" lastClr="000000"/>
                </a:solidFill>
                <a:cs typeface="B Titr" pitchFamily="2" charset="-78"/>
              </a:rPr>
              <a:t>. علاوه </a:t>
            </a:r>
            <a:r>
              <a:rPr lang="fa-IR" sz="2400" dirty="0">
                <a:solidFill>
                  <a:sysClr val="windowText" lastClr="000000"/>
                </a:solidFill>
                <a:cs typeface="B Titr" pitchFamily="2" charset="-78"/>
              </a:rPr>
              <a:t>بر این یک نرم افزار علمی همچنین دارای اطلاعات زوجی بین واحدهای خود (ماژول ها) است که نیاز به نمایش زوجی دارد.</a:t>
            </a:r>
          </a:p>
          <a:p>
            <a:pPr indent="11113" algn="just">
              <a:lnSpc>
                <a:spcPct val="150000"/>
              </a:lnSpc>
              <a:buNone/>
            </a:pPr>
            <a:r>
              <a:rPr lang="fa-IR" sz="2400" dirty="0">
                <a:solidFill>
                  <a:sysClr val="windowText" lastClr="000000"/>
                </a:solidFill>
                <a:cs typeface="B Titr" pitchFamily="2" charset="-78"/>
              </a:rPr>
              <a:t>زمینه تجزیه و تحلیل اطلاعات جفتی از سه ساختار ریاضی بسیار مرتبط برای نشان دادن آنها استفاده می کند: روابط ، نمودارها و ماتریس ها.</a:t>
            </a:r>
          </a:p>
        </p:txBody>
      </p:sp>
    </p:spTree>
    <p:extLst>
      <p:ext uri="{BB962C8B-B14F-4D97-AF65-F5344CB8AC3E}">
        <p14:creationId xmlns:p14="http://schemas.microsoft.com/office/powerpoint/2010/main" val="7781528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404664"/>
            <a:ext cx="8143932" cy="5925514"/>
          </a:xfrm>
        </p:spPr>
        <p:txBody>
          <a:bodyPr>
            <a:normAutofit fontScale="70000" lnSpcReduction="20000"/>
          </a:bodyPr>
          <a:lstStyle/>
          <a:p>
            <a:pPr marL="685800" algn="just">
              <a:lnSpc>
                <a:spcPct val="150000"/>
              </a:lnSpc>
            </a:pPr>
            <a:r>
              <a:rPr lang="fa-IR" sz="2400" dirty="0" smtClean="0">
                <a:solidFill>
                  <a:sysClr val="windowText" lastClr="000000"/>
                </a:solidFill>
                <a:cs typeface="B Titr" pitchFamily="2" charset="-78"/>
              </a:rPr>
              <a:t>روابط </a:t>
            </a:r>
          </a:p>
          <a:p>
            <a:pPr indent="0" algn="just">
              <a:lnSpc>
                <a:spcPct val="150000"/>
              </a:lnSpc>
              <a:buNone/>
            </a:pPr>
            <a:r>
              <a:rPr lang="fa-IR" sz="2400" dirty="0" smtClean="0">
                <a:solidFill>
                  <a:srgbClr val="FFFF00"/>
                </a:solidFill>
                <a:cs typeface="B Titr" pitchFamily="2" charset="-78"/>
              </a:rPr>
              <a:t>رابطه </a:t>
            </a:r>
            <a:r>
              <a:rPr lang="fa-IR" sz="2400" dirty="0">
                <a:solidFill>
                  <a:srgbClr val="FFFF00"/>
                </a:solidFill>
                <a:cs typeface="B Titr" pitchFamily="2" charset="-78"/>
              </a:rPr>
              <a:t>دودویی </a:t>
            </a:r>
            <a:r>
              <a:rPr lang="en-US" sz="2400" dirty="0">
                <a:solidFill>
                  <a:srgbClr val="FFFF00"/>
                </a:solidFill>
                <a:cs typeface="B Titr" pitchFamily="2" charset="-78"/>
              </a:rPr>
              <a:t>R </a:t>
            </a:r>
            <a:r>
              <a:rPr lang="fa-IR" sz="2400" dirty="0">
                <a:solidFill>
                  <a:srgbClr val="FFFF00"/>
                </a:solidFill>
                <a:cs typeface="B Titr" pitchFamily="2" charset="-78"/>
              </a:rPr>
              <a:t>را می توان مجموعه ای از جفت های مرتب (</a:t>
            </a:r>
            <a:r>
              <a:rPr lang="en-US" sz="2400" dirty="0">
                <a:solidFill>
                  <a:srgbClr val="FFFF00"/>
                </a:solidFill>
                <a:cs typeface="B Titr" pitchFamily="2" charset="-78"/>
              </a:rPr>
              <a:t>x ، </a:t>
            </a:r>
            <a:r>
              <a:rPr lang="en-US" sz="2400" dirty="0" smtClean="0">
                <a:solidFill>
                  <a:srgbClr val="FFFF00"/>
                </a:solidFill>
                <a:cs typeface="B Titr" pitchFamily="2" charset="-78"/>
              </a:rPr>
              <a:t>y</a:t>
            </a:r>
            <a:r>
              <a:rPr lang="fa-IR" sz="2400" dirty="0" smtClean="0">
                <a:solidFill>
                  <a:srgbClr val="FFFF00"/>
                </a:solidFill>
                <a:cs typeface="B Titr" pitchFamily="2" charset="-78"/>
              </a:rPr>
              <a:t>)</a:t>
            </a:r>
            <a:r>
              <a:rPr lang="en-US" sz="2400" dirty="0" smtClean="0">
                <a:solidFill>
                  <a:srgbClr val="FFFF00"/>
                </a:solidFill>
                <a:cs typeface="B Titr" pitchFamily="2" charset="-78"/>
              </a:rPr>
              <a:t> </a:t>
            </a:r>
            <a:r>
              <a:rPr lang="fa-IR" sz="2400" dirty="0">
                <a:solidFill>
                  <a:srgbClr val="FFFF00"/>
                </a:solidFill>
                <a:cs typeface="B Titr" pitchFamily="2" charset="-78"/>
              </a:rPr>
              <a:t>تعریف کرد. برای بیشتر روابط مفید ، عناصر جفت های مرتب شده به طور طبیعی به نوعی مرتبط یا مرتبط هستند. این رابطه (جفت های مرتب شده) دو مجموعه را به هم مرتبط می کند و شامل یک نقشه برداری است</a:t>
            </a:r>
            <a:r>
              <a:rPr lang="fa-IR" sz="2400" dirty="0" smtClean="0">
                <a:solidFill>
                  <a:srgbClr val="FFFF00"/>
                </a:solidFill>
                <a:cs typeface="B Titr" pitchFamily="2" charset="-78"/>
              </a:rPr>
              <a:t>.</a:t>
            </a:r>
          </a:p>
          <a:p>
            <a:pPr marL="685800" algn="just">
              <a:lnSpc>
                <a:spcPct val="150000"/>
              </a:lnSpc>
            </a:pPr>
            <a:r>
              <a:rPr lang="fa-IR" sz="2400" dirty="0" smtClean="0">
                <a:solidFill>
                  <a:sysClr val="windowText" lastClr="000000"/>
                </a:solidFill>
                <a:cs typeface="B Titr" pitchFamily="2" charset="-78"/>
              </a:rPr>
              <a:t>نمودارها</a:t>
            </a:r>
          </a:p>
          <a:p>
            <a:pPr indent="0" algn="just">
              <a:lnSpc>
                <a:spcPct val="150000"/>
              </a:lnSpc>
              <a:buNone/>
            </a:pPr>
            <a:r>
              <a:rPr lang="fa-IR" sz="2400" dirty="0" smtClean="0">
                <a:solidFill>
                  <a:schemeClr val="accent6">
                    <a:lumMod val="75000"/>
                  </a:schemeClr>
                </a:solidFill>
                <a:cs typeface="B Titr" pitchFamily="2" charset="-78"/>
              </a:rPr>
              <a:t>اگر</a:t>
            </a:r>
            <a:r>
              <a:rPr lang="en-US" sz="2400" dirty="0" smtClean="0">
                <a:solidFill>
                  <a:schemeClr val="accent6">
                    <a:lumMod val="75000"/>
                  </a:schemeClr>
                </a:solidFill>
                <a:cs typeface="B Titr" pitchFamily="2" charset="-78"/>
              </a:rPr>
              <a:t>G (V,E) ، </a:t>
            </a:r>
            <a:r>
              <a:rPr lang="fa-IR" sz="2400" dirty="0" smtClean="0">
                <a:solidFill>
                  <a:schemeClr val="accent6">
                    <a:lumMod val="75000"/>
                  </a:schemeClr>
                </a:solidFill>
                <a:cs typeface="B Titr" pitchFamily="2" charset="-78"/>
              </a:rPr>
              <a:t>یک گراف باشد که </a:t>
            </a:r>
            <a:r>
              <a:rPr lang="en-US" sz="2400" dirty="0" smtClean="0">
                <a:solidFill>
                  <a:schemeClr val="accent6">
                    <a:lumMod val="75000"/>
                  </a:schemeClr>
                </a:solidFill>
                <a:cs typeface="B Titr" pitchFamily="2" charset="-78"/>
              </a:rPr>
              <a:t>V </a:t>
            </a:r>
            <a:r>
              <a:rPr lang="fa-IR" sz="2400" dirty="0" smtClean="0">
                <a:solidFill>
                  <a:schemeClr val="accent6">
                    <a:lumMod val="75000"/>
                  </a:schemeClr>
                </a:solidFill>
                <a:cs typeface="B Titr" pitchFamily="2" charset="-78"/>
              </a:rPr>
              <a:t>مجموعه محدود رأس ها و </a:t>
            </a:r>
            <a:r>
              <a:rPr lang="en-US" sz="2400" dirty="0" smtClean="0">
                <a:solidFill>
                  <a:schemeClr val="accent6">
                    <a:lumMod val="75000"/>
                  </a:schemeClr>
                </a:solidFill>
                <a:cs typeface="B Titr" pitchFamily="2" charset="-78"/>
              </a:rPr>
              <a:t>E </a:t>
            </a:r>
            <a:r>
              <a:rPr lang="fa-IR" sz="2400" dirty="0" smtClean="0">
                <a:solidFill>
                  <a:schemeClr val="accent6">
                    <a:lumMod val="75000"/>
                  </a:schemeClr>
                </a:solidFill>
                <a:cs typeface="B Titr" pitchFamily="2" charset="-78"/>
              </a:rPr>
              <a:t>مجموعه ای از لبه ها است که رابطه زوجی بین رئوس را در </a:t>
            </a:r>
            <a:r>
              <a:rPr lang="en-US" sz="2400" dirty="0" smtClean="0">
                <a:solidFill>
                  <a:schemeClr val="accent6">
                    <a:lumMod val="75000"/>
                  </a:schemeClr>
                </a:solidFill>
                <a:cs typeface="B Titr" pitchFamily="2" charset="-78"/>
              </a:rPr>
              <a:t>V </a:t>
            </a:r>
            <a:r>
              <a:rPr lang="fa-IR" sz="2400" dirty="0" smtClean="0">
                <a:solidFill>
                  <a:schemeClr val="accent6">
                    <a:lumMod val="75000"/>
                  </a:schemeClr>
                </a:solidFill>
                <a:cs typeface="B Titr" pitchFamily="2" charset="-78"/>
              </a:rPr>
              <a:t>نشان می دهد. چند دسته از نمودارها وجود دارد که شامل نمودار های جهت دار و غیر مستقیم، ارزشمند و بدون ارزش، بازتابی و غیربازتابی و چند گراف </a:t>
            </a:r>
            <a:r>
              <a:rPr lang="fa-IR" sz="2400" dirty="0">
                <a:solidFill>
                  <a:schemeClr val="accent6">
                    <a:lumMod val="75000"/>
                  </a:schemeClr>
                </a:solidFill>
                <a:cs typeface="B Titr" pitchFamily="2" charset="-78"/>
              </a:rPr>
              <a:t>است </a:t>
            </a:r>
            <a:r>
              <a:rPr lang="fa-IR" sz="2400" dirty="0" smtClean="0">
                <a:solidFill>
                  <a:schemeClr val="accent6">
                    <a:lumMod val="75000"/>
                  </a:schemeClr>
                </a:solidFill>
                <a:cs typeface="B Titr" pitchFamily="2" charset="-78"/>
              </a:rPr>
              <a:t>که </a:t>
            </a:r>
            <a:r>
              <a:rPr lang="fa-IR" sz="2400" dirty="0">
                <a:solidFill>
                  <a:schemeClr val="accent6">
                    <a:lumMod val="75000"/>
                  </a:schemeClr>
                </a:solidFill>
                <a:cs typeface="B Titr" pitchFamily="2" charset="-78"/>
              </a:rPr>
              <a:t>ما آنها را با توجه به نیاز خود برای تجزیه و تحلیل استفاده می کنیم</a:t>
            </a:r>
            <a:r>
              <a:rPr lang="fa-IR" sz="2400" dirty="0" smtClean="0">
                <a:solidFill>
                  <a:schemeClr val="accent6">
                    <a:lumMod val="75000"/>
                  </a:schemeClr>
                </a:solidFill>
                <a:cs typeface="B Titr" pitchFamily="2" charset="-78"/>
              </a:rPr>
              <a:t>.</a:t>
            </a:r>
          </a:p>
          <a:p>
            <a:pPr marL="685800" algn="just">
              <a:lnSpc>
                <a:spcPct val="150000"/>
              </a:lnSpc>
            </a:pPr>
            <a:r>
              <a:rPr lang="fa-IR" sz="2400" dirty="0" smtClean="0">
                <a:solidFill>
                  <a:sysClr val="windowText" lastClr="000000"/>
                </a:solidFill>
                <a:cs typeface="B Titr" pitchFamily="2" charset="-78"/>
              </a:rPr>
              <a:t>ماتریس ها</a:t>
            </a:r>
          </a:p>
          <a:p>
            <a:pPr indent="0" algn="just">
              <a:lnSpc>
                <a:spcPct val="150000"/>
              </a:lnSpc>
              <a:buNone/>
            </a:pPr>
            <a:r>
              <a:rPr lang="fa-IR" sz="2400" dirty="0">
                <a:solidFill>
                  <a:schemeClr val="accent4">
                    <a:lumMod val="50000"/>
                  </a:schemeClr>
                </a:solidFill>
                <a:cs typeface="B Titr" pitchFamily="2" charset="-78"/>
              </a:rPr>
              <a:t>وابستگی های نشان داده شده توسط یک نمودار را می توان با ماتریسی با ابعاد مناسب نشان داد. دلیل استفاده از دو روش مختلف نمودار و ماتریس برای نمایش اطلاعات یکسان این است که یک مبادله وجود دارد. نمودارها نسبت به ماتریس ها بصری تر هستند ، اما وقتی تعداد گره ها و لبه ها افزایش می یابد ، درک آنها دشوار است. چند ده گره می تواند برای تولید یک نمودار بسیار پیچیده کافی باشد. از طرف دیگر نمودارهای بزرگ و پیچیده را می توان با یک ماتریس بسیار کارآمد نشان داد.</a:t>
            </a:r>
            <a:endParaRPr lang="fa-IR" sz="2400" dirty="0" smtClean="0">
              <a:solidFill>
                <a:schemeClr val="accent4">
                  <a:lumMod val="50000"/>
                </a:schemeClr>
              </a:solidFill>
              <a:cs typeface="B Titr" pitchFamily="2" charset="-78"/>
            </a:endParaRPr>
          </a:p>
          <a:p>
            <a:pPr indent="11113" algn="just">
              <a:lnSpc>
                <a:spcPct val="150000"/>
              </a:lnSpc>
              <a:buNone/>
            </a:pPr>
            <a:endParaRPr lang="fa-IR" sz="2400" dirty="0">
              <a:solidFill>
                <a:sysClr val="windowText" lastClr="000000"/>
              </a:solidFill>
              <a:cs typeface="B Titr" pitchFamily="2" charset="-78"/>
            </a:endParaRPr>
          </a:p>
        </p:txBody>
      </p:sp>
    </p:spTree>
    <p:extLst>
      <p:ext uri="{BB962C8B-B14F-4D97-AF65-F5344CB8AC3E}">
        <p14:creationId xmlns:p14="http://schemas.microsoft.com/office/powerpoint/2010/main" val="8635650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7071"/>
            <a:ext cx="7125113" cy="924475"/>
          </a:xfrm>
        </p:spPr>
        <p:txBody>
          <a:bodyPr/>
          <a:lstStyle/>
          <a:p>
            <a:pPr algn="ctr"/>
            <a:r>
              <a:rPr lang="fa-IR" sz="5400" b="1" dirty="0" smtClean="0">
                <a:solidFill>
                  <a:schemeClr val="tx1"/>
                </a:solidFill>
                <a:cs typeface="B Titr" pitchFamily="2" charset="-78"/>
              </a:rPr>
              <a:t>بیان مسئله</a:t>
            </a:r>
            <a:endParaRPr lang="fa-IR" sz="5400" b="1" dirty="0">
              <a:solidFill>
                <a:schemeClr val="tx1"/>
              </a:solidFill>
              <a:cs typeface="B Titr" pitchFamily="2" charset="-78"/>
            </a:endParaRPr>
          </a:p>
        </p:txBody>
      </p:sp>
      <p:sp>
        <p:nvSpPr>
          <p:cNvPr id="3" name="Content Placeholder 2"/>
          <p:cNvSpPr>
            <a:spLocks noGrp="1"/>
          </p:cNvSpPr>
          <p:nvPr>
            <p:ph idx="1"/>
          </p:nvPr>
        </p:nvSpPr>
        <p:spPr>
          <a:xfrm>
            <a:off x="428596" y="1295400"/>
            <a:ext cx="8143932" cy="5205434"/>
          </a:xfrm>
        </p:spPr>
        <p:txBody>
          <a:bodyPr>
            <a:normAutofit fontScale="92500" lnSpcReduction="20000"/>
          </a:bodyPr>
          <a:lstStyle/>
          <a:p>
            <a:pPr indent="11113" algn="just">
              <a:lnSpc>
                <a:spcPct val="150000"/>
              </a:lnSpc>
              <a:buNone/>
            </a:pPr>
            <a:r>
              <a:rPr lang="fa-IR" sz="2400" dirty="0">
                <a:solidFill>
                  <a:sysClr val="windowText" lastClr="000000"/>
                </a:solidFill>
                <a:cs typeface="B Titr" pitchFamily="2" charset="-78"/>
              </a:rPr>
              <a:t>امروزه سازمان ها با پیچیدگی های بسیاری در داخل و محیط اطرافشان روبرو هستند که روش های برخورد با پیچیدگی ها و مدیریت آنها به یک مزیت رقابتی کلیدی برای آنها تبدیل شده است. از طرفی مدیریت دانش از راه های بهبود بخشیدن عملکرد سازمانی و بقای سازمان می باشد و بسیاری از سازمان ها سیستم مدیریت دانش را پیاده سازی کرده اند و به آن اهمیت داده اند. سیستم های نرم افزاری را می توان به عنوان شبکه ای از اجزا که با روابط وابستگی به هم پیوسته اند ، مشاهده کرد. در نرم افزار و سایر سیستم های تکنولوژیکی مانند محصول فرآیند یا معماری سازمانی ، برخی از عملکردهای آن توسط الگوی تعامل اجزا یا زیرسیستم ها قابل درک </a:t>
            </a:r>
            <a:r>
              <a:rPr lang="fa-IR" sz="2400" dirty="0" smtClean="0">
                <a:solidFill>
                  <a:sysClr val="windowText" lastClr="000000"/>
                </a:solidFill>
                <a:cs typeface="B Titr" pitchFamily="2" charset="-78"/>
              </a:rPr>
              <a:t>است. به </a:t>
            </a:r>
            <a:r>
              <a:rPr lang="fa-IR" sz="2400" dirty="0">
                <a:solidFill>
                  <a:sysClr val="windowText" lastClr="000000"/>
                </a:solidFill>
                <a:cs typeface="B Titr" pitchFamily="2" charset="-78"/>
              </a:rPr>
              <a:t>عنوان مثال ، سیستم های نرم افزاری مدولار امکان ردیابی اشکالات را در تعداد کمی از زیر سیستم ها یا ماژول ها مشخص می کنند.</a:t>
            </a:r>
          </a:p>
        </p:txBody>
      </p:sp>
    </p:spTree>
    <p:extLst>
      <p:ext uri="{BB962C8B-B14F-4D97-AF65-F5344CB8AC3E}">
        <p14:creationId xmlns:p14="http://schemas.microsoft.com/office/powerpoint/2010/main" val="39714498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370925"/>
            <a:ext cx="7125113" cy="924475"/>
          </a:xfrm>
        </p:spPr>
        <p:txBody>
          <a:bodyPr/>
          <a:lstStyle/>
          <a:p>
            <a:pPr algn="ctr"/>
            <a:r>
              <a:rPr lang="fa-IR" sz="4800" b="1" dirty="0" smtClean="0">
                <a:solidFill>
                  <a:schemeClr val="tx1"/>
                </a:solidFill>
                <a:cs typeface="B Titr" pitchFamily="2" charset="-78"/>
              </a:rPr>
              <a:t>طریقه ساخت </a:t>
            </a:r>
            <a:r>
              <a:rPr lang="en-US" sz="4800" b="1" dirty="0">
                <a:solidFill>
                  <a:schemeClr val="tx1"/>
                </a:solidFill>
                <a:cs typeface="B Titr" pitchFamily="2" charset="-78"/>
              </a:rPr>
              <a:t>DSM </a:t>
            </a:r>
            <a:r>
              <a:rPr lang="fa-IR" sz="4800" b="1" dirty="0">
                <a:solidFill>
                  <a:schemeClr val="tx1"/>
                </a:solidFill>
                <a:cs typeface="B Titr" pitchFamily="2" charset="-78"/>
              </a:rPr>
              <a:t>ها</a:t>
            </a:r>
          </a:p>
        </p:txBody>
      </p:sp>
      <p:sp>
        <p:nvSpPr>
          <p:cNvPr id="3" name="Content Placeholder 2"/>
          <p:cNvSpPr>
            <a:spLocks noGrp="1"/>
          </p:cNvSpPr>
          <p:nvPr>
            <p:ph idx="1"/>
          </p:nvPr>
        </p:nvSpPr>
        <p:spPr>
          <a:xfrm>
            <a:off x="428596" y="1295400"/>
            <a:ext cx="8143932" cy="5205434"/>
          </a:xfrm>
        </p:spPr>
        <p:txBody>
          <a:bodyPr>
            <a:normAutofit/>
          </a:bodyPr>
          <a:lstStyle/>
          <a:p>
            <a:pPr indent="11113" algn="just">
              <a:lnSpc>
                <a:spcPct val="150000"/>
              </a:lnSpc>
              <a:buNone/>
            </a:pPr>
            <a:r>
              <a:rPr lang="fa-IR" sz="2400" dirty="0">
                <a:solidFill>
                  <a:sysClr val="windowText" lastClr="000000"/>
                </a:solidFill>
                <a:cs typeface="B Titr" pitchFamily="2" charset="-78"/>
              </a:rPr>
              <a:t>ما </a:t>
            </a:r>
            <a:r>
              <a:rPr lang="en-US" sz="2400" dirty="0" smtClean="0">
                <a:solidFill>
                  <a:sysClr val="windowText" lastClr="000000"/>
                </a:solidFill>
                <a:cs typeface="B Titr" pitchFamily="2" charset="-78"/>
              </a:rPr>
              <a:t> DSM </a:t>
            </a:r>
            <a:r>
              <a:rPr lang="fa-IR" sz="2400" dirty="0">
                <a:solidFill>
                  <a:sysClr val="windowText" lastClr="000000"/>
                </a:solidFill>
                <a:cs typeface="B Titr" pitchFamily="2" charset="-78"/>
              </a:rPr>
              <a:t>را با وابستگی های ایستا ایجاد می کنیم</a:t>
            </a:r>
            <a:r>
              <a:rPr lang="fa-IR" sz="2400" dirty="0" smtClean="0">
                <a:solidFill>
                  <a:sysClr val="windowText" lastClr="000000"/>
                </a:solidFill>
                <a:cs typeface="B Titr" pitchFamily="2" charset="-78"/>
              </a:rPr>
              <a:t>.</a:t>
            </a:r>
            <a:r>
              <a:rPr lang="en-US" sz="2400" dirty="0" smtClean="0">
                <a:solidFill>
                  <a:sysClr val="windowText" lastClr="000000"/>
                </a:solidFill>
                <a:cs typeface="B Titr" pitchFamily="2" charset="-78"/>
              </a:rPr>
              <a:t> DSM </a:t>
            </a:r>
            <a:r>
              <a:rPr lang="fa-IR" sz="2400" dirty="0">
                <a:solidFill>
                  <a:sysClr val="windowText" lastClr="000000"/>
                </a:solidFill>
                <a:cs typeface="B Titr" pitchFamily="2" charset="-78"/>
              </a:rPr>
              <a:t>یک نمایش بصری از یک سیستم و به شکل یک ماتریس مربع است. ما پروژه </a:t>
            </a:r>
            <a:r>
              <a:rPr lang="en-US" sz="2400" dirty="0" err="1">
                <a:solidFill>
                  <a:sysClr val="windowText" lastClr="000000"/>
                </a:solidFill>
                <a:cs typeface="B Titr" pitchFamily="2" charset="-78"/>
              </a:rPr>
              <a:t>CSparse</a:t>
            </a:r>
            <a:r>
              <a:rPr lang="en-US" sz="2400" dirty="0">
                <a:solidFill>
                  <a:sysClr val="windowText" lastClr="000000"/>
                </a:solidFill>
                <a:cs typeface="B Titr" pitchFamily="2" charset="-78"/>
              </a:rPr>
              <a:t> </a:t>
            </a:r>
            <a:r>
              <a:rPr lang="fa-IR" sz="2400" dirty="0" smtClean="0">
                <a:solidFill>
                  <a:sysClr val="windowText" lastClr="000000"/>
                </a:solidFill>
                <a:cs typeface="B Titr" pitchFamily="2" charset="-78"/>
              </a:rPr>
              <a:t> با </a:t>
            </a:r>
            <a:r>
              <a:rPr lang="fa-IR" sz="2400" dirty="0">
                <a:solidFill>
                  <a:sysClr val="windowText" lastClr="000000"/>
                </a:solidFill>
                <a:cs typeface="B Titr" pitchFamily="2" charset="-78"/>
              </a:rPr>
              <a:t>64 عملکرد و پروژه </a:t>
            </a:r>
            <a:r>
              <a:rPr lang="en-US" sz="2400" dirty="0">
                <a:solidFill>
                  <a:sysClr val="windowText" lastClr="000000"/>
                </a:solidFill>
                <a:cs typeface="B Titr" pitchFamily="2" charset="-78"/>
              </a:rPr>
              <a:t>ADOL-C </a:t>
            </a:r>
            <a:r>
              <a:rPr lang="fa-IR" sz="2400" dirty="0" smtClean="0">
                <a:solidFill>
                  <a:sysClr val="windowText" lastClr="000000"/>
                </a:solidFill>
                <a:cs typeface="B Titr" pitchFamily="2" charset="-78"/>
              </a:rPr>
              <a:t> را </a:t>
            </a:r>
            <a:r>
              <a:rPr lang="fa-IR" sz="2400" dirty="0">
                <a:solidFill>
                  <a:sysClr val="windowText" lastClr="000000"/>
                </a:solidFill>
                <a:cs typeface="B Titr" pitchFamily="2" charset="-78"/>
              </a:rPr>
              <a:t>با 612 عملکرد بررسی </a:t>
            </a:r>
            <a:r>
              <a:rPr lang="fa-IR" sz="2400" dirty="0" smtClean="0">
                <a:solidFill>
                  <a:sysClr val="windowText" lastClr="000000"/>
                </a:solidFill>
                <a:cs typeface="B Titr" pitchFamily="2" charset="-78"/>
              </a:rPr>
              <a:t>کرده ایم</a:t>
            </a:r>
            <a:r>
              <a:rPr lang="fa-IR" sz="2400" dirty="0">
                <a:solidFill>
                  <a:sysClr val="windowText" lastClr="000000"/>
                </a:solidFill>
                <a:cs typeface="B Titr" pitchFamily="2" charset="-78"/>
              </a:rPr>
              <a:t>. </a:t>
            </a:r>
            <a:r>
              <a:rPr lang="fa-IR" sz="2400" dirty="0" smtClean="0">
                <a:solidFill>
                  <a:sysClr val="windowText" lastClr="000000"/>
                </a:solidFill>
                <a:cs typeface="B Titr" pitchFamily="2" charset="-78"/>
              </a:rPr>
              <a:t>بنابراین</a:t>
            </a:r>
            <a:r>
              <a:rPr lang="en-US" sz="2400" dirty="0" smtClean="0">
                <a:solidFill>
                  <a:sysClr val="windowText" lastClr="000000"/>
                </a:solidFill>
                <a:cs typeface="B Titr" pitchFamily="2" charset="-78"/>
              </a:rPr>
              <a:t> CSparse </a:t>
            </a:r>
            <a:r>
              <a:rPr lang="fa-IR" sz="2400" dirty="0">
                <a:solidFill>
                  <a:sysClr val="windowText" lastClr="000000"/>
                </a:solidFill>
                <a:cs typeface="B Titr" pitchFamily="2" charset="-78"/>
              </a:rPr>
              <a:t>دارای </a:t>
            </a:r>
            <a:r>
              <a:rPr lang="en-US" sz="2400" dirty="0" smtClean="0">
                <a:solidFill>
                  <a:sysClr val="windowText" lastClr="000000"/>
                </a:solidFill>
                <a:cs typeface="B Titr" pitchFamily="2" charset="-78"/>
              </a:rPr>
              <a:t> DSM </a:t>
            </a:r>
            <a:r>
              <a:rPr lang="fa-IR" sz="2400" dirty="0">
                <a:solidFill>
                  <a:sysClr val="windowText" lastClr="000000"/>
                </a:solidFill>
                <a:cs typeface="B Titr" pitchFamily="2" charset="-78"/>
              </a:rPr>
              <a:t>با ماتریس 64</a:t>
            </a:r>
            <a:r>
              <a:rPr lang="en-US" sz="2400" dirty="0">
                <a:solidFill>
                  <a:sysClr val="windowText" lastClr="000000"/>
                </a:solidFill>
                <a:cs typeface="B Titr" pitchFamily="2" charset="-78"/>
              </a:rPr>
              <a:t>X64 </a:t>
            </a:r>
            <a:r>
              <a:rPr lang="fa-IR" sz="2400" dirty="0">
                <a:solidFill>
                  <a:sysClr val="windowText" lastClr="000000"/>
                </a:solidFill>
                <a:cs typeface="B Titr" pitchFamily="2" charset="-78"/>
              </a:rPr>
              <a:t>و ماتریس </a:t>
            </a:r>
            <a:r>
              <a:rPr lang="en-US" sz="2400" dirty="0" smtClean="0">
                <a:solidFill>
                  <a:sysClr val="windowText" lastClr="000000"/>
                </a:solidFill>
                <a:cs typeface="B Titr" pitchFamily="2" charset="-78"/>
              </a:rPr>
              <a:t> DSM </a:t>
            </a:r>
            <a:r>
              <a:rPr lang="en-US" sz="2400" dirty="0">
                <a:solidFill>
                  <a:sysClr val="windowText" lastClr="000000"/>
                </a:solidFill>
                <a:cs typeface="B Titr" pitchFamily="2" charset="-78"/>
              </a:rPr>
              <a:t>612X612 </a:t>
            </a:r>
            <a:r>
              <a:rPr lang="fa-IR" sz="2400" dirty="0">
                <a:solidFill>
                  <a:sysClr val="windowText" lastClr="000000"/>
                </a:solidFill>
                <a:cs typeface="B Titr" pitchFamily="2" charset="-78"/>
              </a:rPr>
              <a:t>برای </a:t>
            </a:r>
            <a:r>
              <a:rPr lang="en-US" sz="2400" dirty="0" smtClean="0">
                <a:solidFill>
                  <a:sysClr val="windowText" lastClr="000000"/>
                </a:solidFill>
                <a:cs typeface="B Titr" pitchFamily="2" charset="-78"/>
              </a:rPr>
              <a:t> ADOL-C </a:t>
            </a:r>
            <a:r>
              <a:rPr lang="fa-IR" sz="2400" dirty="0">
                <a:solidFill>
                  <a:sysClr val="windowText" lastClr="000000"/>
                </a:solidFill>
                <a:cs typeface="B Titr" pitchFamily="2" charset="-78"/>
              </a:rPr>
              <a:t>است. این ماتریس ها دوتایی هستند زیرا ما ماتریس های وزنی را در نظر نگرفتیم. این بدان معناست که حتی اگر یک تابع </a:t>
            </a:r>
            <a:r>
              <a:rPr lang="en-US" sz="2400" dirty="0">
                <a:solidFill>
                  <a:sysClr val="windowText" lastClr="000000"/>
                </a:solidFill>
                <a:cs typeface="B Titr" pitchFamily="2" charset="-78"/>
              </a:rPr>
              <a:t>i </a:t>
            </a:r>
            <a:r>
              <a:rPr lang="fa-IR" sz="2400" dirty="0" smtClean="0">
                <a:solidFill>
                  <a:sysClr val="windowText" lastClr="000000"/>
                </a:solidFill>
                <a:cs typeface="B Titr" pitchFamily="2" charset="-78"/>
              </a:rPr>
              <a:t> تابع </a:t>
            </a:r>
            <a:r>
              <a:rPr lang="fa-IR" sz="2400" dirty="0">
                <a:solidFill>
                  <a:sysClr val="windowText" lastClr="000000"/>
                </a:solidFill>
                <a:cs typeface="B Titr" pitchFamily="2" charset="-78"/>
              </a:rPr>
              <a:t>دیگر </a:t>
            </a:r>
            <a:r>
              <a:rPr lang="en-US" sz="2400" dirty="0">
                <a:solidFill>
                  <a:sysClr val="windowText" lastClr="000000"/>
                </a:solidFill>
                <a:cs typeface="B Titr" pitchFamily="2" charset="-78"/>
              </a:rPr>
              <a:t>j </a:t>
            </a:r>
            <a:r>
              <a:rPr lang="fa-IR" sz="2400" dirty="0">
                <a:solidFill>
                  <a:sysClr val="windowText" lastClr="000000"/>
                </a:solidFill>
                <a:cs typeface="B Titr" pitchFamily="2" charset="-78"/>
              </a:rPr>
              <a:t>را بیش از یک بار فراخوانی کند ، فرض می کنیم </a:t>
            </a:r>
            <a:r>
              <a:rPr lang="en-US" sz="2400" dirty="0" smtClean="0">
                <a:solidFill>
                  <a:sysClr val="windowText" lastClr="000000"/>
                </a:solidFill>
                <a:cs typeface="B Titr" pitchFamily="2" charset="-78"/>
              </a:rPr>
              <a:t> DSM </a:t>
            </a:r>
            <a:r>
              <a:rPr lang="en-US" sz="2400" dirty="0">
                <a:solidFill>
                  <a:sysClr val="windowText" lastClr="000000"/>
                </a:solidFill>
                <a:cs typeface="B Titr" pitchFamily="2" charset="-78"/>
              </a:rPr>
              <a:t>[i, j] = 1 </a:t>
            </a:r>
            <a:r>
              <a:rPr lang="fa-IR" sz="2400" dirty="0">
                <a:solidFill>
                  <a:sysClr val="windowText" lastClr="000000"/>
                </a:solidFill>
                <a:cs typeface="B Titr" pitchFamily="2" charset="-78"/>
              </a:rPr>
              <a:t>است.</a:t>
            </a:r>
          </a:p>
        </p:txBody>
      </p:sp>
    </p:spTree>
    <p:extLst>
      <p:ext uri="{BB962C8B-B14F-4D97-AF65-F5344CB8AC3E}">
        <p14:creationId xmlns:p14="http://schemas.microsoft.com/office/powerpoint/2010/main" val="24045400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496229"/>
            <a:ext cx="7125113" cy="924475"/>
          </a:xfrm>
        </p:spPr>
        <p:txBody>
          <a:bodyPr/>
          <a:lstStyle/>
          <a:p>
            <a:pPr algn="ctr"/>
            <a:r>
              <a:rPr lang="fa-IR" sz="5400" b="1" dirty="0" smtClean="0">
                <a:solidFill>
                  <a:schemeClr val="tx1"/>
                </a:solidFill>
                <a:cs typeface="B Titr" pitchFamily="2" charset="-78"/>
              </a:rPr>
              <a:t>تبیین محاسبات</a:t>
            </a:r>
            <a:endParaRPr lang="fa-IR" sz="5400" b="1" dirty="0">
              <a:solidFill>
                <a:schemeClr val="tx1"/>
              </a:solidFill>
              <a:cs typeface="B Titr" pitchFamily="2" charset="-78"/>
            </a:endParaRPr>
          </a:p>
        </p:txBody>
      </p:sp>
      <p:sp>
        <p:nvSpPr>
          <p:cNvPr id="3" name="Content Placeholder 2"/>
          <p:cNvSpPr>
            <a:spLocks noGrp="1"/>
          </p:cNvSpPr>
          <p:nvPr>
            <p:ph idx="1"/>
          </p:nvPr>
        </p:nvSpPr>
        <p:spPr>
          <a:xfrm>
            <a:off x="428596" y="1295400"/>
            <a:ext cx="8143932" cy="5205434"/>
          </a:xfrm>
        </p:spPr>
        <p:txBody>
          <a:bodyPr>
            <a:normAutofit/>
          </a:bodyPr>
          <a:lstStyle/>
          <a:p>
            <a:pPr algn="just">
              <a:lnSpc>
                <a:spcPct val="160000"/>
              </a:lnSpc>
              <a:buNone/>
            </a:pPr>
            <a:r>
              <a:rPr lang="fa-IR" sz="2400" b="1" dirty="0">
                <a:cs typeface="B Titr" pitchFamily="2" charset="-78"/>
              </a:rPr>
              <a:t>با استفاده </a:t>
            </a:r>
            <a:r>
              <a:rPr lang="fa-IR" sz="2400" b="1" dirty="0" smtClean="0">
                <a:cs typeface="B Titr" pitchFamily="2" charset="-78"/>
              </a:rPr>
              <a:t>از</a:t>
            </a:r>
            <a:r>
              <a:rPr lang="en-US" sz="2400" b="1" dirty="0" smtClean="0">
                <a:cs typeface="B Titr" pitchFamily="2" charset="-78"/>
              </a:rPr>
              <a:t>Octave </a:t>
            </a:r>
            <a:r>
              <a:rPr lang="fa-IR" sz="2400" b="1" dirty="0">
                <a:cs typeface="B Titr" pitchFamily="2" charset="-78"/>
              </a:rPr>
              <a:t>می توان ماتریس مورب </a:t>
            </a:r>
            <a:r>
              <a:rPr lang="el-GR" sz="2400" b="1" dirty="0">
                <a:cs typeface="B Titr" pitchFamily="2" charset="-78"/>
              </a:rPr>
              <a:t>λ </a:t>
            </a:r>
            <a:r>
              <a:rPr lang="fa-IR" sz="2400" b="1" dirty="0">
                <a:cs typeface="B Titr" pitchFamily="2" charset="-78"/>
              </a:rPr>
              <a:t>از مقادیر ویژه و ماتریس </a:t>
            </a:r>
            <a:r>
              <a:rPr lang="en-US" sz="2400" b="1" dirty="0">
                <a:cs typeface="B Titr" pitchFamily="2" charset="-78"/>
              </a:rPr>
              <a:t>V </a:t>
            </a:r>
            <a:r>
              <a:rPr lang="fa-IR" sz="2400" b="1" dirty="0">
                <a:cs typeface="B Titr" pitchFamily="2" charset="-78"/>
              </a:rPr>
              <a:t>را پیدا کرد که ستونهای آنها بردارهای اختصاصی مربوطه هستند به طوری که </a:t>
            </a:r>
            <a:r>
              <a:rPr lang="en-US" sz="2400" b="1" dirty="0">
                <a:cs typeface="B Titr" pitchFamily="2" charset="-78"/>
              </a:rPr>
              <a:t>Bi *V = V* </a:t>
            </a:r>
            <a:r>
              <a:rPr lang="el-GR" sz="2400" b="1" dirty="0">
                <a:cs typeface="B Titr" pitchFamily="2" charset="-78"/>
              </a:rPr>
              <a:t>λ </a:t>
            </a:r>
            <a:r>
              <a:rPr lang="fa-IR" sz="2400" b="1" dirty="0">
                <a:cs typeface="B Titr" pitchFamily="2" charset="-78"/>
              </a:rPr>
              <a:t>جایی که </a:t>
            </a:r>
            <a:r>
              <a:rPr lang="en-US" sz="2400" b="1" dirty="0">
                <a:cs typeface="B Titr" pitchFamily="2" charset="-78"/>
              </a:rPr>
              <a:t>Bi B1 </a:t>
            </a:r>
            <a:r>
              <a:rPr lang="fa-IR" sz="2400" b="1" dirty="0">
                <a:cs typeface="B Titr" pitchFamily="2" charset="-78"/>
              </a:rPr>
              <a:t>و </a:t>
            </a:r>
            <a:r>
              <a:rPr lang="en-US" sz="2400" b="1" dirty="0">
                <a:cs typeface="B Titr" pitchFamily="2" charset="-78"/>
              </a:rPr>
              <a:t>B2 </a:t>
            </a:r>
            <a:r>
              <a:rPr lang="fa-IR" sz="2400" b="1" dirty="0">
                <a:cs typeface="B Titr" pitchFamily="2" charset="-78"/>
              </a:rPr>
              <a:t>است. ما به دنبال ارزش ویژه غالب </a:t>
            </a:r>
            <a:r>
              <a:rPr lang="el-GR" sz="2400" b="1" dirty="0">
                <a:cs typeface="B Titr" pitchFamily="2" charset="-78"/>
              </a:rPr>
              <a:t>λ </a:t>
            </a:r>
            <a:r>
              <a:rPr lang="fa-IR" sz="2400" b="1" dirty="0">
                <a:cs typeface="B Titr" pitchFamily="2" charset="-78"/>
              </a:rPr>
              <a:t>هستیم که بیشترین مقدار </a:t>
            </a:r>
            <a:r>
              <a:rPr lang="el-GR" sz="2400" b="1" dirty="0">
                <a:cs typeface="B Titr" pitchFamily="2" charset="-78"/>
              </a:rPr>
              <a:t>λ </a:t>
            </a:r>
            <a:r>
              <a:rPr lang="fa-IR" sz="2400" b="1" dirty="0">
                <a:cs typeface="B Titr" pitchFamily="2" charset="-78"/>
              </a:rPr>
              <a:t>را در خود دارد. ستون مربوط به </a:t>
            </a:r>
            <a:r>
              <a:rPr lang="en-US" sz="2400" b="1" dirty="0">
                <a:cs typeface="B Titr" pitchFamily="2" charset="-78"/>
              </a:rPr>
              <a:t>V </a:t>
            </a:r>
            <a:r>
              <a:rPr lang="fa-IR" sz="2400" b="1" dirty="0">
                <a:cs typeface="B Titr" pitchFamily="2" charset="-78"/>
              </a:rPr>
              <a:t>بردار ویژه غالب است که به عنوان مقدار مرکز (برای </a:t>
            </a:r>
            <a:r>
              <a:rPr lang="en-US" sz="2400" b="1" dirty="0" smtClean="0">
                <a:cs typeface="B Titr" pitchFamily="2" charset="-78"/>
              </a:rPr>
              <a:t>B1</a:t>
            </a:r>
            <a:r>
              <a:rPr lang="fa-IR" sz="2400" b="1" dirty="0" smtClean="0">
                <a:cs typeface="B Titr" pitchFamily="2" charset="-78"/>
              </a:rPr>
              <a:t>)</a:t>
            </a:r>
            <a:r>
              <a:rPr lang="en-US" sz="2400" b="1" dirty="0" smtClean="0">
                <a:cs typeface="B Titr" pitchFamily="2" charset="-78"/>
              </a:rPr>
              <a:t> </a:t>
            </a:r>
            <a:r>
              <a:rPr lang="fa-IR" sz="2400" b="1" dirty="0">
                <a:cs typeface="B Titr" pitchFamily="2" charset="-78"/>
              </a:rPr>
              <a:t>و مقدار قدرت (برای </a:t>
            </a:r>
            <a:r>
              <a:rPr lang="en-US" sz="2400" b="1" dirty="0" smtClean="0">
                <a:cs typeface="B Titr" pitchFamily="2" charset="-78"/>
              </a:rPr>
              <a:t>B2</a:t>
            </a:r>
            <a:r>
              <a:rPr lang="fa-IR" sz="2400" b="1" dirty="0" smtClean="0">
                <a:cs typeface="B Titr" pitchFamily="2" charset="-78"/>
              </a:rPr>
              <a:t>)</a:t>
            </a:r>
            <a:r>
              <a:rPr lang="en-US" sz="2400" b="1" dirty="0" smtClean="0">
                <a:cs typeface="B Titr" pitchFamily="2" charset="-78"/>
              </a:rPr>
              <a:t> </a:t>
            </a:r>
            <a:r>
              <a:rPr lang="fa-IR" sz="2400" b="1" dirty="0">
                <a:cs typeface="B Titr" pitchFamily="2" charset="-78"/>
              </a:rPr>
              <a:t>در نظر گرفته می شود </a:t>
            </a:r>
            <a:r>
              <a:rPr lang="fa-IR" sz="2400" b="1" dirty="0" smtClean="0">
                <a:cs typeface="B Titr" pitchFamily="2" charset="-78"/>
              </a:rPr>
              <a:t>. ما </a:t>
            </a:r>
            <a:r>
              <a:rPr lang="fa-IR" sz="2400" b="1" dirty="0">
                <a:cs typeface="B Titr" pitchFamily="2" charset="-78"/>
              </a:rPr>
              <a:t>توابع را به ترتیب نزولی با توجه به مقادیر آنها مرتب می کنیم </a:t>
            </a:r>
            <a:r>
              <a:rPr lang="fa-IR" sz="2400" b="1" dirty="0" smtClean="0">
                <a:cs typeface="B Titr" pitchFamily="2" charset="-78"/>
              </a:rPr>
              <a:t>و </a:t>
            </a:r>
            <a:r>
              <a:rPr lang="fa-IR" sz="2400" b="1" dirty="0">
                <a:cs typeface="B Titr" pitchFamily="2" charset="-78"/>
              </a:rPr>
              <a:t>از این رو رتبه قدرت و رتبه بندی توابع را بدست می آوریم.</a:t>
            </a:r>
            <a:endParaRPr lang="fa-IR" sz="2400" dirty="0">
              <a:solidFill>
                <a:schemeClr val="tx1"/>
              </a:solidFill>
              <a:cs typeface="B Titr" pitchFamily="2" charset="-78"/>
            </a:endParaRPr>
          </a:p>
        </p:txBody>
      </p:sp>
    </p:spTree>
    <p:extLst>
      <p:ext uri="{BB962C8B-B14F-4D97-AF65-F5344CB8AC3E}">
        <p14:creationId xmlns:p14="http://schemas.microsoft.com/office/powerpoint/2010/main" val="39847294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692696"/>
            <a:ext cx="8143932" cy="1062030"/>
          </a:xfrm>
        </p:spPr>
        <p:txBody>
          <a:bodyPr>
            <a:normAutofit/>
          </a:bodyPr>
          <a:lstStyle/>
          <a:p>
            <a:pPr algn="ctr">
              <a:buNone/>
            </a:pPr>
            <a:r>
              <a:rPr lang="fa-IR" sz="2400" b="1" dirty="0">
                <a:cs typeface="B Titr" pitchFamily="2" charset="-78"/>
              </a:rPr>
              <a:t>جدول </a:t>
            </a:r>
            <a:r>
              <a:rPr lang="fa-IR" sz="2400" b="1" dirty="0" smtClean="0">
                <a:cs typeface="B Titr" pitchFamily="2" charset="-78"/>
              </a:rPr>
              <a:t>1</a:t>
            </a:r>
            <a:r>
              <a:rPr lang="fa-IR" sz="2400" b="1" dirty="0">
                <a:cs typeface="B Titr" pitchFamily="2" charset="-78"/>
              </a:rPr>
              <a:t>: </a:t>
            </a:r>
            <a:r>
              <a:rPr lang="en-US" sz="2400" b="1" dirty="0">
                <a:cs typeface="B Titr" pitchFamily="2" charset="-78"/>
              </a:rPr>
              <a:t>Hub and Authority </a:t>
            </a:r>
            <a:r>
              <a:rPr lang="fa-IR" sz="2400" b="1" dirty="0">
                <a:cs typeface="B Titr" pitchFamily="2" charset="-78"/>
              </a:rPr>
              <a:t>رتبه پنج عملکرد اول پروژه </a:t>
            </a:r>
            <a:r>
              <a:rPr lang="en-US" sz="2400" b="1" dirty="0">
                <a:cs typeface="B Titr" pitchFamily="2" charset="-78"/>
              </a:rPr>
              <a:t>CSparse</a:t>
            </a:r>
            <a:endParaRPr lang="fa-IR" sz="2400" dirty="0" smtClean="0">
              <a:solidFill>
                <a:schemeClr val="tx1"/>
              </a:solidFill>
              <a:cs typeface="B Titr" pitchFamily="2" charset="-78"/>
            </a:endParaRPr>
          </a:p>
        </p:txBody>
      </p:sp>
      <p:pic>
        <p:nvPicPr>
          <p:cNvPr id="4" name="Picture 3"/>
          <p:cNvPicPr/>
          <p:nvPr/>
        </p:nvPicPr>
        <p:blipFill>
          <a:blip r:embed="rId2"/>
          <a:stretch>
            <a:fillRect/>
          </a:stretch>
        </p:blipFill>
        <p:spPr>
          <a:xfrm>
            <a:off x="1403648" y="2060848"/>
            <a:ext cx="6624736" cy="2520280"/>
          </a:xfrm>
          <a:prstGeom prst="rect">
            <a:avLst/>
          </a:prstGeom>
        </p:spPr>
      </p:pic>
      <p:sp>
        <p:nvSpPr>
          <p:cNvPr id="2" name="TextBox 1"/>
          <p:cNvSpPr txBox="1"/>
          <p:nvPr/>
        </p:nvSpPr>
        <p:spPr>
          <a:xfrm>
            <a:off x="542100" y="4893163"/>
            <a:ext cx="7776864" cy="369332"/>
          </a:xfrm>
          <a:prstGeom prst="rect">
            <a:avLst/>
          </a:prstGeom>
          <a:noFill/>
        </p:spPr>
        <p:txBody>
          <a:bodyPr wrap="square" rtlCol="0">
            <a:spAutoFit/>
          </a:bodyPr>
          <a:lstStyle/>
          <a:p>
            <a:r>
              <a:rPr lang="fa-IR" dirty="0" smtClean="0">
                <a:cs typeface="B Titr" panose="00000700000000000000" pitchFamily="2" charset="-78"/>
              </a:rPr>
              <a:t>جداول1 :  مقایسه 5 </a:t>
            </a:r>
            <a:r>
              <a:rPr lang="fa-IR" dirty="0">
                <a:cs typeface="B Titr" panose="00000700000000000000" pitchFamily="2" charset="-78"/>
              </a:rPr>
              <a:t>مقام برتر و هاب را با توجه به مقادیر آنها برای </a:t>
            </a:r>
            <a:r>
              <a:rPr lang="fa-IR" dirty="0" smtClean="0">
                <a:cs typeface="B Titr" panose="00000700000000000000" pitchFamily="2" charset="-78"/>
              </a:rPr>
              <a:t>نرم </a:t>
            </a:r>
            <a:r>
              <a:rPr lang="fa-IR" dirty="0">
                <a:cs typeface="B Titr" panose="00000700000000000000" pitchFamily="2" charset="-78"/>
              </a:rPr>
              <a:t>افزار </a:t>
            </a:r>
            <a:r>
              <a:rPr lang="en-US" dirty="0">
                <a:cs typeface="B Titr" panose="00000700000000000000" pitchFamily="2" charset="-78"/>
              </a:rPr>
              <a:t>CSparse </a:t>
            </a:r>
          </a:p>
        </p:txBody>
      </p:sp>
    </p:spTree>
    <p:extLst>
      <p:ext uri="{BB962C8B-B14F-4D97-AF65-F5344CB8AC3E}">
        <p14:creationId xmlns:p14="http://schemas.microsoft.com/office/powerpoint/2010/main" val="39714498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692696"/>
            <a:ext cx="8249570" cy="928694"/>
          </a:xfrm>
        </p:spPr>
        <p:txBody>
          <a:bodyPr>
            <a:normAutofit/>
          </a:bodyPr>
          <a:lstStyle/>
          <a:p>
            <a:pPr algn="ctr">
              <a:buNone/>
            </a:pPr>
            <a:r>
              <a:rPr lang="fa-IR" sz="2200" b="1" dirty="0">
                <a:cs typeface="B Titr" pitchFamily="2" charset="-78"/>
              </a:rPr>
              <a:t>جدول </a:t>
            </a:r>
            <a:r>
              <a:rPr lang="fa-IR" sz="2200" b="1" dirty="0" smtClean="0">
                <a:cs typeface="B Titr" pitchFamily="2" charset="-78"/>
              </a:rPr>
              <a:t>2</a:t>
            </a:r>
            <a:r>
              <a:rPr lang="fa-IR" sz="2200" b="1" dirty="0">
                <a:cs typeface="B Titr" pitchFamily="2" charset="-78"/>
              </a:rPr>
              <a:t>: </a:t>
            </a:r>
            <a:r>
              <a:rPr lang="en-US" sz="2200" b="1" dirty="0">
                <a:cs typeface="B Titr" pitchFamily="2" charset="-78"/>
              </a:rPr>
              <a:t>Hub and Authority </a:t>
            </a:r>
            <a:r>
              <a:rPr lang="fa-IR" sz="2200" b="1" dirty="0">
                <a:cs typeface="B Titr" pitchFamily="2" charset="-78"/>
              </a:rPr>
              <a:t>رتبه پنج عملکرد اول پروژه </a:t>
            </a:r>
            <a:r>
              <a:rPr lang="en-US" sz="2200" b="1" dirty="0">
                <a:cs typeface="B Titr" pitchFamily="2" charset="-78"/>
              </a:rPr>
              <a:t>ADOL-C</a:t>
            </a:r>
            <a:endParaRPr lang="en-US" sz="2200" b="1" dirty="0" smtClean="0">
              <a:cs typeface="B Titr" pitchFamily="2" charset="-78"/>
            </a:endParaRPr>
          </a:p>
        </p:txBody>
      </p:sp>
      <p:pic>
        <p:nvPicPr>
          <p:cNvPr id="4" name="Picture 3"/>
          <p:cNvPicPr/>
          <p:nvPr/>
        </p:nvPicPr>
        <p:blipFill>
          <a:blip r:embed="rId2"/>
          <a:stretch>
            <a:fillRect/>
          </a:stretch>
        </p:blipFill>
        <p:spPr>
          <a:xfrm>
            <a:off x="971600" y="2132857"/>
            <a:ext cx="7272807" cy="3024336"/>
          </a:xfrm>
          <a:prstGeom prst="rect">
            <a:avLst/>
          </a:prstGeom>
        </p:spPr>
      </p:pic>
      <p:sp>
        <p:nvSpPr>
          <p:cNvPr id="2" name="TextBox 1"/>
          <p:cNvSpPr txBox="1"/>
          <p:nvPr/>
        </p:nvSpPr>
        <p:spPr>
          <a:xfrm>
            <a:off x="611560" y="5517232"/>
            <a:ext cx="7529490" cy="646331"/>
          </a:xfrm>
          <a:prstGeom prst="rect">
            <a:avLst/>
          </a:prstGeom>
          <a:noFill/>
        </p:spPr>
        <p:txBody>
          <a:bodyPr wrap="square" rtlCol="0">
            <a:spAutoFit/>
          </a:bodyPr>
          <a:lstStyle/>
          <a:p>
            <a:r>
              <a:rPr lang="fa-IR" dirty="0" smtClean="0">
                <a:cs typeface="B Titr" panose="00000700000000000000" pitchFamily="2" charset="-78"/>
              </a:rPr>
              <a:t>جدول 2 :  </a:t>
            </a:r>
            <a:r>
              <a:rPr lang="fa-IR" dirty="0">
                <a:cs typeface="B Titr" panose="00000700000000000000" pitchFamily="2" charset="-78"/>
              </a:rPr>
              <a:t>مقایسه 5 مقام برتر و هاب را با توجه به مقادیر آنها برای نرم افزار </a:t>
            </a:r>
            <a:r>
              <a:rPr lang="en-US" dirty="0" smtClean="0">
                <a:cs typeface="B Titr" panose="00000700000000000000" pitchFamily="2" charset="-78"/>
              </a:rPr>
              <a:t>ADOL-C</a:t>
            </a:r>
            <a:r>
              <a:rPr lang="fa-IR" dirty="0" smtClean="0">
                <a:cs typeface="B Titr" panose="00000700000000000000" pitchFamily="2" charset="-78"/>
              </a:rPr>
              <a:t> </a:t>
            </a:r>
            <a:endParaRPr lang="en-US" dirty="0">
              <a:cs typeface="B Titr" panose="00000700000000000000" pitchFamily="2" charset="-78"/>
            </a:endParaRPr>
          </a:p>
          <a:p>
            <a:endParaRPr lang="en-US" dirty="0"/>
          </a:p>
        </p:txBody>
      </p:sp>
    </p:spTree>
    <p:extLst>
      <p:ext uri="{BB962C8B-B14F-4D97-AF65-F5344CB8AC3E}">
        <p14:creationId xmlns:p14="http://schemas.microsoft.com/office/powerpoint/2010/main" val="39714498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938005" y="342256"/>
            <a:ext cx="7125113" cy="924475"/>
          </a:xfrm>
        </p:spPr>
        <p:txBody>
          <a:bodyPr/>
          <a:lstStyle/>
          <a:p>
            <a:pPr algn="ctr"/>
            <a:r>
              <a:rPr lang="fa-IR" dirty="0">
                <a:cs typeface="B Titr" pitchFamily="2" charset="-78"/>
              </a:rPr>
              <a:t>شباهت های محاسبه کسینوس</a:t>
            </a:r>
            <a:endParaRPr lang="en-US" sz="1600" dirty="0">
              <a:cs typeface="B Titr" pitchFamily="2" charset="-78"/>
            </a:endParaRPr>
          </a:p>
        </p:txBody>
      </p:sp>
      <p:sp>
        <p:nvSpPr>
          <p:cNvPr id="21" name="Content Placeholder 2"/>
          <p:cNvSpPr>
            <a:spLocks noGrp="1"/>
          </p:cNvSpPr>
          <p:nvPr>
            <p:ph idx="1"/>
          </p:nvPr>
        </p:nvSpPr>
        <p:spPr>
          <a:xfrm>
            <a:off x="428596" y="1295400"/>
            <a:ext cx="8143932" cy="5205434"/>
          </a:xfrm>
        </p:spPr>
        <p:txBody>
          <a:bodyPr>
            <a:normAutofit fontScale="92500" lnSpcReduction="10000"/>
          </a:bodyPr>
          <a:lstStyle/>
          <a:p>
            <a:pPr indent="11113" algn="just">
              <a:lnSpc>
                <a:spcPct val="150000"/>
              </a:lnSpc>
              <a:buNone/>
            </a:pPr>
            <a:r>
              <a:rPr lang="fa-IR" sz="2400" dirty="0">
                <a:solidFill>
                  <a:sysClr val="windowText" lastClr="000000"/>
                </a:solidFill>
                <a:cs typeface="B Titr" pitchFamily="2" charset="-78"/>
              </a:rPr>
              <a:t>شباهت کسینوس جهت (زاویه) توابع را نشان می دهد و نه اندازه. شباهت کسینوس مزیت دارد زیرا حتی اگر دو تابع مشابه از نظر رتبه بندی با هم فاصله داشته باشند ، باز هم می توانند زاویه کوچکتری بین آنها وجود داشته باشد. هرچه زاویه کوچکتر باشد ، شباهت بیشتر است</a:t>
            </a:r>
            <a:r>
              <a:rPr lang="fa-IR" sz="2400" dirty="0" smtClean="0">
                <a:solidFill>
                  <a:sysClr val="windowText" lastClr="000000"/>
                </a:solidFill>
                <a:cs typeface="B Titr" pitchFamily="2" charset="-78"/>
              </a:rPr>
              <a:t>.</a:t>
            </a:r>
            <a:endParaRPr lang="en-US" sz="2400" dirty="0" smtClean="0">
              <a:solidFill>
                <a:sysClr val="windowText" lastClr="000000"/>
              </a:solidFill>
              <a:cs typeface="B Titr" pitchFamily="2" charset="-78"/>
            </a:endParaRPr>
          </a:p>
          <a:p>
            <a:pPr indent="11113" algn="just">
              <a:lnSpc>
                <a:spcPct val="150000"/>
              </a:lnSpc>
              <a:buNone/>
            </a:pPr>
            <a:r>
              <a:rPr lang="fa-IR" sz="2400" dirty="0">
                <a:solidFill>
                  <a:sysClr val="windowText" lastClr="000000"/>
                </a:solidFill>
                <a:cs typeface="B Titr" pitchFamily="2" charset="-78"/>
              </a:rPr>
              <a:t>ما می دانیم </a:t>
            </a:r>
            <a:r>
              <a:rPr lang="en-US" sz="2400" dirty="0" smtClean="0">
                <a:solidFill>
                  <a:sysClr val="windowText" lastClr="000000"/>
                </a:solidFill>
                <a:cs typeface="B Titr" pitchFamily="2" charset="-78"/>
              </a:rPr>
              <a:t> cos </a:t>
            </a:r>
            <a:r>
              <a:rPr lang="en-US" sz="2400" dirty="0">
                <a:solidFill>
                  <a:sysClr val="windowText" lastClr="000000"/>
                </a:solidFill>
                <a:cs typeface="B Titr" pitchFamily="2" charset="-78"/>
              </a:rPr>
              <a:t>(0ᵒ) = 1 </a:t>
            </a:r>
            <a:r>
              <a:rPr lang="fa-IR" sz="2400" dirty="0">
                <a:solidFill>
                  <a:sysClr val="windowText" lastClr="000000"/>
                </a:solidFill>
                <a:cs typeface="B Titr" pitchFamily="2" charset="-78"/>
              </a:rPr>
              <a:t>و </a:t>
            </a:r>
            <a:r>
              <a:rPr lang="en-US" sz="2400" dirty="0" smtClean="0">
                <a:solidFill>
                  <a:sysClr val="windowText" lastClr="000000"/>
                </a:solidFill>
                <a:cs typeface="B Titr" pitchFamily="2" charset="-78"/>
              </a:rPr>
              <a:t> cos </a:t>
            </a:r>
            <a:r>
              <a:rPr lang="en-US" sz="2400" dirty="0">
                <a:solidFill>
                  <a:sysClr val="windowText" lastClr="000000"/>
                </a:solidFill>
                <a:cs typeface="B Titr" pitchFamily="2" charset="-78"/>
              </a:rPr>
              <a:t>(90ᵒ) = </a:t>
            </a:r>
            <a:r>
              <a:rPr lang="en-US" sz="2400" dirty="0" smtClean="0">
                <a:solidFill>
                  <a:sysClr val="windowText" lastClr="000000"/>
                </a:solidFill>
                <a:cs typeface="B Titr" pitchFamily="2" charset="-78"/>
              </a:rPr>
              <a:t>0 </a:t>
            </a:r>
            <a:r>
              <a:rPr lang="fa-IR" sz="2400" dirty="0">
                <a:solidFill>
                  <a:sysClr val="windowText" lastClr="000000"/>
                </a:solidFill>
                <a:cs typeface="B Titr" pitchFamily="2" charset="-78"/>
              </a:rPr>
              <a:t>بنابراین اگر دو بردار متعامد باشند (مشابه هم نباشند) مقدار </a:t>
            </a:r>
            <a:r>
              <a:rPr lang="en-US" sz="2400" dirty="0" smtClean="0">
                <a:solidFill>
                  <a:sysClr val="windowText" lastClr="000000"/>
                </a:solidFill>
                <a:cs typeface="B Titr" pitchFamily="2" charset="-78"/>
              </a:rPr>
              <a:t> cos </a:t>
            </a:r>
            <a:r>
              <a:rPr lang="en-US" sz="2400" dirty="0">
                <a:solidFill>
                  <a:sysClr val="windowText" lastClr="000000"/>
                </a:solidFill>
                <a:cs typeface="B Titr" pitchFamily="2" charset="-78"/>
              </a:rPr>
              <a:t>(</a:t>
            </a:r>
            <a:r>
              <a:rPr lang="az-Cyrl-AZ" sz="2400" dirty="0">
                <a:solidFill>
                  <a:sysClr val="windowText" lastClr="000000"/>
                </a:solidFill>
                <a:cs typeface="B Titr" pitchFamily="2" charset="-78"/>
              </a:rPr>
              <a:t>Ө) 0 </a:t>
            </a:r>
            <a:r>
              <a:rPr lang="fa-IR" sz="2400" dirty="0">
                <a:solidFill>
                  <a:sysClr val="windowText" lastClr="000000"/>
                </a:solidFill>
                <a:cs typeface="B Titr" pitchFamily="2" charset="-78"/>
              </a:rPr>
              <a:t>و اگر دو بردار موازی (مشابه) باشند ، مقدار </a:t>
            </a:r>
            <a:r>
              <a:rPr lang="en-US" sz="2400" dirty="0" smtClean="0">
                <a:solidFill>
                  <a:sysClr val="windowText" lastClr="000000"/>
                </a:solidFill>
                <a:cs typeface="B Titr" pitchFamily="2" charset="-78"/>
              </a:rPr>
              <a:t> cos </a:t>
            </a:r>
            <a:r>
              <a:rPr lang="en-US" sz="2400" dirty="0">
                <a:solidFill>
                  <a:sysClr val="windowText" lastClr="000000"/>
                </a:solidFill>
                <a:cs typeface="B Titr" pitchFamily="2" charset="-78"/>
              </a:rPr>
              <a:t>(</a:t>
            </a:r>
            <a:r>
              <a:rPr lang="az-Cyrl-AZ" sz="2400" dirty="0">
                <a:solidFill>
                  <a:sysClr val="windowText" lastClr="000000"/>
                </a:solidFill>
                <a:cs typeface="B Titr" pitchFamily="2" charset="-78"/>
              </a:rPr>
              <a:t>Ө) 1 </a:t>
            </a:r>
            <a:r>
              <a:rPr lang="fa-IR" sz="2400" dirty="0">
                <a:solidFill>
                  <a:sysClr val="windowText" lastClr="000000"/>
                </a:solidFill>
                <a:cs typeface="B Titr" pitchFamily="2" charset="-78"/>
              </a:rPr>
              <a:t>خواهد بود. اما اگر مقدار </a:t>
            </a:r>
            <a:r>
              <a:rPr lang="en-US" sz="2400" dirty="0" smtClean="0">
                <a:solidFill>
                  <a:sysClr val="windowText" lastClr="000000"/>
                </a:solidFill>
                <a:cs typeface="B Titr" pitchFamily="2" charset="-78"/>
              </a:rPr>
              <a:t> cos </a:t>
            </a:r>
            <a:r>
              <a:rPr lang="en-US" sz="2400" dirty="0">
                <a:solidFill>
                  <a:sysClr val="windowText" lastClr="000000"/>
                </a:solidFill>
                <a:cs typeface="B Titr" pitchFamily="2" charset="-78"/>
              </a:rPr>
              <a:t>(</a:t>
            </a:r>
            <a:r>
              <a:rPr lang="az-Cyrl-AZ" sz="2400" dirty="0">
                <a:solidFill>
                  <a:sysClr val="windowText" lastClr="000000"/>
                </a:solidFill>
                <a:cs typeface="B Titr" pitchFamily="2" charset="-78"/>
              </a:rPr>
              <a:t>Ө) </a:t>
            </a:r>
            <a:r>
              <a:rPr lang="fa-IR" sz="2400" dirty="0">
                <a:solidFill>
                  <a:sysClr val="windowText" lastClr="000000"/>
                </a:solidFill>
                <a:cs typeface="B Titr" pitchFamily="2" charset="-78"/>
              </a:rPr>
              <a:t>بین 0 و 1 باشد ، می توانیم آستانه ای برای تشخیص شباهت تعیین کنیم. ما الگوریتم خود را برای مقدار آستانه مختلف بین 0 و 1 آزمایش کرده ایم. به عنوان مثال ، 0 </a:t>
            </a:r>
            <a:r>
              <a:rPr lang="fa-IR" sz="2400" dirty="0" smtClean="0">
                <a:solidFill>
                  <a:sysClr val="windowText" lastClr="000000"/>
                </a:solidFill>
                <a:cs typeface="B Titr" pitchFamily="2" charset="-78"/>
              </a:rPr>
              <a:t>.0</a:t>
            </a:r>
            <a:r>
              <a:rPr lang="en-US" sz="2400" dirty="0" smtClean="0">
                <a:solidFill>
                  <a:sysClr val="windowText" lastClr="000000"/>
                </a:solidFill>
                <a:cs typeface="B Titr" pitchFamily="2" charset="-78"/>
              </a:rPr>
              <a:t>.</a:t>
            </a:r>
            <a:r>
              <a:rPr lang="fa-IR" sz="2400" dirty="0" smtClean="0">
                <a:solidFill>
                  <a:sysClr val="windowText" lastClr="000000"/>
                </a:solidFill>
                <a:cs typeface="B Titr" pitchFamily="2" charset="-78"/>
              </a:rPr>
              <a:t>، 1.0 </a:t>
            </a:r>
            <a:r>
              <a:rPr lang="fa-IR" sz="2400" dirty="0">
                <a:solidFill>
                  <a:sysClr val="windowText" lastClr="000000"/>
                </a:solidFill>
                <a:cs typeface="B Titr" pitchFamily="2" charset="-78"/>
              </a:rPr>
              <a:t>، </a:t>
            </a:r>
            <a:r>
              <a:rPr lang="fa-IR" sz="2400" dirty="0" smtClean="0">
                <a:solidFill>
                  <a:sysClr val="windowText" lastClr="000000"/>
                </a:solidFill>
                <a:cs typeface="B Titr" pitchFamily="2" charset="-78"/>
              </a:rPr>
              <a:t>2.0 ،……،9.0 </a:t>
            </a:r>
            <a:r>
              <a:rPr lang="fa-IR" sz="2400" dirty="0">
                <a:solidFill>
                  <a:sysClr val="windowText" lastClr="000000"/>
                </a:solidFill>
                <a:cs typeface="B Titr" pitchFamily="2" charset="-78"/>
              </a:rPr>
              <a:t>، </a:t>
            </a:r>
            <a:r>
              <a:rPr lang="fa-IR" sz="2400" dirty="0" smtClean="0">
                <a:solidFill>
                  <a:sysClr val="windowText" lastClr="000000"/>
                </a:solidFill>
                <a:cs typeface="B Titr" pitchFamily="2" charset="-78"/>
              </a:rPr>
              <a:t>0.1</a:t>
            </a:r>
            <a:endParaRPr lang="fa-IR" sz="2400" dirty="0">
              <a:solidFill>
                <a:sysClr val="windowText" lastClr="000000"/>
              </a:solidFill>
              <a:cs typeface="B Titr" pitchFamily="2" charset="-78"/>
            </a:endParaRPr>
          </a:p>
        </p:txBody>
      </p:sp>
    </p:spTree>
    <p:extLst>
      <p:ext uri="{BB962C8B-B14F-4D97-AF65-F5344CB8AC3E}">
        <p14:creationId xmlns:p14="http://schemas.microsoft.com/office/powerpoint/2010/main" val="41187940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9587" y="346607"/>
            <a:ext cx="8249570" cy="928694"/>
          </a:xfrm>
        </p:spPr>
        <p:txBody>
          <a:bodyPr>
            <a:normAutofit/>
          </a:bodyPr>
          <a:lstStyle/>
          <a:p>
            <a:pPr algn="ctr">
              <a:buNone/>
            </a:pPr>
            <a:r>
              <a:rPr lang="fa-IR" sz="2200" b="1" dirty="0">
                <a:cs typeface="B Titr" pitchFamily="2" charset="-78"/>
              </a:rPr>
              <a:t>جدول </a:t>
            </a:r>
            <a:r>
              <a:rPr lang="fa-IR" sz="2200" b="1" dirty="0" smtClean="0">
                <a:cs typeface="B Titr" pitchFamily="2" charset="-78"/>
              </a:rPr>
              <a:t>3</a:t>
            </a:r>
            <a:r>
              <a:rPr lang="fa-IR" sz="2200" b="1" dirty="0">
                <a:cs typeface="B Titr" pitchFamily="2" charset="-78"/>
              </a:rPr>
              <a:t>: شباهت های کوزین با پنج عملکرد اول (با توجه به مرکز و رتبه اقتدار) پروژه </a:t>
            </a:r>
            <a:r>
              <a:rPr lang="en-US" sz="2200" b="1" dirty="0">
                <a:cs typeface="B Titr" pitchFamily="2" charset="-78"/>
              </a:rPr>
              <a:t>CSparse</a:t>
            </a:r>
            <a:endParaRPr lang="en-US" sz="2200" b="1" dirty="0" smtClean="0">
              <a:cs typeface="B Titr" pitchFamily="2" charset="-78"/>
            </a:endParaRPr>
          </a:p>
        </p:txBody>
      </p:sp>
      <p:sp>
        <p:nvSpPr>
          <p:cNvPr id="2" name="TextBox 1"/>
          <p:cNvSpPr txBox="1"/>
          <p:nvPr/>
        </p:nvSpPr>
        <p:spPr>
          <a:xfrm>
            <a:off x="279587" y="4975148"/>
            <a:ext cx="8105554" cy="1719702"/>
          </a:xfrm>
          <a:prstGeom prst="rect">
            <a:avLst/>
          </a:prstGeom>
          <a:noFill/>
        </p:spPr>
        <p:txBody>
          <a:bodyPr wrap="square" rtlCol="0">
            <a:spAutoFit/>
          </a:bodyPr>
          <a:lstStyle/>
          <a:p>
            <a:pPr algn="just">
              <a:lnSpc>
                <a:spcPct val="150000"/>
              </a:lnSpc>
            </a:pPr>
            <a:r>
              <a:rPr lang="fa-IR" dirty="0">
                <a:cs typeface="B Titr" panose="00000700000000000000" pitchFamily="2" charset="-78"/>
              </a:rPr>
              <a:t>علاوه بر این شباهت های بین توابع برای هاب ها و مقامات را محاسبه کرده ایم. برای مرکز دو بردار سطر از ماتریس و برای مقامات دو بردار ستون از ماتریس انتخاب می کنیم.</a:t>
            </a:r>
          </a:p>
          <a:p>
            <a:pPr algn="just">
              <a:lnSpc>
                <a:spcPct val="150000"/>
              </a:lnSpc>
            </a:pPr>
            <a:r>
              <a:rPr lang="fa-IR" dirty="0">
                <a:cs typeface="B Titr" panose="00000700000000000000" pitchFamily="2" charset="-78"/>
              </a:rPr>
              <a:t>اکنون شباهت های کسینوس بین پنج تابع اول </a:t>
            </a:r>
            <a:r>
              <a:rPr lang="fa-IR" dirty="0" smtClean="0">
                <a:cs typeface="B Titr" panose="00000700000000000000" pitchFamily="2" charset="-78"/>
              </a:rPr>
              <a:t>را </a:t>
            </a:r>
            <a:r>
              <a:rPr lang="fa-IR" dirty="0">
                <a:cs typeface="B Titr" panose="00000700000000000000" pitchFamily="2" charset="-78"/>
              </a:rPr>
              <a:t>با توجه به هاب ها و مقامات (برای پروژه های </a:t>
            </a:r>
            <a:r>
              <a:rPr lang="en-US" dirty="0">
                <a:cs typeface="B Titr" panose="00000700000000000000" pitchFamily="2" charset="-78"/>
              </a:rPr>
              <a:t>CSparse </a:t>
            </a:r>
            <a:r>
              <a:rPr lang="fa-IR" dirty="0">
                <a:cs typeface="B Titr" panose="00000700000000000000" pitchFamily="2" charset="-78"/>
              </a:rPr>
              <a:t>و </a:t>
            </a:r>
            <a:r>
              <a:rPr lang="en-US" dirty="0" smtClean="0">
                <a:cs typeface="B Titr" panose="00000700000000000000" pitchFamily="2" charset="-78"/>
              </a:rPr>
              <a:t>ADOL-C</a:t>
            </a:r>
            <a:r>
              <a:rPr lang="fa-IR" dirty="0" smtClean="0">
                <a:cs typeface="B Titr" panose="00000700000000000000" pitchFamily="2" charset="-78"/>
              </a:rPr>
              <a:t>)</a:t>
            </a:r>
            <a:r>
              <a:rPr lang="en-US" dirty="0" smtClean="0">
                <a:cs typeface="B Titr" panose="00000700000000000000" pitchFamily="2" charset="-78"/>
              </a:rPr>
              <a:t> </a:t>
            </a:r>
            <a:r>
              <a:rPr lang="fa-IR" dirty="0">
                <a:cs typeface="B Titr" panose="00000700000000000000" pitchFamily="2" charset="-78"/>
              </a:rPr>
              <a:t>محاسبه می کنیم.</a:t>
            </a:r>
          </a:p>
        </p:txBody>
      </p:sp>
      <p:pic>
        <p:nvPicPr>
          <p:cNvPr id="5" name="Picture 4"/>
          <p:cNvPicPr/>
          <p:nvPr/>
        </p:nvPicPr>
        <p:blipFill>
          <a:blip r:embed="rId2"/>
          <a:stretch>
            <a:fillRect/>
          </a:stretch>
        </p:blipFill>
        <p:spPr>
          <a:xfrm>
            <a:off x="1043608" y="1556792"/>
            <a:ext cx="7097442" cy="3384376"/>
          </a:xfrm>
          <a:prstGeom prst="rect">
            <a:avLst/>
          </a:prstGeom>
        </p:spPr>
      </p:pic>
    </p:spTree>
    <p:extLst>
      <p:ext uri="{BB962C8B-B14F-4D97-AF65-F5344CB8AC3E}">
        <p14:creationId xmlns:p14="http://schemas.microsoft.com/office/powerpoint/2010/main" val="18013932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692696"/>
            <a:ext cx="8249570" cy="928694"/>
          </a:xfrm>
        </p:spPr>
        <p:txBody>
          <a:bodyPr>
            <a:normAutofit/>
          </a:bodyPr>
          <a:lstStyle/>
          <a:p>
            <a:pPr algn="ctr">
              <a:buNone/>
            </a:pPr>
            <a:r>
              <a:rPr lang="fa-IR" sz="2200" b="1" dirty="0">
                <a:cs typeface="B Titr" pitchFamily="2" charset="-78"/>
              </a:rPr>
              <a:t>جدول </a:t>
            </a:r>
            <a:r>
              <a:rPr lang="fa-IR" sz="2200" b="1" dirty="0" smtClean="0">
                <a:cs typeface="B Titr" pitchFamily="2" charset="-78"/>
              </a:rPr>
              <a:t>4</a:t>
            </a:r>
            <a:r>
              <a:rPr lang="fa-IR" sz="2200" b="1" dirty="0">
                <a:cs typeface="B Titr" pitchFamily="2" charset="-78"/>
              </a:rPr>
              <a:t>: شباهت های کوزین با پنج عملکرد اول (با توجه به مرکز و رتبه اقتدار) پروژه </a:t>
            </a:r>
            <a:r>
              <a:rPr lang="en-US" sz="2200" b="1" dirty="0">
                <a:cs typeface="B Titr" pitchFamily="2" charset="-78"/>
              </a:rPr>
              <a:t>ADOL-C</a:t>
            </a:r>
            <a:endParaRPr lang="en-US" sz="2200" b="1" dirty="0" smtClean="0">
              <a:cs typeface="B Titr" pitchFamily="2" charset="-78"/>
            </a:endParaRPr>
          </a:p>
        </p:txBody>
      </p:sp>
      <p:sp>
        <p:nvSpPr>
          <p:cNvPr id="2" name="TextBox 1"/>
          <p:cNvSpPr txBox="1"/>
          <p:nvPr/>
        </p:nvSpPr>
        <p:spPr>
          <a:xfrm>
            <a:off x="755576" y="5561265"/>
            <a:ext cx="7529490" cy="923330"/>
          </a:xfrm>
          <a:prstGeom prst="rect">
            <a:avLst/>
          </a:prstGeom>
          <a:noFill/>
        </p:spPr>
        <p:txBody>
          <a:bodyPr wrap="square" rtlCol="0">
            <a:spAutoFit/>
          </a:bodyPr>
          <a:lstStyle/>
          <a:p>
            <a:pPr algn="just"/>
            <a:r>
              <a:rPr lang="fa-IR" dirty="0">
                <a:cs typeface="B Titr" panose="00000700000000000000" pitchFamily="2" charset="-78"/>
              </a:rPr>
              <a:t>جدول </a:t>
            </a:r>
            <a:r>
              <a:rPr lang="fa-IR" dirty="0" smtClean="0">
                <a:cs typeface="B Titr" panose="00000700000000000000" pitchFamily="2" charset="-78"/>
              </a:rPr>
              <a:t>3 </a:t>
            </a:r>
            <a:r>
              <a:rPr lang="fa-IR" dirty="0">
                <a:cs typeface="B Titr" panose="00000700000000000000" pitchFamily="2" charset="-78"/>
              </a:rPr>
              <a:t>و جدول </a:t>
            </a:r>
            <a:r>
              <a:rPr lang="fa-IR" dirty="0" smtClean="0">
                <a:cs typeface="B Titr" panose="00000700000000000000" pitchFamily="2" charset="-78"/>
              </a:rPr>
              <a:t>4 </a:t>
            </a:r>
            <a:r>
              <a:rPr lang="fa-IR" dirty="0">
                <a:cs typeface="B Titr" panose="00000700000000000000" pitchFamily="2" charset="-78"/>
              </a:rPr>
              <a:t>شباهت های کسینوس بین توابع را نشان می دهد که در </a:t>
            </a:r>
            <a:r>
              <a:rPr lang="fa-IR" dirty="0" smtClean="0">
                <a:cs typeface="B Titr" panose="00000700000000000000" pitchFamily="2" charset="-78"/>
              </a:rPr>
              <a:t>آن</a:t>
            </a:r>
            <a:r>
              <a:rPr lang="en-US" dirty="0" smtClean="0">
                <a:cs typeface="B Titr" panose="00000700000000000000" pitchFamily="2" charset="-78"/>
              </a:rPr>
              <a:t>a </a:t>
            </a:r>
            <a:r>
              <a:rPr lang="fa-IR" dirty="0" smtClean="0">
                <a:cs typeface="B Titr" panose="00000700000000000000" pitchFamily="2" charset="-78"/>
              </a:rPr>
              <a:t>و</a:t>
            </a:r>
            <a:r>
              <a:rPr lang="en-US" dirty="0" smtClean="0">
                <a:cs typeface="B Titr" panose="00000700000000000000" pitchFamily="2" charset="-78"/>
              </a:rPr>
              <a:t>b </a:t>
            </a:r>
            <a:r>
              <a:rPr lang="fa-IR" dirty="0">
                <a:cs typeface="B Titr" panose="00000700000000000000" pitchFamily="2" charset="-78"/>
              </a:rPr>
              <a:t>توابع پروژه ها را نشان می دهند </a:t>
            </a:r>
            <a:r>
              <a:rPr lang="fa-IR" dirty="0" smtClean="0">
                <a:cs typeface="B Titr" panose="00000700000000000000" pitchFamily="2" charset="-78"/>
              </a:rPr>
              <a:t>. در </a:t>
            </a:r>
            <a:r>
              <a:rPr lang="fa-IR" dirty="0">
                <a:cs typeface="B Titr" panose="00000700000000000000" pitchFamily="2" charset="-78"/>
              </a:rPr>
              <a:t>اینجا مقدار </a:t>
            </a:r>
            <a:r>
              <a:rPr lang="en-US" dirty="0">
                <a:cs typeface="B Titr" panose="00000700000000000000" pitchFamily="2" charset="-78"/>
              </a:rPr>
              <a:t>cos (</a:t>
            </a:r>
            <a:r>
              <a:rPr lang="az-Cyrl-AZ" dirty="0">
                <a:cs typeface="B Titr" panose="00000700000000000000" pitchFamily="2" charset="-78"/>
              </a:rPr>
              <a:t>Ө) </a:t>
            </a:r>
            <a:r>
              <a:rPr lang="fa-IR" dirty="0" smtClean="0">
                <a:cs typeface="B Titr" panose="00000700000000000000" pitchFamily="2" charset="-78"/>
              </a:rPr>
              <a:t> را </a:t>
            </a:r>
            <a:r>
              <a:rPr lang="fa-IR" dirty="0">
                <a:cs typeface="B Titr" panose="00000700000000000000" pitchFamily="2" charset="-78"/>
              </a:rPr>
              <a:t>بین 0 و 1 بدست می آوریم. بنابراین با تعیین یک آستانه می توان گفت که </a:t>
            </a:r>
            <a:r>
              <a:rPr lang="fa-IR" dirty="0" smtClean="0">
                <a:cs typeface="B Titr" panose="00000700000000000000" pitchFamily="2" charset="-78"/>
              </a:rPr>
              <a:t>دو </a:t>
            </a:r>
            <a:r>
              <a:rPr lang="fa-IR" dirty="0">
                <a:cs typeface="B Titr" panose="00000700000000000000" pitchFamily="2" charset="-78"/>
              </a:rPr>
              <a:t>تابع مشابه هستند </a:t>
            </a:r>
            <a:r>
              <a:rPr lang="fa-IR" dirty="0" smtClean="0">
                <a:cs typeface="B Titr" panose="00000700000000000000" pitchFamily="2" charset="-78"/>
              </a:rPr>
              <a:t>.</a:t>
            </a:r>
            <a:endParaRPr lang="en-US" dirty="0">
              <a:cs typeface="B Titr" panose="00000700000000000000" pitchFamily="2" charset="-78"/>
            </a:endParaRPr>
          </a:p>
        </p:txBody>
      </p:sp>
      <p:pic>
        <p:nvPicPr>
          <p:cNvPr id="6" name="Picture 5"/>
          <p:cNvPicPr/>
          <p:nvPr/>
        </p:nvPicPr>
        <p:blipFill>
          <a:blip r:embed="rId2"/>
          <a:stretch>
            <a:fillRect/>
          </a:stretch>
        </p:blipFill>
        <p:spPr>
          <a:xfrm>
            <a:off x="899592" y="1769111"/>
            <a:ext cx="7241458" cy="3600400"/>
          </a:xfrm>
          <a:prstGeom prst="rect">
            <a:avLst/>
          </a:prstGeom>
        </p:spPr>
      </p:pic>
      <p:cxnSp>
        <p:nvCxnSpPr>
          <p:cNvPr id="2057" name="AutoShape 9"/>
          <p:cNvCxnSpPr>
            <a:cxnSpLocks noChangeShapeType="1"/>
          </p:cNvCxnSpPr>
          <p:nvPr/>
        </p:nvCxnSpPr>
        <p:spPr bwMode="auto">
          <a:xfrm>
            <a:off x="1547664" y="5567708"/>
            <a:ext cx="18097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058" name="AutoShape 10"/>
          <p:cNvCxnSpPr>
            <a:cxnSpLocks noChangeShapeType="1"/>
          </p:cNvCxnSpPr>
          <p:nvPr/>
        </p:nvCxnSpPr>
        <p:spPr bwMode="auto">
          <a:xfrm>
            <a:off x="1187624" y="5550393"/>
            <a:ext cx="18097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726889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938005" y="342256"/>
            <a:ext cx="7125113" cy="924475"/>
          </a:xfrm>
        </p:spPr>
        <p:txBody>
          <a:bodyPr/>
          <a:lstStyle/>
          <a:p>
            <a:pPr algn="ctr"/>
            <a:r>
              <a:rPr lang="fa-IR" dirty="0" smtClean="0">
                <a:cs typeface="B Titr" pitchFamily="2" charset="-78"/>
              </a:rPr>
              <a:t>الگوریتم</a:t>
            </a:r>
            <a:endParaRPr lang="en-US" sz="1600" dirty="0">
              <a:cs typeface="B Titr" pitchFamily="2" charset="-78"/>
            </a:endParaRPr>
          </a:p>
        </p:txBody>
      </p:sp>
      <p:sp>
        <p:nvSpPr>
          <p:cNvPr id="21" name="Content Placeholder 2"/>
          <p:cNvSpPr>
            <a:spLocks noGrp="1"/>
          </p:cNvSpPr>
          <p:nvPr>
            <p:ph idx="1"/>
          </p:nvPr>
        </p:nvSpPr>
        <p:spPr>
          <a:xfrm>
            <a:off x="428596" y="1295400"/>
            <a:ext cx="8143932" cy="5205434"/>
          </a:xfrm>
        </p:spPr>
        <p:txBody>
          <a:bodyPr>
            <a:normAutofit fontScale="70000" lnSpcReduction="20000"/>
          </a:bodyPr>
          <a:lstStyle/>
          <a:p>
            <a:pPr indent="11113" algn="just">
              <a:lnSpc>
                <a:spcPct val="170000"/>
              </a:lnSpc>
              <a:buNone/>
            </a:pPr>
            <a:r>
              <a:rPr lang="fa-IR" sz="2400" dirty="0" smtClean="0">
                <a:solidFill>
                  <a:sysClr val="windowText" lastClr="000000"/>
                </a:solidFill>
                <a:cs typeface="B Titr" pitchFamily="2" charset="-78"/>
              </a:rPr>
              <a:t>الگوریتم </a:t>
            </a:r>
            <a:r>
              <a:rPr lang="en-US" sz="2400" dirty="0">
                <a:solidFill>
                  <a:sysClr val="windowText" lastClr="000000"/>
                </a:solidFill>
                <a:cs typeface="B Titr" pitchFamily="2" charset="-78"/>
              </a:rPr>
              <a:t>DSM A </a:t>
            </a:r>
            <a:r>
              <a:rPr lang="fa-IR" sz="2400" dirty="0" smtClean="0">
                <a:solidFill>
                  <a:sysClr val="windowText" lastClr="000000"/>
                </a:solidFill>
                <a:cs typeface="B Titr" pitchFamily="2" charset="-78"/>
              </a:rPr>
              <a:t> ورودی </a:t>
            </a:r>
            <a:r>
              <a:rPr lang="fa-IR" sz="2400" dirty="0">
                <a:solidFill>
                  <a:sysClr val="windowText" lastClr="000000"/>
                </a:solidFill>
                <a:cs typeface="B Titr" pitchFamily="2" charset="-78"/>
              </a:rPr>
              <a:t>است و لیستی از سطوح دارای عملکردهای مشابه خروجی است (</a:t>
            </a:r>
            <a:r>
              <a:rPr lang="en-US" sz="2400" dirty="0">
                <a:solidFill>
                  <a:sysClr val="windowText" lastClr="000000"/>
                </a:solidFill>
                <a:cs typeface="B Titr" pitchFamily="2" charset="-78"/>
              </a:rPr>
              <a:t>T1 ، T2 ، .... ، </a:t>
            </a:r>
            <a:r>
              <a:rPr lang="en-US" sz="2400" dirty="0" smtClean="0">
                <a:solidFill>
                  <a:sysClr val="windowText" lastClr="000000"/>
                </a:solidFill>
                <a:cs typeface="B Titr" pitchFamily="2" charset="-78"/>
              </a:rPr>
              <a:t>Tk</a:t>
            </a:r>
            <a:r>
              <a:rPr lang="fa-IR" sz="2400" dirty="0" smtClean="0">
                <a:solidFill>
                  <a:sysClr val="windowText" lastClr="000000"/>
                </a:solidFill>
                <a:cs typeface="B Titr" pitchFamily="2" charset="-78"/>
              </a:rPr>
              <a:t>)</a:t>
            </a:r>
            <a:r>
              <a:rPr lang="en-US" sz="2400" dirty="0" smtClean="0">
                <a:solidFill>
                  <a:sysClr val="windowText" lastClr="000000"/>
                </a:solidFill>
                <a:cs typeface="B Titr" pitchFamily="2" charset="-78"/>
              </a:rPr>
              <a:t>. </a:t>
            </a:r>
            <a:r>
              <a:rPr lang="fa-IR" sz="2400" dirty="0">
                <a:solidFill>
                  <a:sysClr val="windowText" lastClr="000000"/>
                </a:solidFill>
                <a:cs typeface="B Titr" pitchFamily="2" charset="-78"/>
              </a:rPr>
              <a:t>آستانه یک مقدار عددی از پیش تعریف شده بین 0 تا 1 است. </a:t>
            </a:r>
            <a:r>
              <a:rPr lang="fa-IR" sz="2400" dirty="0" smtClean="0">
                <a:solidFill>
                  <a:sysClr val="windowText" lastClr="000000"/>
                </a:solidFill>
                <a:cs typeface="B Titr" pitchFamily="2" charset="-78"/>
              </a:rPr>
              <a:t>با </a:t>
            </a:r>
            <a:r>
              <a:rPr lang="fa-IR" sz="2400" dirty="0">
                <a:solidFill>
                  <a:sysClr val="windowText" lastClr="000000"/>
                </a:solidFill>
                <a:cs typeface="B Titr" pitchFamily="2" charset="-78"/>
              </a:rPr>
              <a:t>پیروی از روش مشابه در مرحله 5 ، یک لیست (</a:t>
            </a:r>
            <a:r>
              <a:rPr lang="en-US" sz="2400" dirty="0" smtClean="0">
                <a:solidFill>
                  <a:sysClr val="windowText" lastClr="000000"/>
                </a:solidFill>
                <a:cs typeface="B Titr" pitchFamily="2" charset="-78"/>
              </a:rPr>
              <a:t>h</a:t>
            </a:r>
            <a:r>
              <a:rPr lang="fa-IR" sz="2400" dirty="0" smtClean="0">
                <a:solidFill>
                  <a:sysClr val="windowText" lastClr="000000"/>
                </a:solidFill>
                <a:cs typeface="B Titr" pitchFamily="2" charset="-78"/>
              </a:rPr>
              <a:t>)</a:t>
            </a:r>
            <a:r>
              <a:rPr lang="en-US" sz="2400" dirty="0" smtClean="0">
                <a:solidFill>
                  <a:sysClr val="windowText" lastClr="000000"/>
                </a:solidFill>
                <a:cs typeface="B Titr" pitchFamily="2" charset="-78"/>
              </a:rPr>
              <a:t> </a:t>
            </a:r>
            <a:r>
              <a:rPr lang="fa-IR" sz="2400" dirty="0">
                <a:solidFill>
                  <a:sysClr val="windowText" lastClr="000000"/>
                </a:solidFill>
                <a:cs typeface="B Titr" pitchFamily="2" charset="-78"/>
              </a:rPr>
              <a:t>از 5 عملکرد برتر را با توجه به رتبه بندی هاب دریافت می کنیم و در مرحله 6 یک لیست (</a:t>
            </a:r>
            <a:r>
              <a:rPr lang="en-US" sz="2400" dirty="0" smtClean="0">
                <a:solidFill>
                  <a:sysClr val="windowText" lastClr="000000"/>
                </a:solidFill>
                <a:cs typeface="B Titr" pitchFamily="2" charset="-78"/>
              </a:rPr>
              <a:t>a</a:t>
            </a:r>
            <a:r>
              <a:rPr lang="fa-IR" sz="2400" dirty="0" smtClean="0">
                <a:solidFill>
                  <a:sysClr val="windowText" lastClr="000000"/>
                </a:solidFill>
                <a:cs typeface="B Titr" pitchFamily="2" charset="-78"/>
              </a:rPr>
              <a:t>)</a:t>
            </a:r>
            <a:r>
              <a:rPr lang="en-US" sz="2400" dirty="0" smtClean="0">
                <a:solidFill>
                  <a:sysClr val="windowText" lastClr="000000"/>
                </a:solidFill>
                <a:cs typeface="B Titr" pitchFamily="2" charset="-78"/>
              </a:rPr>
              <a:t> </a:t>
            </a:r>
            <a:r>
              <a:rPr lang="fa-IR" sz="2400" dirty="0">
                <a:solidFill>
                  <a:sysClr val="windowText" lastClr="000000"/>
                </a:solidFill>
                <a:cs typeface="B Titr" pitchFamily="2" charset="-78"/>
              </a:rPr>
              <a:t>از 5 عملکرد برتر را با توجه به رتبه بندی بدست می آوریم.</a:t>
            </a:r>
          </a:p>
          <a:p>
            <a:pPr indent="11113" algn="just">
              <a:lnSpc>
                <a:spcPct val="170000"/>
              </a:lnSpc>
              <a:buNone/>
            </a:pPr>
            <a:r>
              <a:rPr lang="fa-IR" sz="2400" dirty="0" smtClean="0">
                <a:solidFill>
                  <a:sysClr val="windowText" lastClr="000000"/>
                </a:solidFill>
                <a:cs typeface="B Titr" pitchFamily="2" charset="-78"/>
              </a:rPr>
              <a:t>در </a:t>
            </a:r>
            <a:r>
              <a:rPr lang="fa-IR" sz="2400" dirty="0">
                <a:solidFill>
                  <a:sysClr val="windowText" lastClr="000000"/>
                </a:solidFill>
                <a:cs typeface="B Titr" pitchFamily="2" charset="-78"/>
              </a:rPr>
              <a:t>مراحل 11 تا 15 شباهت کسینوس بین این 5 توابع هاب </a:t>
            </a:r>
            <a:r>
              <a:rPr lang="fa-IR" sz="2400" dirty="0" smtClean="0">
                <a:solidFill>
                  <a:sysClr val="windowText" lastClr="000000"/>
                </a:solidFill>
                <a:cs typeface="B Titr" pitchFamily="2" charset="-78"/>
              </a:rPr>
              <a:t>، سپس </a:t>
            </a:r>
            <a:r>
              <a:rPr lang="fa-IR" sz="2400" dirty="0">
                <a:solidFill>
                  <a:sysClr val="windowText" lastClr="000000"/>
                </a:solidFill>
                <a:cs typeface="B Titr" pitchFamily="2" charset="-78"/>
              </a:rPr>
              <a:t>میانگین شباهت هر یک از توابع هاب را در مرحله 17 محاسبه می کنیم. در مرحله 20 الگوریتم بررسی می کند که آیا میانگین شباهت تابع </a:t>
            </a:r>
            <a:r>
              <a:rPr lang="en-US" sz="2400" dirty="0">
                <a:solidFill>
                  <a:sysClr val="windowText" lastClr="000000"/>
                </a:solidFill>
                <a:cs typeface="B Titr" pitchFamily="2" charset="-78"/>
              </a:rPr>
              <a:t>h [i] </a:t>
            </a:r>
            <a:r>
              <a:rPr lang="fa-IR" sz="2400" dirty="0" smtClean="0">
                <a:solidFill>
                  <a:sysClr val="windowText" lastClr="000000"/>
                </a:solidFill>
                <a:cs typeface="B Titr" pitchFamily="2" charset="-78"/>
              </a:rPr>
              <a:t>(یعنی </a:t>
            </a:r>
            <a:r>
              <a:rPr lang="fa-IR" sz="2400" dirty="0">
                <a:solidFill>
                  <a:sysClr val="windowText" lastClr="000000"/>
                </a:solidFill>
                <a:cs typeface="B Titr" pitchFamily="2" charset="-78"/>
              </a:rPr>
              <a:t>شباهت هاب </a:t>
            </a:r>
            <a:r>
              <a:rPr lang="en-US" sz="2400" dirty="0" smtClean="0">
                <a:solidFill>
                  <a:sysClr val="windowText" lastClr="000000"/>
                </a:solidFill>
                <a:cs typeface="B Titr" pitchFamily="2" charset="-78"/>
              </a:rPr>
              <a:t>[i]</a:t>
            </a:r>
            <a:r>
              <a:rPr lang="fa-IR" sz="2400" dirty="0" smtClean="0">
                <a:solidFill>
                  <a:sysClr val="windowText" lastClr="000000"/>
                </a:solidFill>
                <a:cs typeface="B Titr" pitchFamily="2" charset="-78"/>
              </a:rPr>
              <a:t>)</a:t>
            </a:r>
            <a:r>
              <a:rPr lang="en-US" sz="2400" dirty="0" smtClean="0">
                <a:solidFill>
                  <a:sysClr val="windowText" lastClr="000000"/>
                </a:solidFill>
                <a:cs typeface="B Titr" pitchFamily="2" charset="-78"/>
              </a:rPr>
              <a:t> </a:t>
            </a:r>
            <a:r>
              <a:rPr lang="fa-IR" sz="2400" dirty="0">
                <a:solidFill>
                  <a:sysClr val="windowText" lastClr="000000"/>
                </a:solidFill>
                <a:cs typeface="B Titr" pitchFamily="2" charset="-78"/>
              </a:rPr>
              <a:t>بیشتر یا مساوی با آستانه از پیش تعریف شده است یا خیر. اگر شرط را برآورده کند ، تابع در ردیف </a:t>
            </a:r>
            <a:r>
              <a:rPr lang="en-US" sz="2400" dirty="0">
                <a:solidFill>
                  <a:sysClr val="windowText" lastClr="000000"/>
                </a:solidFill>
                <a:cs typeface="B Titr" pitchFamily="2" charset="-78"/>
              </a:rPr>
              <a:t>Tk </a:t>
            </a:r>
            <a:r>
              <a:rPr lang="fa-IR" sz="2400" dirty="0">
                <a:solidFill>
                  <a:sysClr val="windowText" lastClr="000000"/>
                </a:solidFill>
                <a:cs typeface="B Titr" pitchFamily="2" charset="-78"/>
              </a:rPr>
              <a:t>قرار می گیرد و همچنین در </a:t>
            </a:r>
            <a:r>
              <a:rPr lang="en-US" sz="2400" dirty="0">
                <a:solidFill>
                  <a:sysClr val="windowText" lastClr="000000"/>
                </a:solidFill>
                <a:cs typeface="B Titr" pitchFamily="2" charset="-78"/>
              </a:rPr>
              <a:t>U </a:t>
            </a:r>
            <a:r>
              <a:rPr lang="fa-IR" sz="2400" dirty="0">
                <a:solidFill>
                  <a:sysClr val="windowText" lastClr="000000"/>
                </a:solidFill>
                <a:cs typeface="B Titr" pitchFamily="2" charset="-78"/>
              </a:rPr>
              <a:t>ذخیره می شود تا پس از تکرار فعلی از ماتریس </a:t>
            </a:r>
            <a:r>
              <a:rPr lang="en-US" sz="2400" dirty="0">
                <a:solidFill>
                  <a:sysClr val="windowText" lastClr="000000"/>
                </a:solidFill>
                <a:cs typeface="B Titr" pitchFamily="2" charset="-78"/>
              </a:rPr>
              <a:t>A </a:t>
            </a:r>
            <a:r>
              <a:rPr lang="fa-IR" sz="2400" dirty="0">
                <a:solidFill>
                  <a:sysClr val="windowText" lastClr="000000"/>
                </a:solidFill>
                <a:cs typeface="B Titr" pitchFamily="2" charset="-78"/>
              </a:rPr>
              <a:t>حذف شود ، در غیر این صورت هیچ کاری برای آن تابع انجام نمی دهد. به طور مشابه برای سطوح اقتدار ، مراحل 23 تا 33 را دنبال کردیم. بنابراین در یک تکرار </a:t>
            </a:r>
            <a:r>
              <a:rPr lang="fa-IR" sz="2400" dirty="0" smtClean="0">
                <a:solidFill>
                  <a:sysClr val="windowText" lastClr="000000"/>
                </a:solidFill>
                <a:cs typeface="B Titr" pitchFamily="2" charset="-78"/>
              </a:rPr>
              <a:t>حلقه</a:t>
            </a:r>
            <a:r>
              <a:rPr lang="en-US" sz="2400" dirty="0" smtClean="0">
                <a:solidFill>
                  <a:sysClr val="windowText" lastClr="000000"/>
                </a:solidFill>
                <a:cs typeface="B Titr" pitchFamily="2" charset="-78"/>
              </a:rPr>
              <a:t> while </a:t>
            </a:r>
            <a:r>
              <a:rPr lang="fa-IR" sz="2400" dirty="0">
                <a:solidFill>
                  <a:sysClr val="windowText" lastClr="000000"/>
                </a:solidFill>
                <a:cs typeface="B Titr" pitchFamily="2" charset="-78"/>
              </a:rPr>
              <a:t>دو ردیف را یکی برای هاب و دیگری برای اقتدار محاسبه می کنیم. الگوریتم تا زمانی ادامه می یابد که هیچ توابع وجود نداشته باشد یا چنین سطحی با شرایط تعیین شده محاسبه نشود.</a:t>
            </a:r>
          </a:p>
        </p:txBody>
      </p:sp>
    </p:spTree>
    <p:extLst>
      <p:ext uri="{BB962C8B-B14F-4D97-AF65-F5344CB8AC3E}">
        <p14:creationId xmlns:p14="http://schemas.microsoft.com/office/powerpoint/2010/main" val="15002157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938005" y="342256"/>
            <a:ext cx="7125113" cy="924475"/>
          </a:xfrm>
        </p:spPr>
        <p:txBody>
          <a:bodyPr/>
          <a:lstStyle/>
          <a:p>
            <a:pPr algn="ctr"/>
            <a:r>
              <a:rPr lang="fa-IR" dirty="0" smtClean="0">
                <a:cs typeface="B Titr" pitchFamily="2" charset="-78"/>
              </a:rPr>
              <a:t>سیستم های هدف</a:t>
            </a:r>
            <a:endParaRPr lang="en-US" sz="1600" dirty="0">
              <a:cs typeface="B Titr" pitchFamily="2" charset="-78"/>
            </a:endParaRPr>
          </a:p>
        </p:txBody>
      </p:sp>
      <p:sp>
        <p:nvSpPr>
          <p:cNvPr id="21" name="Content Placeholder 2"/>
          <p:cNvSpPr>
            <a:spLocks noGrp="1"/>
          </p:cNvSpPr>
          <p:nvPr>
            <p:ph idx="1"/>
          </p:nvPr>
        </p:nvSpPr>
        <p:spPr>
          <a:xfrm>
            <a:off x="428596" y="1295400"/>
            <a:ext cx="8143932" cy="5205434"/>
          </a:xfrm>
        </p:spPr>
        <p:txBody>
          <a:bodyPr>
            <a:normAutofit/>
          </a:bodyPr>
          <a:lstStyle/>
          <a:p>
            <a:pPr indent="11113" algn="just">
              <a:lnSpc>
                <a:spcPct val="150000"/>
              </a:lnSpc>
              <a:buNone/>
            </a:pPr>
            <a:r>
              <a:rPr lang="fa-IR" sz="2400" dirty="0">
                <a:solidFill>
                  <a:sysClr val="windowText" lastClr="000000"/>
                </a:solidFill>
                <a:cs typeface="B Titr" pitchFamily="2" charset="-78"/>
              </a:rPr>
              <a:t>برای آزمایش دو نرم افزار پیاده سازی شده </a:t>
            </a:r>
            <a:r>
              <a:rPr lang="fa-IR" sz="2400" dirty="0" smtClean="0">
                <a:solidFill>
                  <a:sysClr val="windowText" lastClr="000000"/>
                </a:solidFill>
                <a:cs typeface="B Titr" pitchFamily="2" charset="-78"/>
              </a:rPr>
              <a:t>در</a:t>
            </a:r>
            <a:r>
              <a:rPr lang="en-US" sz="2400" dirty="0" smtClean="0">
                <a:solidFill>
                  <a:sysClr val="windowText" lastClr="000000"/>
                </a:solidFill>
                <a:cs typeface="B Titr" pitchFamily="2" charset="-78"/>
              </a:rPr>
              <a:t>C/C++ </a:t>
            </a:r>
            <a:r>
              <a:rPr lang="en-US" sz="2400" dirty="0">
                <a:solidFill>
                  <a:sysClr val="windowText" lastClr="000000"/>
                </a:solidFill>
                <a:cs typeface="B Titr" pitchFamily="2" charset="-78"/>
              </a:rPr>
              <a:t>,CSparse </a:t>
            </a:r>
            <a:r>
              <a:rPr lang="fa-IR" sz="2400" dirty="0">
                <a:solidFill>
                  <a:sysClr val="windowText" lastClr="000000"/>
                </a:solidFill>
                <a:cs typeface="B Titr" pitchFamily="2" charset="-78"/>
              </a:rPr>
              <a:t>نسخه 5,6,0 و </a:t>
            </a:r>
            <a:r>
              <a:rPr lang="en-US" sz="2400" dirty="0" smtClean="0">
                <a:solidFill>
                  <a:sysClr val="windowText" lastClr="000000"/>
                </a:solidFill>
                <a:cs typeface="B Titr" pitchFamily="2" charset="-78"/>
              </a:rPr>
              <a:t>ADOL-C</a:t>
            </a:r>
            <a:r>
              <a:rPr lang="fa-IR" sz="2400" dirty="0" smtClean="0">
                <a:solidFill>
                  <a:sysClr val="windowText" lastClr="000000"/>
                </a:solidFill>
                <a:cs typeface="B Titr" pitchFamily="2" charset="-78"/>
              </a:rPr>
              <a:t> </a:t>
            </a:r>
            <a:r>
              <a:rPr lang="en-US" sz="2400" dirty="0" smtClean="0">
                <a:solidFill>
                  <a:sysClr val="windowText" lastClr="000000"/>
                </a:solidFill>
                <a:cs typeface="B Titr" pitchFamily="2" charset="-78"/>
              </a:rPr>
              <a:t> </a:t>
            </a:r>
            <a:r>
              <a:rPr lang="fa-IR" sz="2400" dirty="0">
                <a:solidFill>
                  <a:sysClr val="windowText" lastClr="000000"/>
                </a:solidFill>
                <a:cs typeface="B Titr" pitchFamily="2" charset="-78"/>
              </a:rPr>
              <a:t>نسخه 2.7.2 را انتخاب می کنیم. این نرم افزارهای علمی برای محاسبه مشتقات عددی دقیق (تا ماشین دقیق) از برنامه عملکرد در یک نقطه مشخص استفاده می شوند. نرم افزار </a:t>
            </a:r>
            <a:r>
              <a:rPr lang="en-US" sz="2400" dirty="0">
                <a:solidFill>
                  <a:sysClr val="windowText" lastClr="000000"/>
                </a:solidFill>
                <a:cs typeface="B Titr" pitchFamily="2" charset="-78"/>
              </a:rPr>
              <a:t>CSparse </a:t>
            </a:r>
            <a:r>
              <a:rPr lang="fa-IR" sz="2400" dirty="0">
                <a:solidFill>
                  <a:sysClr val="windowText" lastClr="000000"/>
                </a:solidFill>
                <a:cs typeface="B Titr" pitchFamily="2" charset="-78"/>
              </a:rPr>
              <a:t>به حل سیستم معادله خطی </a:t>
            </a:r>
            <a:r>
              <a:rPr lang="en-US" sz="2400" dirty="0">
                <a:solidFill>
                  <a:sysClr val="windowText" lastClr="000000"/>
                </a:solidFill>
                <a:cs typeface="B Titr" pitchFamily="2" charset="-78"/>
              </a:rPr>
              <a:t>Ax = b </a:t>
            </a:r>
            <a:r>
              <a:rPr lang="fa-IR" sz="2400" dirty="0">
                <a:solidFill>
                  <a:sysClr val="windowText" lastClr="000000"/>
                </a:solidFill>
                <a:cs typeface="B Titr" pitchFamily="2" charset="-78"/>
              </a:rPr>
              <a:t>می پردازد که در آن ماتریس </a:t>
            </a:r>
            <a:r>
              <a:rPr lang="fa-IR" sz="2400" dirty="0" smtClean="0">
                <a:solidFill>
                  <a:sysClr val="windowText" lastClr="000000"/>
                </a:solidFill>
                <a:cs typeface="B Titr" pitchFamily="2" charset="-78"/>
              </a:rPr>
              <a:t>ضریب </a:t>
            </a:r>
            <a:r>
              <a:rPr lang="en-US" sz="2400" dirty="0" smtClean="0">
                <a:solidFill>
                  <a:sysClr val="windowText" lastClr="000000"/>
                </a:solidFill>
                <a:cs typeface="B Titr" pitchFamily="2" charset="-78"/>
              </a:rPr>
              <a:t>A</a:t>
            </a:r>
            <a:r>
              <a:rPr lang="fa-IR" sz="2400" dirty="0" smtClean="0">
                <a:solidFill>
                  <a:sysClr val="windowText" lastClr="000000"/>
                </a:solidFill>
                <a:cs typeface="B Titr" pitchFamily="2" charset="-78"/>
              </a:rPr>
              <a:t> پراکنده </a:t>
            </a:r>
            <a:r>
              <a:rPr lang="fa-IR" sz="2400" dirty="0">
                <a:solidFill>
                  <a:sysClr val="windowText" lastClr="000000"/>
                </a:solidFill>
                <a:cs typeface="B Titr" pitchFamily="2" charset="-78"/>
              </a:rPr>
              <a:t>است </a:t>
            </a:r>
            <a:r>
              <a:rPr lang="fa-IR" sz="2400" dirty="0" smtClean="0">
                <a:solidFill>
                  <a:sysClr val="windowText" lastClr="000000"/>
                </a:solidFill>
                <a:cs typeface="B Titr" pitchFamily="2" charset="-78"/>
              </a:rPr>
              <a:t>.</a:t>
            </a:r>
            <a:endParaRPr lang="fa-IR" sz="2400" dirty="0">
              <a:solidFill>
                <a:sysClr val="windowText" lastClr="000000"/>
              </a:solidFill>
              <a:cs typeface="B Titr" pitchFamily="2" charset="-78"/>
            </a:endParaRPr>
          </a:p>
          <a:p>
            <a:pPr indent="11113" algn="just">
              <a:lnSpc>
                <a:spcPct val="150000"/>
              </a:lnSpc>
              <a:buNone/>
            </a:pPr>
            <a:r>
              <a:rPr lang="fa-IR" sz="2400" dirty="0">
                <a:solidFill>
                  <a:sysClr val="windowText" lastClr="000000"/>
                </a:solidFill>
                <a:cs typeface="B Titr" pitchFamily="2" charset="-78"/>
              </a:rPr>
              <a:t>از طرف دیگر </a:t>
            </a:r>
            <a:r>
              <a:rPr lang="en-US" sz="2400" dirty="0">
                <a:solidFill>
                  <a:sysClr val="windowText" lastClr="000000"/>
                </a:solidFill>
                <a:cs typeface="B Titr" pitchFamily="2" charset="-78"/>
              </a:rPr>
              <a:t>ADOL-C </a:t>
            </a:r>
            <a:r>
              <a:rPr lang="fa-IR" sz="2400" dirty="0" smtClean="0">
                <a:solidFill>
                  <a:sysClr val="windowText" lastClr="000000"/>
                </a:solidFill>
                <a:cs typeface="B Titr" pitchFamily="2" charset="-78"/>
              </a:rPr>
              <a:t> یک </a:t>
            </a:r>
            <a:r>
              <a:rPr lang="fa-IR" sz="2400" dirty="0">
                <a:solidFill>
                  <a:sysClr val="windowText" lastClr="000000"/>
                </a:solidFill>
                <a:cs typeface="B Titr" pitchFamily="2" charset="-78"/>
              </a:rPr>
              <a:t>سیستم نرم افزاری برای محاسبه مشتقات ریاضی (ضرایب گرادیان ، ژاکوبیان ، هسیان ، تیلور) یک تابع ریاضی است </a:t>
            </a:r>
            <a:r>
              <a:rPr lang="fa-IR" sz="2400" dirty="0" smtClean="0">
                <a:solidFill>
                  <a:sysClr val="windowText" lastClr="000000"/>
                </a:solidFill>
                <a:cs typeface="B Titr" pitchFamily="2" charset="-78"/>
              </a:rPr>
              <a:t>.</a:t>
            </a:r>
            <a:endParaRPr lang="fa-IR" sz="2400" dirty="0">
              <a:solidFill>
                <a:sysClr val="windowText" lastClr="000000"/>
              </a:solidFill>
              <a:cs typeface="B Titr" pitchFamily="2" charset="-78"/>
            </a:endParaRPr>
          </a:p>
        </p:txBody>
      </p:sp>
    </p:spTree>
    <p:extLst>
      <p:ext uri="{BB962C8B-B14F-4D97-AF65-F5344CB8AC3E}">
        <p14:creationId xmlns:p14="http://schemas.microsoft.com/office/powerpoint/2010/main" val="679705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938005" y="342256"/>
            <a:ext cx="7125113" cy="924475"/>
          </a:xfrm>
        </p:spPr>
        <p:txBody>
          <a:bodyPr/>
          <a:lstStyle/>
          <a:p>
            <a:pPr algn="r"/>
            <a:r>
              <a:rPr lang="en-US" b="1" dirty="0"/>
              <a:t>CSparse</a:t>
            </a:r>
            <a:endParaRPr lang="en-US" dirty="0"/>
          </a:p>
        </p:txBody>
      </p:sp>
      <p:sp>
        <p:nvSpPr>
          <p:cNvPr id="21" name="Content Placeholder 2"/>
          <p:cNvSpPr>
            <a:spLocks noGrp="1"/>
          </p:cNvSpPr>
          <p:nvPr>
            <p:ph idx="1"/>
          </p:nvPr>
        </p:nvSpPr>
        <p:spPr>
          <a:xfrm>
            <a:off x="428596" y="1295400"/>
            <a:ext cx="8143932" cy="5205434"/>
          </a:xfrm>
        </p:spPr>
        <p:txBody>
          <a:bodyPr>
            <a:normAutofit fontScale="85000" lnSpcReduction="20000"/>
          </a:bodyPr>
          <a:lstStyle/>
          <a:p>
            <a:pPr indent="11113" algn="just">
              <a:lnSpc>
                <a:spcPct val="150000"/>
              </a:lnSpc>
              <a:buNone/>
            </a:pPr>
            <a:r>
              <a:rPr lang="en-US" sz="2400" dirty="0">
                <a:solidFill>
                  <a:sysClr val="windowText" lastClr="000000"/>
                </a:solidFill>
                <a:cs typeface="B Titr" pitchFamily="2" charset="-78"/>
              </a:rPr>
              <a:t>CSparse </a:t>
            </a:r>
            <a:r>
              <a:rPr lang="fa-IR" sz="2400" dirty="0">
                <a:solidFill>
                  <a:sysClr val="windowText" lastClr="000000"/>
                </a:solidFill>
                <a:cs typeface="B Titr" pitchFamily="2" charset="-78"/>
              </a:rPr>
              <a:t>یک پروژه است که شامل روش های مستقیم برای سیستم های خطی پراکنده است. مشکلات زیادی در زمینه محاسباتی وجود دارد که به حل سیستم های پراکنده معادلات خطی می پردازد. برای حل موثر این مشکلات ، ما نیاز به دانش عمیق الگوریتم های نظریه و ساختار داده های موجود در کتابخانه های نرم افزار ماتریس پراکنده داریم. </a:t>
            </a:r>
            <a:r>
              <a:rPr lang="en-US" sz="2400" dirty="0">
                <a:solidFill>
                  <a:sysClr val="windowText" lastClr="000000"/>
                </a:solidFill>
                <a:cs typeface="B Titr" pitchFamily="2" charset="-78"/>
              </a:rPr>
              <a:t>CSparse </a:t>
            </a:r>
            <a:r>
              <a:rPr lang="fa-IR" sz="2400" dirty="0">
                <a:solidFill>
                  <a:sysClr val="windowText" lastClr="000000"/>
                </a:solidFill>
                <a:cs typeface="B Titr" pitchFamily="2" charset="-78"/>
              </a:rPr>
              <a:t>اصول اولیه الگوریتم های ماتریس پراکنده را برای ارائه زمینه لازم ارائه می دهد </a:t>
            </a:r>
            <a:r>
              <a:rPr lang="fa-IR" sz="2400" dirty="0" smtClean="0">
                <a:solidFill>
                  <a:sysClr val="windowText" lastClr="000000"/>
                </a:solidFill>
                <a:cs typeface="B Titr" pitchFamily="2" charset="-78"/>
              </a:rPr>
              <a:t>. این </a:t>
            </a:r>
            <a:r>
              <a:rPr lang="fa-IR" sz="2400" dirty="0">
                <a:solidFill>
                  <a:sysClr val="windowText" lastClr="000000"/>
                </a:solidFill>
                <a:cs typeface="B Titr" pitchFamily="2" charset="-78"/>
              </a:rPr>
              <a:t>پروژه بسته ماتریس پراکنده قابل بارگیری است که الگوریتم ها و قضایای ارائه </a:t>
            </a:r>
            <a:r>
              <a:rPr lang="fa-IR" sz="2400" dirty="0" smtClean="0">
                <a:solidFill>
                  <a:sysClr val="windowText" lastClr="000000"/>
                </a:solidFill>
                <a:cs typeface="B Titr" pitchFamily="2" charset="-78"/>
              </a:rPr>
              <a:t>شده را </a:t>
            </a:r>
            <a:r>
              <a:rPr lang="fa-IR" sz="2400" dirty="0">
                <a:solidFill>
                  <a:sysClr val="windowText" lastClr="000000"/>
                </a:solidFill>
                <a:cs typeface="B Titr" pitchFamily="2" charset="-78"/>
              </a:rPr>
              <a:t>نشان می دهد. برای کار با این پروژه ، کاربر باید در مورد بسته های نرم افزاری بزرگتر و پیچیده تر و همچنین یک ایده قوی در مورد </a:t>
            </a:r>
            <a:r>
              <a:rPr lang="fa-IR" sz="2400" dirty="0" smtClean="0">
                <a:solidFill>
                  <a:sysClr val="windowText" lastClr="000000"/>
                </a:solidFill>
                <a:cs typeface="B Titr" pitchFamily="2" charset="-78"/>
              </a:rPr>
              <a:t>  </a:t>
            </a:r>
            <a:r>
              <a:rPr lang="en-US" sz="2400" dirty="0" smtClean="0">
                <a:solidFill>
                  <a:sysClr val="windowText" lastClr="000000"/>
                </a:solidFill>
                <a:cs typeface="B Titr" pitchFamily="2" charset="-78"/>
              </a:rPr>
              <a:t>MATLAB </a:t>
            </a:r>
            <a:r>
              <a:rPr lang="fa-IR" sz="2400" dirty="0">
                <a:solidFill>
                  <a:sysClr val="windowText" lastClr="000000"/>
                </a:solidFill>
                <a:cs typeface="B Titr" pitchFamily="2" charset="-78"/>
              </a:rPr>
              <a:t>و زبان برنامه </a:t>
            </a:r>
            <a:r>
              <a:rPr lang="fa-IR" sz="2400" dirty="0" smtClean="0">
                <a:solidFill>
                  <a:sysClr val="windowText" lastClr="000000"/>
                </a:solidFill>
                <a:cs typeface="B Titr" pitchFamily="2" charset="-78"/>
              </a:rPr>
              <a:t>نویسی</a:t>
            </a:r>
            <a:r>
              <a:rPr lang="en-US" sz="2400" dirty="0" smtClean="0">
                <a:solidFill>
                  <a:sysClr val="windowText" lastClr="000000"/>
                </a:solidFill>
                <a:cs typeface="B Titr" pitchFamily="2" charset="-78"/>
              </a:rPr>
              <a:t>C </a:t>
            </a:r>
            <a:r>
              <a:rPr lang="fa-IR" sz="2400" dirty="0" smtClean="0">
                <a:solidFill>
                  <a:sysClr val="windowText" lastClr="000000"/>
                </a:solidFill>
                <a:cs typeface="B Titr" pitchFamily="2" charset="-78"/>
              </a:rPr>
              <a:t>داشته </a:t>
            </a:r>
            <a:r>
              <a:rPr lang="fa-IR" sz="2400" dirty="0">
                <a:solidFill>
                  <a:sysClr val="windowText" lastClr="000000"/>
                </a:solidFill>
                <a:cs typeface="B Titr" pitchFamily="2" charset="-78"/>
              </a:rPr>
              <a:t>باشد. برای درک بیشتر در مورد این پروژه (سیستم های خطی پراکنده) پیشنهاد می کنیم </a:t>
            </a:r>
            <a:r>
              <a:rPr lang="fa-IR" sz="2400" dirty="0" smtClean="0">
                <a:solidFill>
                  <a:sysClr val="windowText" lastClr="000000"/>
                </a:solidFill>
                <a:cs typeface="B Titr" pitchFamily="2" charset="-78"/>
              </a:rPr>
              <a:t>از ایده </a:t>
            </a:r>
            <a:r>
              <a:rPr lang="fa-IR" sz="2400" dirty="0">
                <a:solidFill>
                  <a:sysClr val="windowText" lastClr="000000"/>
                </a:solidFill>
                <a:cs typeface="B Titr" pitchFamily="2" charset="-78"/>
              </a:rPr>
              <a:t>بگیرید.</a:t>
            </a:r>
          </a:p>
          <a:p>
            <a:pPr indent="11113" algn="just">
              <a:lnSpc>
                <a:spcPct val="150000"/>
              </a:lnSpc>
              <a:buNone/>
            </a:pPr>
            <a:r>
              <a:rPr lang="fa-IR" sz="2400" dirty="0">
                <a:solidFill>
                  <a:sysClr val="windowText" lastClr="000000"/>
                </a:solidFill>
                <a:cs typeface="B Titr" pitchFamily="2" charset="-78"/>
              </a:rPr>
              <a:t>توابع توسط نویسنده نرم افزار به شرح زیر طبقه بندی می شوند: ابزار اولیه ، اصلی ، ثانویه ، کاربرد ثانویه ، ابزار سوم و </a:t>
            </a:r>
            <a:r>
              <a:rPr lang="fa-IR" sz="2400" dirty="0" smtClean="0">
                <a:solidFill>
                  <a:sysClr val="windowText" lastClr="000000"/>
                </a:solidFill>
                <a:cs typeface="B Titr" pitchFamily="2" charset="-78"/>
              </a:rPr>
              <a:t>سوم.</a:t>
            </a:r>
            <a:endParaRPr lang="fa-IR" sz="2400" dirty="0">
              <a:solidFill>
                <a:sysClr val="windowText" lastClr="000000"/>
              </a:solidFill>
              <a:cs typeface="B Titr" pitchFamily="2" charset="-78"/>
            </a:endParaRPr>
          </a:p>
        </p:txBody>
      </p:sp>
    </p:spTree>
    <p:extLst>
      <p:ext uri="{BB962C8B-B14F-4D97-AF65-F5344CB8AC3E}">
        <p14:creationId xmlns:p14="http://schemas.microsoft.com/office/powerpoint/2010/main" val="31291048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7071"/>
            <a:ext cx="7125113" cy="924475"/>
          </a:xfrm>
        </p:spPr>
        <p:txBody>
          <a:bodyPr/>
          <a:lstStyle/>
          <a:p>
            <a:pPr algn="ctr"/>
            <a:r>
              <a:rPr lang="fa-IR" sz="5400" b="1" dirty="0" smtClean="0">
                <a:solidFill>
                  <a:schemeClr val="tx1"/>
                </a:solidFill>
                <a:cs typeface="B Titr" pitchFamily="2" charset="-78"/>
              </a:rPr>
              <a:t>نرم افزار محاسبات علمی</a:t>
            </a:r>
            <a:endParaRPr lang="fa-IR" sz="5400" b="1" dirty="0">
              <a:solidFill>
                <a:schemeClr val="tx1"/>
              </a:solidFill>
              <a:cs typeface="B Titr" pitchFamily="2" charset="-78"/>
            </a:endParaRPr>
          </a:p>
        </p:txBody>
      </p:sp>
      <p:sp>
        <p:nvSpPr>
          <p:cNvPr id="3" name="Content Placeholder 2"/>
          <p:cNvSpPr>
            <a:spLocks noGrp="1"/>
          </p:cNvSpPr>
          <p:nvPr>
            <p:ph idx="1"/>
          </p:nvPr>
        </p:nvSpPr>
        <p:spPr>
          <a:xfrm>
            <a:off x="428596" y="1295400"/>
            <a:ext cx="8143932" cy="5205434"/>
          </a:xfrm>
        </p:spPr>
        <p:txBody>
          <a:bodyPr>
            <a:normAutofit fontScale="85000" lnSpcReduction="10000"/>
          </a:bodyPr>
          <a:lstStyle/>
          <a:p>
            <a:pPr indent="11113" algn="just">
              <a:lnSpc>
                <a:spcPct val="150000"/>
              </a:lnSpc>
              <a:buNone/>
            </a:pPr>
            <a:r>
              <a:rPr lang="fa-IR" sz="2400" dirty="0">
                <a:solidFill>
                  <a:sysClr val="windowText" lastClr="000000"/>
                </a:solidFill>
                <a:cs typeface="B Titr" pitchFamily="2" charset="-78"/>
              </a:rPr>
              <a:t>هزاران تا میلیون ها خط منبع کد ، سیستم های نرم افزاری را به عنوان محصولی پیچیده می سازد. سیستم نرم افزاری به تصمیمات طراحی بستگی دارد محدودیت های داخلی و خارجی مسائل مختلف فنی و غیر فنی </a:t>
            </a:r>
            <a:r>
              <a:rPr lang="fa-IR" sz="2400" dirty="0" smtClean="0">
                <a:solidFill>
                  <a:sysClr val="windowText" lastClr="000000"/>
                </a:solidFill>
                <a:cs typeface="B Titr" pitchFamily="2" charset="-78"/>
              </a:rPr>
              <a:t>. توسعه </a:t>
            </a:r>
            <a:r>
              <a:rPr lang="fa-IR" sz="2400" dirty="0">
                <a:solidFill>
                  <a:sysClr val="windowText" lastClr="000000"/>
                </a:solidFill>
                <a:cs typeface="B Titr" pitchFamily="2" charset="-78"/>
              </a:rPr>
              <a:t>برنامه های کاربردی نرم افزار محاسبات علمی به عنوان اثبات ابزار مفهومی در نظر گرفته می شود. اما منابع سخت افزاری قوی نرم افزارهای علمی را برای حل و شبیه سازی مشکلات بزرگ تسهیل می کند. توسعه اخیر منابع سخت افزاری قوی تر باعث افزایش تعداد برنامه های علمی می شود که به طور کارآمدتر از برنامه های ساخته شده قبل شبیه سازی می شوند </a:t>
            </a:r>
            <a:r>
              <a:rPr lang="fa-IR" sz="2400" dirty="0" smtClean="0">
                <a:solidFill>
                  <a:sysClr val="windowText" lastClr="000000"/>
                </a:solidFill>
                <a:cs typeface="B Titr" pitchFamily="2" charset="-78"/>
              </a:rPr>
              <a:t>. این </a:t>
            </a:r>
            <a:r>
              <a:rPr lang="fa-IR" sz="2400" dirty="0">
                <a:solidFill>
                  <a:sysClr val="windowText" lastClr="000000"/>
                </a:solidFill>
                <a:cs typeface="B Titr" pitchFamily="2" charset="-78"/>
              </a:rPr>
              <a:t>نرم افزارهای شبیه سازی بسیار پیچیده هستند و حاوی میلیون ها خط کد کامپیوتر هستند. این برنامه ها سرمایه گذاری قابل توجهی در زمان و دیگر منابع محاسباتی و نیروی انسانی دارند. قابلیت استفاده مجدد ، کارایی ، قابلیت حمل ، صحت ، استحکام و سهولت استفاده از ویژگی های مختلف نرم افزار علمی است.</a:t>
            </a:r>
          </a:p>
        </p:txBody>
      </p:sp>
    </p:spTree>
    <p:extLst>
      <p:ext uri="{BB962C8B-B14F-4D97-AF65-F5344CB8AC3E}">
        <p14:creationId xmlns:p14="http://schemas.microsoft.com/office/powerpoint/2010/main" val="31994040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938005" y="342256"/>
            <a:ext cx="7125113" cy="924475"/>
          </a:xfrm>
        </p:spPr>
        <p:txBody>
          <a:bodyPr/>
          <a:lstStyle/>
          <a:p>
            <a:pPr algn="r"/>
            <a:r>
              <a:rPr lang="en-US" b="1" dirty="0"/>
              <a:t>ADOL-C</a:t>
            </a:r>
            <a:endParaRPr lang="en-US" dirty="0"/>
          </a:p>
        </p:txBody>
      </p:sp>
      <p:sp>
        <p:nvSpPr>
          <p:cNvPr id="21" name="Content Placeholder 2"/>
          <p:cNvSpPr>
            <a:spLocks noGrp="1"/>
          </p:cNvSpPr>
          <p:nvPr>
            <p:ph idx="1"/>
          </p:nvPr>
        </p:nvSpPr>
        <p:spPr>
          <a:xfrm>
            <a:off x="428596" y="1295400"/>
            <a:ext cx="8143932" cy="5205434"/>
          </a:xfrm>
        </p:spPr>
        <p:txBody>
          <a:bodyPr>
            <a:normAutofit fontScale="77500" lnSpcReduction="20000"/>
          </a:bodyPr>
          <a:lstStyle/>
          <a:p>
            <a:pPr indent="11113" algn="just">
              <a:lnSpc>
                <a:spcPct val="150000"/>
              </a:lnSpc>
              <a:buNone/>
            </a:pPr>
            <a:r>
              <a:rPr lang="fa-IR" sz="2400" dirty="0">
                <a:solidFill>
                  <a:sysClr val="windowText" lastClr="000000"/>
                </a:solidFill>
                <a:cs typeface="B Titr" pitchFamily="2" charset="-78"/>
              </a:rPr>
              <a:t>نرم افزار </a:t>
            </a:r>
            <a:r>
              <a:rPr lang="en-US" sz="2400" dirty="0">
                <a:solidFill>
                  <a:sysClr val="windowText" lastClr="000000"/>
                </a:solidFill>
                <a:cs typeface="B Titr" pitchFamily="2" charset="-78"/>
              </a:rPr>
              <a:t>ADOL-C </a:t>
            </a:r>
            <a:r>
              <a:rPr lang="fa-IR" sz="2400" dirty="0">
                <a:solidFill>
                  <a:sysClr val="windowText" lastClr="000000"/>
                </a:solidFill>
                <a:cs typeface="B Titr" pitchFamily="2" charset="-78"/>
              </a:rPr>
              <a:t>در </a:t>
            </a:r>
            <a:r>
              <a:rPr lang="en-US" sz="2400" dirty="0" smtClean="0">
                <a:solidFill>
                  <a:sysClr val="windowText" lastClr="000000"/>
                </a:solidFill>
                <a:cs typeface="B Titr" pitchFamily="2" charset="-78"/>
              </a:rPr>
              <a:t>C</a:t>
            </a:r>
            <a:r>
              <a:rPr lang="en-US" sz="2400" dirty="0">
                <a:solidFill>
                  <a:sysClr val="windowText" lastClr="000000"/>
                </a:solidFill>
                <a:cs typeface="B Titr" pitchFamily="2" charset="-78"/>
              </a:rPr>
              <a:t>++ </a:t>
            </a:r>
            <a:r>
              <a:rPr lang="fa-IR" sz="2400" dirty="0" smtClean="0">
                <a:solidFill>
                  <a:sysClr val="windowText" lastClr="000000"/>
                </a:solidFill>
                <a:cs typeface="B Titr" pitchFamily="2" charset="-78"/>
              </a:rPr>
              <a:t>/</a:t>
            </a:r>
            <a:r>
              <a:rPr lang="en-US" sz="2400" dirty="0" smtClean="0">
                <a:solidFill>
                  <a:sysClr val="windowText" lastClr="000000"/>
                </a:solidFill>
                <a:cs typeface="B Titr" pitchFamily="2" charset="-78"/>
              </a:rPr>
              <a:t> </a:t>
            </a:r>
            <a:r>
              <a:rPr lang="en-US" sz="2400" dirty="0">
                <a:solidFill>
                  <a:sysClr val="windowText" lastClr="000000"/>
                </a:solidFill>
                <a:cs typeface="B Titr" pitchFamily="2" charset="-78"/>
              </a:rPr>
              <a:t>C </a:t>
            </a:r>
            <a:r>
              <a:rPr lang="fa-IR" sz="2400" dirty="0">
                <a:solidFill>
                  <a:sysClr val="windowText" lastClr="000000"/>
                </a:solidFill>
                <a:cs typeface="B Titr" pitchFamily="2" charset="-78"/>
              </a:rPr>
              <a:t>پیاده سازی شده است </a:t>
            </a:r>
            <a:r>
              <a:rPr lang="fa-IR" sz="2400" dirty="0" smtClean="0">
                <a:solidFill>
                  <a:sysClr val="windowText" lastClr="000000"/>
                </a:solidFill>
                <a:cs typeface="B Titr" pitchFamily="2" charset="-78"/>
              </a:rPr>
              <a:t>. این </a:t>
            </a:r>
            <a:r>
              <a:rPr lang="fa-IR" sz="2400" dirty="0">
                <a:solidFill>
                  <a:sysClr val="windowText" lastClr="000000"/>
                </a:solidFill>
                <a:cs typeface="B Titr" pitchFamily="2" charset="-78"/>
              </a:rPr>
              <a:t>بسته ارزیابی مشتقات اول و بالاتر توابع بردار نوشته شده در </a:t>
            </a:r>
            <a:r>
              <a:rPr lang="en-US" sz="2400" dirty="0" smtClean="0">
                <a:solidFill>
                  <a:sysClr val="windowText" lastClr="000000"/>
                </a:solidFill>
                <a:cs typeface="B Titr" pitchFamily="2" charset="-78"/>
              </a:rPr>
              <a:t>C</a:t>
            </a:r>
            <a:r>
              <a:rPr lang="en-US" sz="2400" dirty="0">
                <a:solidFill>
                  <a:sysClr val="windowText" lastClr="000000"/>
                </a:solidFill>
                <a:cs typeface="B Titr" pitchFamily="2" charset="-78"/>
              </a:rPr>
              <a:t>++ </a:t>
            </a:r>
            <a:r>
              <a:rPr lang="fa-IR" sz="2400" dirty="0" smtClean="0">
                <a:solidFill>
                  <a:sysClr val="windowText" lastClr="000000"/>
                </a:solidFill>
                <a:cs typeface="B Titr" pitchFamily="2" charset="-78"/>
              </a:rPr>
              <a:t>/</a:t>
            </a:r>
            <a:r>
              <a:rPr lang="en-US" sz="2400" dirty="0" smtClean="0">
                <a:solidFill>
                  <a:sysClr val="windowText" lastClr="000000"/>
                </a:solidFill>
                <a:cs typeface="B Titr" pitchFamily="2" charset="-78"/>
              </a:rPr>
              <a:t> </a:t>
            </a:r>
            <a:r>
              <a:rPr lang="en-US" sz="2400" dirty="0">
                <a:solidFill>
                  <a:sysClr val="windowText" lastClr="000000"/>
                </a:solidFill>
                <a:cs typeface="B Titr" pitchFamily="2" charset="-78"/>
              </a:rPr>
              <a:t>C </a:t>
            </a:r>
            <a:r>
              <a:rPr lang="fa-IR" sz="2400" dirty="0">
                <a:solidFill>
                  <a:sysClr val="windowText" lastClr="000000"/>
                </a:solidFill>
                <a:cs typeface="B Titr" pitchFamily="2" charset="-78"/>
              </a:rPr>
              <a:t>را تسهیل می کند. با استفاده از </a:t>
            </a:r>
            <a:r>
              <a:rPr lang="en-US" sz="2400" dirty="0">
                <a:solidFill>
                  <a:sysClr val="windowText" lastClr="000000"/>
                </a:solidFill>
                <a:cs typeface="B Titr" pitchFamily="2" charset="-78"/>
              </a:rPr>
              <a:t>C ، C ++ ، Fortran </a:t>
            </a:r>
            <a:r>
              <a:rPr lang="fa-IR" sz="2400" dirty="0">
                <a:solidFill>
                  <a:sysClr val="windowText" lastClr="000000"/>
                </a:solidFill>
                <a:cs typeface="B Titr" pitchFamily="2" charset="-78"/>
              </a:rPr>
              <a:t>یا هر زبان دیگری که می توان با </a:t>
            </a:r>
            <a:r>
              <a:rPr lang="en-US" sz="2400" dirty="0">
                <a:solidFill>
                  <a:sysClr val="windowText" lastClr="000000"/>
                </a:solidFill>
                <a:cs typeface="B Titr" pitchFamily="2" charset="-78"/>
              </a:rPr>
              <a:t>C </a:t>
            </a:r>
            <a:r>
              <a:rPr lang="fa-IR" sz="2400" dirty="0">
                <a:solidFill>
                  <a:sysClr val="windowText" lastClr="000000"/>
                </a:solidFill>
                <a:cs typeface="B Titr" pitchFamily="2" charset="-78"/>
              </a:rPr>
              <a:t>پیوند داد ، همه می توانند از همه روال های موجود در این بسته استفاده کنند.</a:t>
            </a:r>
          </a:p>
          <a:p>
            <a:pPr indent="11113" algn="just">
              <a:lnSpc>
                <a:spcPct val="150000"/>
              </a:lnSpc>
              <a:buNone/>
            </a:pPr>
            <a:r>
              <a:rPr lang="fa-IR" sz="2400" dirty="0">
                <a:solidFill>
                  <a:sysClr val="windowText" lastClr="000000"/>
                </a:solidFill>
                <a:cs typeface="B Titr" pitchFamily="2" charset="-78"/>
              </a:rPr>
              <a:t>مقادیر عددی عاری از بردارهای مشتق بدون خطا را می توان با زمان اجرای کارآمد و فضای کوچک توسط برنامه ارزیابی عملکرد داده شده محاسبه کرد. ماتریس های مشتق شده توسط ستون ها به صورت سطر یا در قالب پراکنده بدست می آیند. برای منحنی های راه حل تعریف شده توسط معادلات دیفرانسیل معمولی ، روالهای خاصی ارائه شده است که بردارهای ضریب تیلور و ژاکوبیان آنها را با توجه به بردار حالت فعلی ارزیابی می کند. برای توابع صریح یا ضمنی ، تنسورهای مشتق با پیچیدگی بدست می آیند که فقط در درجه خود به صورت درجه دوم رشد می کند. محاسبات مشتق شامل مقدار قابل توجهی از داده اما همیشه قابل پیش بینی است. به صورت متوالی به این داده ها دسترسی داده می شود و بنابراین می تواند به صورت خودکار در پرونده های خارجی صفحه بندی شود. </a:t>
            </a:r>
          </a:p>
        </p:txBody>
      </p:sp>
    </p:spTree>
    <p:extLst>
      <p:ext uri="{BB962C8B-B14F-4D97-AF65-F5344CB8AC3E}">
        <p14:creationId xmlns:p14="http://schemas.microsoft.com/office/powerpoint/2010/main" val="26811351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938005" y="342256"/>
            <a:ext cx="7125113" cy="924475"/>
          </a:xfrm>
        </p:spPr>
        <p:txBody>
          <a:bodyPr/>
          <a:lstStyle/>
          <a:p>
            <a:pPr algn="ctr"/>
            <a:r>
              <a:rPr lang="fa-IR" b="1" dirty="0" smtClean="0">
                <a:cs typeface="B Titr" panose="00000700000000000000" pitchFamily="2" charset="-78"/>
              </a:rPr>
              <a:t>انتخاب آستانه</a:t>
            </a:r>
            <a:endParaRPr lang="en-US" dirty="0">
              <a:cs typeface="B Titr" panose="00000700000000000000" pitchFamily="2" charset="-78"/>
            </a:endParaRPr>
          </a:p>
        </p:txBody>
      </p:sp>
      <p:sp>
        <p:nvSpPr>
          <p:cNvPr id="21" name="Content Placeholder 2"/>
          <p:cNvSpPr>
            <a:spLocks noGrp="1"/>
          </p:cNvSpPr>
          <p:nvPr>
            <p:ph idx="1"/>
          </p:nvPr>
        </p:nvSpPr>
        <p:spPr>
          <a:xfrm>
            <a:off x="428596" y="1295400"/>
            <a:ext cx="8143932" cy="5205434"/>
          </a:xfrm>
        </p:spPr>
        <p:txBody>
          <a:bodyPr>
            <a:normAutofit fontScale="92500" lnSpcReduction="20000"/>
          </a:bodyPr>
          <a:lstStyle/>
          <a:p>
            <a:pPr indent="11113" algn="just">
              <a:lnSpc>
                <a:spcPct val="150000"/>
              </a:lnSpc>
              <a:buNone/>
            </a:pPr>
            <a:r>
              <a:rPr lang="fa-IR" sz="2400" dirty="0">
                <a:solidFill>
                  <a:sysClr val="windowText" lastClr="000000"/>
                </a:solidFill>
                <a:cs typeface="B Titr" pitchFamily="2" charset="-78"/>
              </a:rPr>
              <a:t>در الگوریتم 1 ما در مورد یک آستانه (مرحله 2 در الگوریتم 1) صحبت کرده ایم که به تصمیم گیری در مورد اینکه آیا یک تابع باید در ردیف قرار گیرد یا خیر (مراحل 20 و 31) کمک می کند. مقدار آستانه باید بین 0 تا 1 انتخاب شود زیرا می دانیم که مقدار </a:t>
            </a:r>
            <a:r>
              <a:rPr lang="en-US" sz="2400" dirty="0">
                <a:solidFill>
                  <a:sysClr val="windowText" lastClr="000000"/>
                </a:solidFill>
                <a:cs typeface="B Titr" pitchFamily="2" charset="-78"/>
              </a:rPr>
              <a:t>cos (</a:t>
            </a:r>
            <a:r>
              <a:rPr lang="az-Cyrl-AZ" sz="2400" dirty="0">
                <a:solidFill>
                  <a:sysClr val="windowText" lastClr="000000"/>
                </a:solidFill>
                <a:cs typeface="B Titr" pitchFamily="2" charset="-78"/>
              </a:rPr>
              <a:t>Ө) </a:t>
            </a:r>
            <a:r>
              <a:rPr lang="fa-IR" sz="2400" dirty="0">
                <a:solidFill>
                  <a:sysClr val="windowText" lastClr="000000"/>
                </a:solidFill>
                <a:cs typeface="B Titr" pitchFamily="2" charset="-78"/>
              </a:rPr>
              <a:t>از 0 تا 1 متغیر است. در این تز ارزش شباهت کسینوس (</a:t>
            </a:r>
            <a:r>
              <a:rPr lang="en-US" sz="2400" dirty="0">
                <a:solidFill>
                  <a:sysClr val="windowText" lastClr="000000"/>
                </a:solidFill>
                <a:cs typeface="B Titr" pitchFamily="2" charset="-78"/>
              </a:rPr>
              <a:t>cos (</a:t>
            </a:r>
            <a:r>
              <a:rPr lang="az-Cyrl-AZ" sz="2400" dirty="0">
                <a:solidFill>
                  <a:sysClr val="windowText" lastClr="000000"/>
                </a:solidFill>
                <a:cs typeface="B Titr" pitchFamily="2" charset="-78"/>
              </a:rPr>
              <a:t>Ө</a:t>
            </a:r>
            <a:r>
              <a:rPr lang="az-Cyrl-AZ" sz="2400" dirty="0" smtClean="0">
                <a:solidFill>
                  <a:sysClr val="windowText" lastClr="000000"/>
                </a:solidFill>
                <a:cs typeface="B Titr" pitchFamily="2" charset="-78"/>
              </a:rPr>
              <a:t>)</a:t>
            </a:r>
            <a:r>
              <a:rPr lang="fa-IR" sz="2400" dirty="0" smtClean="0">
                <a:solidFill>
                  <a:sysClr val="windowText" lastClr="000000"/>
                </a:solidFill>
                <a:cs typeface="B Titr" pitchFamily="2" charset="-78"/>
              </a:rPr>
              <a:t>)</a:t>
            </a:r>
            <a:r>
              <a:rPr lang="az-Cyrl-AZ" sz="2400" dirty="0" smtClean="0">
                <a:solidFill>
                  <a:sysClr val="windowText" lastClr="000000"/>
                </a:solidFill>
                <a:cs typeface="B Titr" pitchFamily="2" charset="-78"/>
              </a:rPr>
              <a:t> </a:t>
            </a:r>
            <a:r>
              <a:rPr lang="fa-IR" sz="2400" dirty="0">
                <a:solidFill>
                  <a:sysClr val="windowText" lastClr="000000"/>
                </a:solidFill>
                <a:cs typeface="B Titr" pitchFamily="2" charset="-78"/>
              </a:rPr>
              <a:t>نمی تواند منفی باشد زیرا بردارها مثبت از آنجا که بردارها از ماتریس وابستگی انتخاب می شوند (وابستگی نمی تواند ارزش منفی داشته باشد) بردارها همیشه در ربع اول قرار دارند. اگر مقدار </a:t>
            </a:r>
            <a:r>
              <a:rPr lang="en-US" sz="2400" dirty="0">
                <a:solidFill>
                  <a:sysClr val="windowText" lastClr="000000"/>
                </a:solidFill>
                <a:cs typeface="B Titr" pitchFamily="2" charset="-78"/>
              </a:rPr>
              <a:t>cos (</a:t>
            </a:r>
            <a:r>
              <a:rPr lang="az-Cyrl-AZ" sz="2400" dirty="0">
                <a:solidFill>
                  <a:sysClr val="windowText" lastClr="000000"/>
                </a:solidFill>
                <a:cs typeface="B Titr" pitchFamily="2" charset="-78"/>
              </a:rPr>
              <a:t>Ө) </a:t>
            </a:r>
            <a:r>
              <a:rPr lang="fa-IR" sz="2400" dirty="0">
                <a:solidFill>
                  <a:sysClr val="windowText" lastClr="000000"/>
                </a:solidFill>
                <a:cs typeface="B Titr" pitchFamily="2" charset="-78"/>
              </a:rPr>
              <a:t>آنها نزدیک به 1 باشد دو تابع بیشتر شبیه هم هستند (توجه: اگر دو بردار مشابه یا موازی باشند به این معنی است که زاویه آنها </a:t>
            </a:r>
            <a:r>
              <a:rPr lang="en-US" sz="2400" dirty="0" smtClean="0">
                <a:solidFill>
                  <a:sysClr val="windowText" lastClr="000000"/>
                </a:solidFill>
                <a:cs typeface="B Titr" pitchFamily="2" charset="-78"/>
              </a:rPr>
              <a:t>ᵒ</a:t>
            </a:r>
            <a:r>
              <a:rPr lang="fa-IR" sz="2400" dirty="0" smtClean="0">
                <a:solidFill>
                  <a:sysClr val="windowText" lastClr="000000"/>
                </a:solidFill>
                <a:cs typeface="B Titr" pitchFamily="2" charset="-78"/>
              </a:rPr>
              <a:t>0</a:t>
            </a:r>
            <a:r>
              <a:rPr lang="en-US" sz="2400" dirty="0" smtClean="0">
                <a:solidFill>
                  <a:sysClr val="windowText" lastClr="000000"/>
                </a:solidFill>
                <a:cs typeface="B Titr" pitchFamily="2" charset="-78"/>
              </a:rPr>
              <a:t> </a:t>
            </a:r>
            <a:r>
              <a:rPr lang="fa-IR" sz="2400" dirty="0">
                <a:solidFill>
                  <a:sysClr val="windowText" lastClr="000000"/>
                </a:solidFill>
                <a:cs typeface="B Titr" pitchFamily="2" charset="-78"/>
              </a:rPr>
              <a:t>است بنابراین </a:t>
            </a:r>
            <a:r>
              <a:rPr lang="en-US" sz="2400" dirty="0">
                <a:solidFill>
                  <a:sysClr val="windowText" lastClr="000000"/>
                </a:solidFill>
                <a:cs typeface="B Titr" pitchFamily="2" charset="-78"/>
              </a:rPr>
              <a:t>cos (0ᵒ) = </a:t>
            </a:r>
            <a:r>
              <a:rPr lang="en-US" sz="2400" dirty="0" smtClean="0">
                <a:solidFill>
                  <a:sysClr val="windowText" lastClr="000000"/>
                </a:solidFill>
                <a:cs typeface="B Titr" pitchFamily="2" charset="-78"/>
              </a:rPr>
              <a:t>1</a:t>
            </a:r>
            <a:r>
              <a:rPr lang="fa-IR" sz="2400" dirty="0" smtClean="0">
                <a:solidFill>
                  <a:sysClr val="windowText" lastClr="000000"/>
                </a:solidFill>
                <a:cs typeface="B Titr" pitchFamily="2" charset="-78"/>
              </a:rPr>
              <a:t>)</a:t>
            </a:r>
            <a:r>
              <a:rPr lang="en-US" sz="2400" dirty="0" smtClean="0">
                <a:solidFill>
                  <a:sysClr val="windowText" lastClr="000000"/>
                </a:solidFill>
                <a:cs typeface="B Titr" pitchFamily="2" charset="-78"/>
              </a:rPr>
              <a:t>. </a:t>
            </a:r>
            <a:r>
              <a:rPr lang="fa-IR" sz="2400" dirty="0">
                <a:solidFill>
                  <a:sysClr val="windowText" lastClr="000000"/>
                </a:solidFill>
                <a:cs typeface="B Titr" pitchFamily="2" charset="-78"/>
              </a:rPr>
              <a:t>از طرف دیگر ، اگر مقدار </a:t>
            </a:r>
            <a:r>
              <a:rPr lang="en-US" sz="2400" dirty="0">
                <a:solidFill>
                  <a:sysClr val="windowText" lastClr="000000"/>
                </a:solidFill>
                <a:cs typeface="B Titr" pitchFamily="2" charset="-78"/>
              </a:rPr>
              <a:t>cos (</a:t>
            </a:r>
            <a:r>
              <a:rPr lang="az-Cyrl-AZ" sz="2400" dirty="0">
                <a:solidFill>
                  <a:sysClr val="windowText" lastClr="000000"/>
                </a:solidFill>
                <a:cs typeface="B Titr" pitchFamily="2" charset="-78"/>
              </a:rPr>
              <a:t>Ө) </a:t>
            </a:r>
            <a:r>
              <a:rPr lang="fa-IR" sz="2400" dirty="0">
                <a:solidFill>
                  <a:sysClr val="windowText" lastClr="000000"/>
                </a:solidFill>
                <a:cs typeface="B Titr" pitchFamily="2" charset="-78"/>
              </a:rPr>
              <a:t>بین دو بردار نزدیک به 0 باشد ، آنها بیشتر شباهت ندارند. </a:t>
            </a:r>
          </a:p>
        </p:txBody>
      </p:sp>
    </p:spTree>
    <p:extLst>
      <p:ext uri="{BB962C8B-B14F-4D97-AF65-F5344CB8AC3E}">
        <p14:creationId xmlns:p14="http://schemas.microsoft.com/office/powerpoint/2010/main" val="7076237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938005" y="342256"/>
            <a:ext cx="7125113" cy="924475"/>
          </a:xfrm>
        </p:spPr>
        <p:txBody>
          <a:bodyPr/>
          <a:lstStyle/>
          <a:p>
            <a:pPr algn="ctr"/>
            <a:r>
              <a:rPr lang="fa-IR" sz="4000" b="1" dirty="0" smtClean="0">
                <a:cs typeface="B Titr" panose="00000700000000000000" pitchFamily="2" charset="-78"/>
              </a:rPr>
              <a:t>نتایج</a:t>
            </a:r>
            <a:endParaRPr lang="en-US" dirty="0">
              <a:cs typeface="B Titr" panose="00000700000000000000" pitchFamily="2" charset="-78"/>
            </a:endParaRPr>
          </a:p>
        </p:txBody>
      </p:sp>
      <p:sp>
        <p:nvSpPr>
          <p:cNvPr id="21" name="Content Placeholder 2"/>
          <p:cNvSpPr>
            <a:spLocks noGrp="1"/>
          </p:cNvSpPr>
          <p:nvPr>
            <p:ph idx="1"/>
          </p:nvPr>
        </p:nvSpPr>
        <p:spPr>
          <a:xfrm>
            <a:off x="428596" y="1295400"/>
            <a:ext cx="8143932" cy="5205434"/>
          </a:xfrm>
        </p:spPr>
        <p:txBody>
          <a:bodyPr>
            <a:normAutofit fontScale="92500" lnSpcReduction="20000"/>
          </a:bodyPr>
          <a:lstStyle/>
          <a:p>
            <a:pPr indent="11113" algn="just">
              <a:lnSpc>
                <a:spcPct val="150000"/>
              </a:lnSpc>
              <a:buNone/>
            </a:pPr>
            <a:r>
              <a:rPr lang="fa-IR" sz="2400" dirty="0" smtClean="0">
                <a:solidFill>
                  <a:sysClr val="windowText" lastClr="000000"/>
                </a:solidFill>
                <a:cs typeface="B Titr" pitchFamily="2" charset="-78"/>
              </a:rPr>
              <a:t>نرم </a:t>
            </a:r>
            <a:r>
              <a:rPr lang="fa-IR" sz="2400" dirty="0">
                <a:solidFill>
                  <a:sysClr val="windowText" lastClr="000000"/>
                </a:solidFill>
                <a:cs typeface="B Titr" pitchFamily="2" charset="-78"/>
              </a:rPr>
              <a:t>افزار آزمایشات از زیرساخت های محاسباتی برای عملیات (</a:t>
            </a:r>
            <a:r>
              <a:rPr lang="en-US" sz="2400" dirty="0">
                <a:solidFill>
                  <a:sysClr val="windowText" lastClr="000000"/>
                </a:solidFill>
                <a:cs typeface="B Titr" pitchFamily="2" charset="-78"/>
              </a:rPr>
              <a:t>COIN </a:t>
            </a:r>
            <a:r>
              <a:rPr lang="en-US" sz="2400" dirty="0" smtClean="0">
                <a:solidFill>
                  <a:sysClr val="windowText" lastClr="000000"/>
                </a:solidFill>
                <a:cs typeface="B Titr" pitchFamily="2" charset="-78"/>
              </a:rPr>
              <a:t>OR</a:t>
            </a:r>
            <a:r>
              <a:rPr lang="fa-IR" sz="2400" dirty="0" smtClean="0">
                <a:solidFill>
                  <a:sysClr val="windowText" lastClr="000000"/>
                </a:solidFill>
                <a:cs typeface="B Titr" pitchFamily="2" charset="-78"/>
              </a:rPr>
              <a:t>)</a:t>
            </a:r>
            <a:r>
              <a:rPr lang="en-US" sz="2400" dirty="0" smtClean="0">
                <a:solidFill>
                  <a:sysClr val="windowText" lastClr="000000"/>
                </a:solidFill>
                <a:cs typeface="B Titr" pitchFamily="2" charset="-78"/>
              </a:rPr>
              <a:t> </a:t>
            </a:r>
            <a:r>
              <a:rPr lang="fa-IR" sz="2400" dirty="0" smtClean="0">
                <a:solidFill>
                  <a:sysClr val="windowText" lastClr="000000"/>
                </a:solidFill>
                <a:cs typeface="B Titr" pitchFamily="2" charset="-78"/>
              </a:rPr>
              <a:t>به </a:t>
            </a:r>
            <a:r>
              <a:rPr lang="fa-IR" sz="2400" dirty="0">
                <a:solidFill>
                  <a:sysClr val="windowText" lastClr="000000"/>
                </a:solidFill>
                <a:cs typeface="B Titr" pitchFamily="2" charset="-78"/>
              </a:rPr>
              <a:t>دست آمده است. آزمایشات با استفاده از رایانه ای با پردازنده </a:t>
            </a:r>
            <a:r>
              <a:rPr lang="en-US" sz="2400" dirty="0">
                <a:solidFill>
                  <a:sysClr val="windowText" lastClr="000000"/>
                </a:solidFill>
                <a:cs typeface="B Titr" pitchFamily="2" charset="-78"/>
              </a:rPr>
              <a:t>Intel Xeon 3.4 </a:t>
            </a:r>
            <a:r>
              <a:rPr lang="fa-IR" sz="2400" dirty="0">
                <a:solidFill>
                  <a:sysClr val="windowText" lastClr="000000"/>
                </a:solidFill>
                <a:cs typeface="B Titr" pitchFamily="2" charset="-78"/>
              </a:rPr>
              <a:t>گیگاهرتز 8 گیگابایت </a:t>
            </a:r>
            <a:r>
              <a:rPr lang="en-US" sz="2400" dirty="0">
                <a:solidFill>
                  <a:sysClr val="windowText" lastClr="000000"/>
                </a:solidFill>
                <a:cs typeface="B Titr" pitchFamily="2" charset="-78"/>
              </a:rPr>
              <a:t>RAM </a:t>
            </a:r>
            <a:r>
              <a:rPr lang="fa-IR" sz="2400" dirty="0">
                <a:solidFill>
                  <a:sysClr val="windowText" lastClr="000000"/>
                </a:solidFill>
                <a:cs typeface="B Titr" pitchFamily="2" charset="-78"/>
              </a:rPr>
              <a:t>و لینوکس انجام شد. زبان پیاده سازی </a:t>
            </a:r>
            <a:r>
              <a:rPr lang="en-US" sz="2400" dirty="0">
                <a:solidFill>
                  <a:sysClr val="windowText" lastClr="000000"/>
                </a:solidFill>
                <a:cs typeface="B Titr" pitchFamily="2" charset="-78"/>
              </a:rPr>
              <a:t>GNU Octave </a:t>
            </a:r>
            <a:r>
              <a:rPr lang="fa-IR" sz="2400" dirty="0">
                <a:solidFill>
                  <a:sysClr val="windowText" lastClr="000000"/>
                </a:solidFill>
                <a:cs typeface="B Titr" pitchFamily="2" charset="-78"/>
              </a:rPr>
              <a:t>بود و کد با کامپایلر نسخه 4.2.2 کامپایل شد.</a:t>
            </a:r>
          </a:p>
          <a:p>
            <a:pPr indent="11113" algn="just">
              <a:lnSpc>
                <a:spcPct val="150000"/>
              </a:lnSpc>
              <a:buNone/>
            </a:pPr>
            <a:r>
              <a:rPr lang="fa-IR" sz="2400" dirty="0" smtClean="0">
                <a:solidFill>
                  <a:sysClr val="windowText" lastClr="000000"/>
                </a:solidFill>
                <a:cs typeface="B Titr" pitchFamily="2" charset="-78"/>
              </a:rPr>
              <a:t>به </a:t>
            </a:r>
            <a:r>
              <a:rPr lang="fa-IR" sz="2400" dirty="0">
                <a:solidFill>
                  <a:sysClr val="windowText" lastClr="000000"/>
                </a:solidFill>
                <a:cs typeface="B Titr" pitchFamily="2" charset="-78"/>
              </a:rPr>
              <a:t>طور مشابه نتایج آزمایش برای نرم افزار انتخابی </a:t>
            </a:r>
            <a:r>
              <a:rPr lang="en-US" sz="2400" dirty="0">
                <a:solidFill>
                  <a:sysClr val="windowText" lastClr="000000"/>
                </a:solidFill>
                <a:cs typeface="B Titr" pitchFamily="2" charset="-78"/>
              </a:rPr>
              <a:t>ADOL-C </a:t>
            </a:r>
            <a:r>
              <a:rPr lang="fa-IR" sz="2400" dirty="0" smtClean="0">
                <a:solidFill>
                  <a:sysClr val="windowText" lastClr="000000"/>
                </a:solidFill>
                <a:cs typeface="B Titr" pitchFamily="2" charset="-78"/>
              </a:rPr>
              <a:t> گزارش </a:t>
            </a:r>
            <a:r>
              <a:rPr lang="fa-IR" sz="2400" dirty="0">
                <a:solidFill>
                  <a:sysClr val="windowText" lastClr="000000"/>
                </a:solidFill>
                <a:cs typeface="B Titr" pitchFamily="2" charset="-78"/>
              </a:rPr>
              <a:t>شده است. در اینجا در همه موارد ما ماتریس </a:t>
            </a:r>
            <a:r>
              <a:rPr lang="en-US" sz="2400" dirty="0" smtClean="0">
                <a:solidFill>
                  <a:sysClr val="windowText" lastClr="000000"/>
                </a:solidFill>
                <a:cs typeface="B Titr" pitchFamily="2" charset="-78"/>
              </a:rPr>
              <a:t>AAT </a:t>
            </a:r>
            <a:r>
              <a:rPr lang="fa-IR" sz="2400" dirty="0">
                <a:solidFill>
                  <a:sysClr val="windowText" lastClr="000000"/>
                </a:solidFill>
                <a:cs typeface="B Titr" pitchFamily="2" charset="-78"/>
              </a:rPr>
              <a:t>و </a:t>
            </a:r>
            <a:r>
              <a:rPr lang="en-US" sz="2400" dirty="0">
                <a:solidFill>
                  <a:sysClr val="windowText" lastClr="000000"/>
                </a:solidFill>
                <a:cs typeface="B Titr" pitchFamily="2" charset="-78"/>
              </a:rPr>
              <a:t>ATA </a:t>
            </a:r>
            <a:r>
              <a:rPr lang="fa-IR" sz="2400" dirty="0" smtClean="0">
                <a:solidFill>
                  <a:sysClr val="windowText" lastClr="000000"/>
                </a:solidFill>
                <a:cs typeface="B Titr" pitchFamily="2" charset="-78"/>
              </a:rPr>
              <a:t>(به </a:t>
            </a:r>
            <a:r>
              <a:rPr lang="fa-IR" sz="2400" dirty="0">
                <a:solidFill>
                  <a:sysClr val="windowText" lastClr="000000"/>
                </a:solidFill>
                <a:cs typeface="B Titr" pitchFamily="2" charset="-78"/>
              </a:rPr>
              <a:t>ترتیب برای </a:t>
            </a:r>
            <a:r>
              <a:rPr lang="en-US" sz="2400" dirty="0">
                <a:solidFill>
                  <a:sysClr val="windowText" lastClr="000000"/>
                </a:solidFill>
                <a:cs typeface="B Titr" pitchFamily="2" charset="-78"/>
              </a:rPr>
              <a:t>hub </a:t>
            </a:r>
            <a:r>
              <a:rPr lang="fa-IR" sz="2400" dirty="0">
                <a:solidFill>
                  <a:sysClr val="windowText" lastClr="000000"/>
                </a:solidFill>
                <a:cs typeface="B Titr" pitchFamily="2" charset="-78"/>
              </a:rPr>
              <a:t>و </a:t>
            </a:r>
            <a:r>
              <a:rPr lang="en-US" sz="2400" dirty="0" smtClean="0">
                <a:solidFill>
                  <a:sysClr val="windowText" lastClr="000000"/>
                </a:solidFill>
                <a:cs typeface="B Titr" pitchFamily="2" charset="-78"/>
              </a:rPr>
              <a:t>autority</a:t>
            </a:r>
            <a:r>
              <a:rPr lang="fa-IR" sz="2400" dirty="0" smtClean="0">
                <a:solidFill>
                  <a:sysClr val="windowText" lastClr="000000"/>
                </a:solidFill>
                <a:cs typeface="B Titr" pitchFamily="2" charset="-78"/>
              </a:rPr>
              <a:t>)</a:t>
            </a:r>
            <a:r>
              <a:rPr lang="en-US" sz="2400" dirty="0" smtClean="0">
                <a:solidFill>
                  <a:sysClr val="windowText" lastClr="000000"/>
                </a:solidFill>
                <a:cs typeface="B Titr" pitchFamily="2" charset="-78"/>
              </a:rPr>
              <a:t> </a:t>
            </a:r>
            <a:r>
              <a:rPr lang="fa-IR" sz="2400" dirty="0">
                <a:solidFill>
                  <a:sysClr val="windowText" lastClr="000000"/>
                </a:solidFill>
                <a:cs typeface="B Titr" pitchFamily="2" charset="-78"/>
              </a:rPr>
              <a:t>را برای انتخاب توابع برای بررسی شباهت آنها در نظر گرفتیم. ما نتایج را به صورت جداگانه برای آستانه 0.4 = </a:t>
            </a:r>
            <a:r>
              <a:rPr lang="fa-IR" sz="2400" dirty="0" smtClean="0">
                <a:solidFill>
                  <a:sysClr val="windowText" lastClr="000000"/>
                </a:solidFill>
                <a:cs typeface="B Titr" pitchFamily="2" charset="-78"/>
              </a:rPr>
              <a:t>گزارش </a:t>
            </a:r>
            <a:r>
              <a:rPr lang="fa-IR" sz="2400" dirty="0">
                <a:solidFill>
                  <a:sysClr val="windowText" lastClr="000000"/>
                </a:solidFill>
                <a:cs typeface="B Titr" pitchFamily="2" charset="-78"/>
              </a:rPr>
              <a:t>کردیم. </a:t>
            </a:r>
            <a:r>
              <a:rPr lang="fa-IR" sz="2400" dirty="0" smtClean="0">
                <a:solidFill>
                  <a:sysClr val="windowText" lastClr="000000"/>
                </a:solidFill>
                <a:cs typeface="B Titr" pitchFamily="2" charset="-78"/>
              </a:rPr>
              <a:t>نتایج </a:t>
            </a:r>
            <a:r>
              <a:rPr lang="fa-IR" sz="2400" dirty="0">
                <a:solidFill>
                  <a:sysClr val="windowText" lastClr="000000"/>
                </a:solidFill>
                <a:cs typeface="B Titr" pitchFamily="2" charset="-78"/>
              </a:rPr>
              <a:t>نشان می دهد که برای مقادیر مختلف آستانه ، تعداد سطوح متفاوتی برای توابع هاب دریافت می کنیم. </a:t>
            </a:r>
            <a:r>
              <a:rPr lang="fa-IR" sz="2400" dirty="0" smtClean="0">
                <a:solidFill>
                  <a:sysClr val="windowText" lastClr="000000"/>
                </a:solidFill>
                <a:cs typeface="B Titr" pitchFamily="2" charset="-78"/>
              </a:rPr>
              <a:t>محاسبات نشان </a:t>
            </a:r>
            <a:r>
              <a:rPr lang="fa-IR" sz="2400" dirty="0">
                <a:solidFill>
                  <a:sysClr val="windowText" lastClr="000000"/>
                </a:solidFill>
                <a:cs typeface="B Titr" pitchFamily="2" charset="-78"/>
              </a:rPr>
              <a:t>می دهد که برای مقادیر مختلف آستانه ، تعداد سطوح متفاوتی برای توابع اقتدار بدست می آوریم.</a:t>
            </a:r>
          </a:p>
        </p:txBody>
      </p:sp>
    </p:spTree>
    <p:extLst>
      <p:ext uri="{BB962C8B-B14F-4D97-AF65-F5344CB8AC3E}">
        <p14:creationId xmlns:p14="http://schemas.microsoft.com/office/powerpoint/2010/main" val="39504549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368041"/>
            <a:ext cx="8249570" cy="928694"/>
          </a:xfrm>
        </p:spPr>
        <p:txBody>
          <a:bodyPr>
            <a:normAutofit/>
          </a:bodyPr>
          <a:lstStyle/>
          <a:p>
            <a:pPr algn="ctr">
              <a:buNone/>
            </a:pPr>
            <a:r>
              <a:rPr lang="fa-IR" sz="2200" b="1" dirty="0" smtClean="0">
                <a:cs typeface="B Titr" pitchFamily="2" charset="-78"/>
              </a:rPr>
              <a:t>تبیین نتایج حاصله</a:t>
            </a:r>
            <a:endParaRPr lang="en-US" sz="2200" b="1" dirty="0" smtClean="0">
              <a:cs typeface="B Titr" pitchFamily="2" charset="-78"/>
            </a:endParaRPr>
          </a:p>
        </p:txBody>
      </p:sp>
      <p:sp>
        <p:nvSpPr>
          <p:cNvPr id="2" name="TextBox 1"/>
          <p:cNvSpPr txBox="1"/>
          <p:nvPr/>
        </p:nvSpPr>
        <p:spPr>
          <a:xfrm>
            <a:off x="611560" y="5433929"/>
            <a:ext cx="7529490" cy="1200329"/>
          </a:xfrm>
          <a:prstGeom prst="rect">
            <a:avLst/>
          </a:prstGeom>
          <a:noFill/>
        </p:spPr>
        <p:txBody>
          <a:bodyPr wrap="square" rtlCol="0">
            <a:spAutoFit/>
          </a:bodyPr>
          <a:lstStyle/>
          <a:p>
            <a:pPr algn="just"/>
            <a:r>
              <a:rPr lang="fa-IR" b="1" dirty="0">
                <a:cs typeface="B Titr" pitchFamily="2" charset="-78"/>
              </a:rPr>
              <a:t>شکل 1: </a:t>
            </a:r>
            <a:r>
              <a:rPr lang="en-US" b="1" dirty="0">
                <a:cs typeface="B Titr" pitchFamily="2" charset="-78"/>
              </a:rPr>
              <a:t>DSM </a:t>
            </a:r>
            <a:r>
              <a:rPr lang="fa-IR" b="1" dirty="0">
                <a:cs typeface="B Titr" pitchFamily="2" charset="-78"/>
              </a:rPr>
              <a:t>از </a:t>
            </a:r>
            <a:r>
              <a:rPr lang="en-US" b="1" dirty="0">
                <a:cs typeface="B Titr" pitchFamily="2" charset="-78"/>
              </a:rPr>
              <a:t>CSparse </a:t>
            </a:r>
            <a:r>
              <a:rPr lang="fa-IR" b="1" dirty="0">
                <a:cs typeface="B Titr" pitchFamily="2" charset="-78"/>
              </a:rPr>
              <a:t>با پارتیشن های ارائه شده. رنگهای اولیه ، اصلی ، ثانویه ، ثانویه ، ثانویه ، ثالث و ثالث با رنگهای قرمز ، بنفش ، سبز ، زرد ، آبی و قهوه ای مشخص می شوند.</a:t>
            </a:r>
            <a:endParaRPr lang="en-US" b="1" dirty="0">
              <a:cs typeface="B Titr" pitchFamily="2" charset="-78"/>
            </a:endParaRPr>
          </a:p>
          <a:p>
            <a:pPr algn="just"/>
            <a:endParaRPr lang="en-US" dirty="0">
              <a:cs typeface="B Titr" panose="00000700000000000000" pitchFamily="2" charset="-78"/>
            </a:endParaRPr>
          </a:p>
        </p:txBody>
      </p:sp>
      <p:pic>
        <p:nvPicPr>
          <p:cNvPr id="7" name="Picture 6"/>
          <p:cNvPicPr/>
          <p:nvPr/>
        </p:nvPicPr>
        <p:blipFill>
          <a:blip r:embed="rId2"/>
          <a:stretch>
            <a:fillRect/>
          </a:stretch>
        </p:blipFill>
        <p:spPr>
          <a:xfrm>
            <a:off x="1187624" y="1296735"/>
            <a:ext cx="6768752" cy="3808665"/>
          </a:xfrm>
          <a:prstGeom prst="rect">
            <a:avLst/>
          </a:prstGeom>
        </p:spPr>
      </p:pic>
    </p:spTree>
    <p:extLst>
      <p:ext uri="{BB962C8B-B14F-4D97-AF65-F5344CB8AC3E}">
        <p14:creationId xmlns:p14="http://schemas.microsoft.com/office/powerpoint/2010/main" val="29063786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980728"/>
            <a:ext cx="7529490" cy="4478149"/>
          </a:xfrm>
          <a:prstGeom prst="rect">
            <a:avLst/>
          </a:prstGeom>
          <a:noFill/>
        </p:spPr>
        <p:txBody>
          <a:bodyPr wrap="square" rtlCol="0">
            <a:spAutoFit/>
          </a:bodyPr>
          <a:lstStyle/>
          <a:p>
            <a:pPr algn="just">
              <a:lnSpc>
                <a:spcPct val="150000"/>
              </a:lnSpc>
            </a:pPr>
            <a:r>
              <a:rPr lang="fa-IR" sz="2400" b="1" dirty="0">
                <a:cs typeface="B Titr" pitchFamily="2" charset="-78"/>
              </a:rPr>
              <a:t>شکل </a:t>
            </a:r>
            <a:r>
              <a:rPr lang="fa-IR" sz="2400" b="1" dirty="0" smtClean="0">
                <a:cs typeface="B Titr" pitchFamily="2" charset="-78"/>
              </a:rPr>
              <a:t>1 </a:t>
            </a:r>
            <a:r>
              <a:rPr lang="en-US" sz="2400" b="1" dirty="0">
                <a:cs typeface="B Titr" pitchFamily="2" charset="-78"/>
              </a:rPr>
              <a:t>DSM </a:t>
            </a:r>
            <a:r>
              <a:rPr lang="fa-IR" sz="2400" b="1" dirty="0">
                <a:cs typeface="B Titr" pitchFamily="2" charset="-78"/>
              </a:rPr>
              <a:t>است که پارتیشن ارائه شده </a:t>
            </a:r>
            <a:r>
              <a:rPr lang="fa-IR" sz="2400" b="1" dirty="0" smtClean="0">
                <a:cs typeface="B Titr" pitchFamily="2" charset="-78"/>
              </a:rPr>
              <a:t>را </a:t>
            </a:r>
            <a:r>
              <a:rPr lang="fa-IR" sz="2400" b="1" dirty="0">
                <a:cs typeface="B Titr" pitchFamily="2" charset="-78"/>
              </a:rPr>
              <a:t>نشان می دهد. در اینجا پارتیشن ها اصلی (رنگ قرمز) ، کاربرد اولیه (رنگ بنفش) ، ثانویه (رنگ سبز) ، کاربرد ثانویه (رنگ زرد) ، درجه سوم (رنگ آبی) و درجه سوم (رنگ قهوه ای) هستند. ما می بینیم که توابع اولیه ثانویه و سوم بیشتر توابع دیگر را فرا می خواند. طبق روش </a:t>
            </a:r>
            <a:r>
              <a:rPr lang="en-US" sz="2400" b="1" dirty="0">
                <a:cs typeface="B Titr" pitchFamily="2" charset="-78"/>
              </a:rPr>
              <a:t>HITS </a:t>
            </a:r>
            <a:r>
              <a:rPr lang="fa-IR" sz="2400" b="1" dirty="0" smtClean="0">
                <a:cs typeface="B Titr" pitchFamily="2" charset="-78"/>
              </a:rPr>
              <a:t>این </a:t>
            </a:r>
            <a:r>
              <a:rPr lang="fa-IR" sz="2400" b="1" dirty="0">
                <a:cs typeface="B Titr" pitchFamily="2" charset="-78"/>
              </a:rPr>
              <a:t>توابع مرکز مهم هستند. از سوی دیگر ما مشاهده می کنیم که خدمات آب و برق بیشتر با توابع دیگر فراخوانی می شوند و طبق روش </a:t>
            </a:r>
            <a:r>
              <a:rPr lang="en-US" sz="2400" b="1" dirty="0">
                <a:cs typeface="B Titr" pitchFamily="2" charset="-78"/>
              </a:rPr>
              <a:t>HITS </a:t>
            </a:r>
            <a:r>
              <a:rPr lang="fa-IR" sz="2400" b="1" dirty="0">
                <a:cs typeface="B Titr" pitchFamily="2" charset="-78"/>
              </a:rPr>
              <a:t>می توان آنها را به عنوان مقامات در نظر گرفت.</a:t>
            </a:r>
            <a:endParaRPr lang="en-US" sz="2400" dirty="0">
              <a:cs typeface="B Titr" panose="00000700000000000000" pitchFamily="2" charset="-78"/>
            </a:endParaRPr>
          </a:p>
        </p:txBody>
      </p:sp>
    </p:spTree>
    <p:extLst>
      <p:ext uri="{BB962C8B-B14F-4D97-AF65-F5344CB8AC3E}">
        <p14:creationId xmlns:p14="http://schemas.microsoft.com/office/powerpoint/2010/main" val="6032575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100" y="214291"/>
            <a:ext cx="7125113" cy="714380"/>
          </a:xfrm>
        </p:spPr>
        <p:txBody>
          <a:bodyPr/>
          <a:lstStyle/>
          <a:p>
            <a:pPr algn="ctr"/>
            <a:r>
              <a:rPr lang="fa-IR" sz="4400" b="1" dirty="0" smtClean="0">
                <a:solidFill>
                  <a:schemeClr val="tx1"/>
                </a:solidFill>
                <a:cs typeface="B Titr" pitchFamily="2" charset="-78"/>
              </a:rPr>
              <a:t>پیشنهادها</a:t>
            </a:r>
            <a:endParaRPr lang="fa-IR" sz="4400" b="1" dirty="0">
              <a:solidFill>
                <a:schemeClr val="tx1"/>
              </a:solidFill>
              <a:cs typeface="B Titr" pitchFamily="2" charset="-78"/>
            </a:endParaRPr>
          </a:p>
        </p:txBody>
      </p:sp>
      <p:sp>
        <p:nvSpPr>
          <p:cNvPr id="3" name="Content Placeholder 2"/>
          <p:cNvSpPr>
            <a:spLocks noGrp="1"/>
          </p:cNvSpPr>
          <p:nvPr>
            <p:ph idx="1"/>
          </p:nvPr>
        </p:nvSpPr>
        <p:spPr>
          <a:xfrm>
            <a:off x="428596" y="928670"/>
            <a:ext cx="8463884" cy="5740690"/>
          </a:xfrm>
        </p:spPr>
        <p:txBody>
          <a:bodyPr>
            <a:normAutofit fontScale="62500" lnSpcReduction="20000"/>
          </a:bodyPr>
          <a:lstStyle/>
          <a:p>
            <a:pPr algn="just">
              <a:lnSpc>
                <a:spcPct val="170000"/>
              </a:lnSpc>
            </a:pPr>
            <a:r>
              <a:rPr lang="fa-IR" sz="2400" dirty="0" smtClean="0">
                <a:cs typeface="B Titr" pitchFamily="2" charset="-78"/>
              </a:rPr>
              <a:t>این تحقیق یافته های متنوعی را بدست داده است به همین دلیل پیشنهادهای کاربردی تحقیق به اقتضای هر یک از یافته ها به شرح  زیر ارائه می گردد.</a:t>
            </a:r>
            <a:endParaRPr lang="en-US" sz="2400" dirty="0" smtClean="0">
              <a:cs typeface="B Titr" pitchFamily="2" charset="-78"/>
            </a:endParaRPr>
          </a:p>
          <a:p>
            <a:pPr lvl="0" algn="just">
              <a:lnSpc>
                <a:spcPct val="170000"/>
              </a:lnSpc>
            </a:pPr>
            <a:r>
              <a:rPr lang="fa-IR" sz="2400" dirty="0">
                <a:solidFill>
                  <a:schemeClr val="accent6">
                    <a:lumMod val="50000"/>
                  </a:schemeClr>
                </a:solidFill>
                <a:cs typeface="B Titr" pitchFamily="2" charset="-78"/>
              </a:rPr>
              <a:t>يکي از دلايل اصلي که برنامه هاي توسعه نرم افزار در نهايت با شکست مواجه ميشوند، تخمين ضعيف اندازه نرم افزار است . اندازه عامل مهمي در تعيين هزينه ، زمان و تلاش است . تخمين حجم ، يک فعاليت پيچيده است ، که نتايج آن بايد به طور مداوم در سراسر چرخه حيات نرم افزار به روز شده باشد. اقدامات تشخيص حجم نرم افزار شامل تعداد خط کد منبع ، تعداد نقاط تابع و تعداد نقاط ويژه مي باشد. پيچيدگي، تابعي از اندازه است ، که تا حد زيادي تحت تاثير خطاهاي طراحي و نقص پنهان هستند که منجر به مشکلات کيفيت و افزايش هزينه ها خواهد شد. پيچيدگي را بايد به طور مداوم اندازه گيري، رديابي و کنترل کرد. معيارهاي اندازه گيري نرم افزار جنبه هاي مختلفي از پيشرفت و پيچيدگي نرم افزار را دارد در نتيجه نقش مهمي در تجزيه و تحليل و بهبود کيفيت نرم افزارخواهد داشت . معيارهاي نرم افزار اغلب به معيارهاي محصولات و معيارهاي فرآيند طبقه بندي شده اند. </a:t>
            </a:r>
            <a:endParaRPr lang="fa-IR" sz="2400" dirty="0" smtClean="0">
              <a:solidFill>
                <a:schemeClr val="accent6">
                  <a:lumMod val="50000"/>
                </a:schemeClr>
              </a:solidFill>
              <a:cs typeface="B Titr" pitchFamily="2" charset="-78"/>
            </a:endParaRPr>
          </a:p>
          <a:p>
            <a:pPr lvl="0" algn="just">
              <a:lnSpc>
                <a:spcPct val="170000"/>
              </a:lnSpc>
            </a:pPr>
            <a:r>
              <a:rPr lang="fa-IR" sz="2400" dirty="0">
                <a:solidFill>
                  <a:srgbClr val="C00000"/>
                </a:solidFill>
                <a:cs typeface="B Titr" pitchFamily="2" charset="-78"/>
              </a:rPr>
              <a:t>با استفاده از الگوریتم ما می توانیم همه عملکردهای مهم سیستم را دسته بندی کنیم. این دسته به کاربر سیستم کمک می کند تا عملکردهای قابل استفاده (هاب) خود را شناسایی کند. یک سیستم خوب باید مرتباً به روز شود. اما به دلایل مختلف ممکن است نرم افزارهای قدیمی حاوی اسناد فنی کافی نباشند ، بنابراین از دیدگاه قابلیت استفاده ، تشخیص و بازیابی اجزایی که در پروژه های دیگر نرم افزاری مورد استفاده مجدد قرار می گیرند ، دشوار است. بنابراین با استفاده از رویکرد ما ، توسعه دهنده یک سیستم می تواند توابع مهم قدرت را که توسط مراکز مهم نامیده می شوند ، </a:t>
            </a:r>
            <a:r>
              <a:rPr lang="fa-IR" sz="2400" dirty="0" smtClean="0">
                <a:solidFill>
                  <a:srgbClr val="C00000"/>
                </a:solidFill>
                <a:cs typeface="B Titr" pitchFamily="2" charset="-78"/>
              </a:rPr>
              <a:t>شناسایی </a:t>
            </a:r>
            <a:r>
              <a:rPr lang="fa-IR" sz="2400" dirty="0">
                <a:solidFill>
                  <a:srgbClr val="C00000"/>
                </a:solidFill>
                <a:cs typeface="B Titr" pitchFamily="2" charset="-78"/>
              </a:rPr>
              <a:t>کند</a:t>
            </a:r>
            <a:r>
              <a:rPr lang="fa-IR" sz="2400" dirty="0" smtClean="0">
                <a:solidFill>
                  <a:srgbClr val="C00000"/>
                </a:solidFill>
                <a:cs typeface="B Titr" pitchFamily="2" charset="-78"/>
              </a:rPr>
              <a:t>.</a:t>
            </a:r>
          </a:p>
        </p:txBody>
      </p:sp>
    </p:spTree>
    <p:extLst>
      <p:ext uri="{BB962C8B-B14F-4D97-AF65-F5344CB8AC3E}">
        <p14:creationId xmlns:p14="http://schemas.microsoft.com/office/powerpoint/2010/main" val="39714498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714356"/>
            <a:ext cx="8143932" cy="5786478"/>
          </a:xfrm>
        </p:spPr>
        <p:txBody>
          <a:bodyPr>
            <a:normAutofit fontScale="92500" lnSpcReduction="10000"/>
          </a:bodyPr>
          <a:lstStyle/>
          <a:p>
            <a:pPr algn="just"/>
            <a:r>
              <a:rPr lang="fa-IR" sz="2400" dirty="0">
                <a:solidFill>
                  <a:srgbClr val="0070C0"/>
                </a:solidFill>
                <a:cs typeface="B Titr" pitchFamily="2" charset="-78"/>
              </a:rPr>
              <a:t>این یافته نشان می دهد که تجزیه و تحلیل سطوح مختلف عملکردهای یک سیستم نرم افزاری ممکن است راهنمای توسعه دهندگان در کار چالش برانگیز طراحی مجدد نرم افزار با تشخیص و بازیابی اجزایی باشد که می توانند در پروژه های نرم افزاری دیگر مورد استفاده مجدد قرار گیرند.</a:t>
            </a:r>
          </a:p>
          <a:p>
            <a:pPr marL="0" lvl="0" indent="0" algn="just">
              <a:buNone/>
            </a:pPr>
            <a:endParaRPr lang="fa-IR" sz="2400" dirty="0" smtClean="0">
              <a:cs typeface="B Titr" pitchFamily="2" charset="-78"/>
            </a:endParaRPr>
          </a:p>
          <a:p>
            <a:pPr lvl="0" algn="just"/>
            <a:r>
              <a:rPr lang="fa-IR" sz="2400" dirty="0" smtClean="0">
                <a:cs typeface="B Titr" pitchFamily="2" charset="-78"/>
              </a:rPr>
              <a:t>از </a:t>
            </a:r>
            <a:r>
              <a:rPr lang="fa-IR" sz="2400" dirty="0">
                <a:cs typeface="B Titr" pitchFamily="2" charset="-78"/>
              </a:rPr>
              <a:t>نظر تحقیقات بیشتر ، ما می خواهیم مشکلات آزمایشی شبکه های بزرگتر را شامل شود. جالب است که مشکلات حوزه های مختلف علمی مانند </a:t>
            </a:r>
            <a:r>
              <a:rPr lang="en-US" sz="2400" dirty="0">
                <a:cs typeface="B Titr" pitchFamily="2" charset="-78"/>
              </a:rPr>
              <a:t>SNAP </a:t>
            </a:r>
            <a:r>
              <a:rPr lang="fa-IR" sz="2400" dirty="0">
                <a:cs typeface="B Titr" pitchFamily="2" charset="-78"/>
              </a:rPr>
              <a:t>و </a:t>
            </a:r>
            <a:r>
              <a:rPr lang="en-US" sz="2400" dirty="0">
                <a:cs typeface="B Titr" pitchFamily="2" charset="-78"/>
              </a:rPr>
              <a:t>DIMACS10 </a:t>
            </a:r>
            <a:r>
              <a:rPr lang="fa-IR" sz="2400" dirty="0">
                <a:cs typeface="B Titr" pitchFamily="2" charset="-78"/>
              </a:rPr>
              <a:t>را برای شناسایی گروه های گره های مهم ذکر کنیم. در این جا ما ماتریس های بدون وزن را در نظر گرفته ایم زیرا برای شناسایی شباهت فقط به اطلاعات مربوط به وابستگی نیاز داریم. </a:t>
            </a:r>
            <a:endParaRPr lang="fa-IR" sz="2400" dirty="0" smtClean="0">
              <a:cs typeface="B Titr" pitchFamily="2" charset="-78"/>
            </a:endParaRPr>
          </a:p>
          <a:p>
            <a:pPr marL="0" lvl="0" indent="0" algn="just">
              <a:buNone/>
            </a:pPr>
            <a:endParaRPr lang="fa-IR" sz="2400" dirty="0" smtClean="0">
              <a:cs typeface="B Titr" pitchFamily="2" charset="-78"/>
            </a:endParaRPr>
          </a:p>
          <a:p>
            <a:pPr lvl="0" algn="just"/>
            <a:r>
              <a:rPr lang="fa-IR" sz="2400" dirty="0">
                <a:solidFill>
                  <a:srgbClr val="FF0000"/>
                </a:solidFill>
                <a:cs typeface="B Titr" pitchFamily="2" charset="-78"/>
              </a:rPr>
              <a:t> برای تحقیقات بیشتر می توان الگوریتم خود را برای ماتریس های وزنی و بدون وزن مقایسه کرد. همچنین در آینده ما می خواهیم روش خود را در کتابخانه نرم افزار کد قدیمی اعمال کنیم که در آن اسناد بسیار کمی وجود دارد یا هیچ گونه اسناد و مدارکی در مورد پروژه در دسترس نیست. روشی که ما در این پایان نامه توسعه دادیم احتمالاً برای این نوع کتابخانه ها مفید خواهد بود</a:t>
            </a:r>
            <a:r>
              <a:rPr lang="fa-IR" sz="2400" dirty="0" smtClean="0">
                <a:solidFill>
                  <a:srgbClr val="FF0000"/>
                </a:solidFill>
                <a:cs typeface="B Titr" pitchFamily="2" charset="-78"/>
              </a:rPr>
              <a:t>.</a:t>
            </a:r>
          </a:p>
          <a:p>
            <a:pPr algn="just"/>
            <a:endParaRPr lang="fa-IR" sz="2400" dirty="0">
              <a:solidFill>
                <a:schemeClr val="tx1"/>
              </a:solidFill>
              <a:cs typeface="B Titr" pitchFamily="2" charset="-78"/>
            </a:endParaRPr>
          </a:p>
        </p:txBody>
      </p:sp>
    </p:spTree>
    <p:extLst>
      <p:ext uri="{BB962C8B-B14F-4D97-AF65-F5344CB8AC3E}">
        <p14:creationId xmlns:p14="http://schemas.microsoft.com/office/powerpoint/2010/main" val="39714498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214290"/>
            <a:ext cx="7125113" cy="924475"/>
          </a:xfrm>
        </p:spPr>
        <p:txBody>
          <a:bodyPr/>
          <a:lstStyle/>
          <a:p>
            <a:pPr algn="ctr"/>
            <a:r>
              <a:rPr lang="fa-IR" sz="5400" b="1" dirty="0" smtClean="0">
                <a:solidFill>
                  <a:schemeClr val="tx1"/>
                </a:solidFill>
                <a:cs typeface="B Titr" pitchFamily="2" charset="-78"/>
              </a:rPr>
              <a:t>محدودیتهای تحقیق</a:t>
            </a:r>
            <a:endParaRPr lang="fa-IR" sz="5400" b="1" dirty="0">
              <a:solidFill>
                <a:schemeClr val="tx1"/>
              </a:solidFill>
              <a:cs typeface="B Titr" pitchFamily="2" charset="-78"/>
            </a:endParaRPr>
          </a:p>
        </p:txBody>
      </p:sp>
      <p:sp>
        <p:nvSpPr>
          <p:cNvPr id="3" name="Content Placeholder 2"/>
          <p:cNvSpPr>
            <a:spLocks noGrp="1"/>
          </p:cNvSpPr>
          <p:nvPr>
            <p:ph idx="1"/>
          </p:nvPr>
        </p:nvSpPr>
        <p:spPr>
          <a:xfrm>
            <a:off x="428596" y="1142984"/>
            <a:ext cx="8143932" cy="5357850"/>
          </a:xfrm>
        </p:spPr>
        <p:txBody>
          <a:bodyPr>
            <a:normAutofit/>
          </a:bodyPr>
          <a:lstStyle/>
          <a:p>
            <a:pPr algn="just"/>
            <a:r>
              <a:rPr lang="fa-IR" sz="2400" dirty="0" smtClean="0">
                <a:cs typeface="B Titr" pitchFamily="2" charset="-78"/>
              </a:rPr>
              <a:t>در طول اجرای تحقیق محدودیت هایی وجود داشته است که برخی از آنها توسط پژوهشگر کنترل  گردیده و برخی دیگر خارج از کنترل بوده است . این موارد بشرح زیر اعلام می گردد:</a:t>
            </a:r>
            <a:endParaRPr lang="en-US" sz="2400" dirty="0" smtClean="0">
              <a:cs typeface="B Titr" pitchFamily="2" charset="-78"/>
            </a:endParaRPr>
          </a:p>
          <a:p>
            <a:pPr algn="just">
              <a:buNone/>
            </a:pPr>
            <a:r>
              <a:rPr lang="fa-IR" sz="2400" b="1" dirty="0" smtClean="0">
                <a:solidFill>
                  <a:srgbClr val="FF0000"/>
                </a:solidFill>
                <a:cs typeface="B Titr" pitchFamily="2" charset="-78"/>
              </a:rPr>
              <a:t>محدودیت های </a:t>
            </a:r>
            <a:r>
              <a:rPr lang="fa-IR" sz="2400" b="1" dirty="0" smtClean="0">
                <a:solidFill>
                  <a:srgbClr val="FF0000"/>
                </a:solidFill>
                <a:cs typeface="B Titr" pitchFamily="2" charset="-78"/>
              </a:rPr>
              <a:t>در اختیار پژوهشگر</a:t>
            </a:r>
            <a:endParaRPr lang="en-US" sz="2400" dirty="0" smtClean="0">
              <a:solidFill>
                <a:srgbClr val="FF0000"/>
              </a:solidFill>
              <a:cs typeface="B Titr" pitchFamily="2" charset="-78"/>
            </a:endParaRPr>
          </a:p>
          <a:p>
            <a:pPr lvl="0" algn="just"/>
            <a:r>
              <a:rPr lang="fa-IR" sz="2400" dirty="0">
                <a:cs typeface="B Titr" pitchFamily="2" charset="-78"/>
              </a:rPr>
              <a:t>بسیاری از نرم افزارها معمولاً توسط متخصصان حوزه نوشته می شوند و مشکلات خاصی را برطرف می کنند. بیشتر اوقات این نرم افزارها به دلایل مختلف دارای اسناد فنی کافی نیستند. بنابراین از دیدگاه قابلیت استفاده ، تشخیص و بازیابی اجزایی که می توانند در پروژه های نرم افزاری دیگر مورد استفاده مجدد قرار گیرند ، دشوار است. تجزیه و تحلیل چنین نرم افزاری برای محققان چالش برانگیزتر است</a:t>
            </a:r>
            <a:r>
              <a:rPr lang="fa-IR" sz="2400" dirty="0" smtClean="0">
                <a:cs typeface="B Titr" pitchFamily="2" charset="-78"/>
              </a:rPr>
              <a:t>.</a:t>
            </a:r>
          </a:p>
          <a:p>
            <a:pPr marL="0" indent="0" algn="just">
              <a:buNone/>
            </a:pPr>
            <a:endParaRPr lang="fa-IR" sz="2400" dirty="0">
              <a:solidFill>
                <a:schemeClr val="tx1"/>
              </a:solidFill>
              <a:cs typeface="B Titr" pitchFamily="2" charset="-78"/>
            </a:endParaRPr>
          </a:p>
        </p:txBody>
      </p:sp>
    </p:spTree>
    <p:extLst>
      <p:ext uri="{BB962C8B-B14F-4D97-AF65-F5344CB8AC3E}">
        <p14:creationId xmlns:p14="http://schemas.microsoft.com/office/powerpoint/2010/main" val="39714498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1552267"/>
            <a:ext cx="9144000" cy="350865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Low" defTabSz="914400" rtl="1" eaLnBrk="1" fontAlgn="base" latinLnBrk="0" hangingPunct="1">
              <a:lnSpc>
                <a:spcPct val="150000"/>
              </a:lnSpc>
              <a:spcBef>
                <a:spcPct val="0"/>
              </a:spcBef>
              <a:spcAft>
                <a:spcPct val="0"/>
              </a:spcAft>
              <a:buClrTx/>
              <a:buSzTx/>
              <a:buFontTx/>
              <a:buNone/>
              <a:tabLst>
                <a:tab pos="180975" algn="l"/>
              </a:tabLst>
            </a:pPr>
            <a:r>
              <a:rPr kumimoji="0" lang="fa-IR" sz="2400" b="0" i="0" u="none" strike="noStrike" cap="none" normalizeH="0" baseline="0" dirty="0" smtClean="0">
                <a:ln>
                  <a:noFill/>
                </a:ln>
                <a:solidFill>
                  <a:schemeClr val="tx1"/>
                </a:solidFill>
                <a:effectLst/>
                <a:latin typeface="Arial" pitchFamily="34" charset="0"/>
                <a:ea typeface="Times New Roman" pitchFamily="18" charset="0"/>
                <a:cs typeface="B Titr" pitchFamily="2" charset="-78"/>
              </a:rPr>
              <a:t>در طول دوران دانش آموختگی و تهيه اين </a:t>
            </a:r>
            <a:r>
              <a:rPr kumimoji="0" lang="fa-IR" sz="2400" b="0" i="0" u="none" strike="noStrike" cap="none" normalizeH="0" baseline="0" dirty="0" smtClean="0">
                <a:ln>
                  <a:noFill/>
                </a:ln>
                <a:solidFill>
                  <a:schemeClr val="tx1"/>
                </a:solidFill>
                <a:effectLst/>
                <a:latin typeface="Arial" pitchFamily="34" charset="0"/>
                <a:ea typeface="Times New Roman" pitchFamily="18" charset="0"/>
                <a:cs typeface="B Titr" pitchFamily="2" charset="-78"/>
              </a:rPr>
              <a:t>گزارش پايان </a:t>
            </a:r>
            <a:r>
              <a:rPr kumimoji="0" lang="fa-IR" sz="2400" b="0" i="0" u="none" strike="noStrike" cap="none" normalizeH="0" baseline="0" dirty="0" smtClean="0">
                <a:ln>
                  <a:noFill/>
                </a:ln>
                <a:solidFill>
                  <a:schemeClr val="tx1"/>
                </a:solidFill>
                <a:effectLst/>
                <a:latin typeface="Arial" pitchFamily="34" charset="0"/>
                <a:ea typeface="Times New Roman" pitchFamily="18" charset="0"/>
                <a:cs typeface="B Titr" pitchFamily="2" charset="-78"/>
              </a:rPr>
              <a:t>نامه از راهنمايي ها و مساعدت‌‌هاي </a:t>
            </a:r>
            <a:r>
              <a:rPr kumimoji="0" lang="fa-IR" sz="2400" b="0" i="0" u="none" strike="noStrike" cap="none" normalizeH="0" baseline="0" dirty="0" smtClean="0">
                <a:ln>
                  <a:noFill/>
                </a:ln>
                <a:solidFill>
                  <a:schemeClr val="tx1"/>
                </a:solidFill>
                <a:effectLst/>
                <a:latin typeface="Arial" pitchFamily="34" charset="0"/>
                <a:ea typeface="Times New Roman" pitchFamily="18" charset="0"/>
                <a:cs typeface="B Titr" pitchFamily="2" charset="-78"/>
              </a:rPr>
              <a:t>اساتيد و سروران عزيزي بهره </a:t>
            </a:r>
            <a:r>
              <a:rPr kumimoji="0" lang="fa-IR" sz="2400" b="0" i="0" u="none" strike="noStrike" cap="none" normalizeH="0" baseline="0" dirty="0" smtClean="0">
                <a:ln>
                  <a:noFill/>
                </a:ln>
                <a:solidFill>
                  <a:schemeClr val="tx1"/>
                </a:solidFill>
                <a:effectLst/>
                <a:latin typeface="Arial" pitchFamily="34" charset="0"/>
                <a:ea typeface="Times New Roman" pitchFamily="18" charset="0"/>
                <a:cs typeface="B Titr" pitchFamily="2" charset="-78"/>
              </a:rPr>
              <a:t>‌جسته‌ام كه در اينجا لازم است از همه آنان مراتب  سپاس و تشكر خالصانه خود را داشته باشــــم.</a:t>
            </a:r>
            <a:endParaRPr kumimoji="0" lang="en-US" sz="1000" b="0" i="0" u="none" strike="noStrike" cap="none" normalizeH="0" baseline="0" dirty="0" smtClean="0">
              <a:ln>
                <a:noFill/>
              </a:ln>
              <a:solidFill>
                <a:schemeClr val="tx1"/>
              </a:solidFill>
              <a:effectLst/>
              <a:latin typeface="Arial" pitchFamily="34" charset="0"/>
              <a:cs typeface="B Titr" pitchFamily="2" charset="-78"/>
            </a:endParaRPr>
          </a:p>
          <a:p>
            <a:pPr marL="0" marR="0" lvl="0" indent="0" algn="justLow" defTabSz="914400" rtl="1" eaLnBrk="0" fontAlgn="base" latinLnBrk="0" hangingPunct="0">
              <a:lnSpc>
                <a:spcPct val="150000"/>
              </a:lnSpc>
              <a:spcBef>
                <a:spcPct val="0"/>
              </a:spcBef>
              <a:spcAft>
                <a:spcPct val="0"/>
              </a:spcAft>
              <a:buClrTx/>
              <a:buSzTx/>
              <a:buFontTx/>
              <a:buNone/>
              <a:tabLst>
                <a:tab pos="180975" algn="l"/>
              </a:tabLst>
            </a:pPr>
            <a:r>
              <a:rPr kumimoji="0" lang="fa-IR" sz="2400" b="0" i="0" u="none" strike="noStrike" cap="none" normalizeH="0" baseline="0" dirty="0" smtClean="0">
                <a:ln>
                  <a:noFill/>
                </a:ln>
                <a:solidFill>
                  <a:schemeClr val="tx1"/>
                </a:solidFill>
                <a:effectLst/>
                <a:latin typeface="Arial" pitchFamily="34" charset="0"/>
                <a:ea typeface="Times New Roman" pitchFamily="18" charset="0"/>
                <a:cs typeface="B Titr" pitchFamily="2" charset="-78"/>
              </a:rPr>
              <a:t>از </a:t>
            </a:r>
            <a:r>
              <a:rPr kumimoji="0" lang="fa-IR" sz="2400" b="0" i="0" u="none" strike="noStrike" cap="none" normalizeH="0" baseline="0" dirty="0" smtClean="0">
                <a:ln>
                  <a:noFill/>
                </a:ln>
                <a:solidFill>
                  <a:schemeClr val="tx1"/>
                </a:solidFill>
                <a:effectLst/>
                <a:latin typeface="Arial" pitchFamily="34" charset="0"/>
                <a:ea typeface="Times New Roman" pitchFamily="18" charset="0"/>
                <a:cs typeface="B Titr" pitchFamily="2" charset="-78"/>
              </a:rPr>
              <a:t>استاد </a:t>
            </a:r>
            <a:r>
              <a:rPr kumimoji="0" lang="fa-IR" sz="2400" b="0" i="0" u="none" strike="noStrike" cap="none" normalizeH="0" baseline="0" dirty="0" smtClean="0">
                <a:ln>
                  <a:noFill/>
                </a:ln>
                <a:solidFill>
                  <a:schemeClr val="tx1"/>
                </a:solidFill>
                <a:effectLst/>
                <a:latin typeface="Arial" pitchFamily="34" charset="0"/>
                <a:ea typeface="Times New Roman" pitchFamily="18" charset="0"/>
                <a:cs typeface="B Titr" pitchFamily="2" charset="-78"/>
              </a:rPr>
              <a:t>ارجمندم</a:t>
            </a:r>
            <a:r>
              <a:rPr kumimoji="0" lang="fa-IR" sz="2400" b="0" i="0" u="none" strike="noStrike" cap="none" normalizeH="0" dirty="0" smtClean="0">
                <a:ln>
                  <a:noFill/>
                </a:ln>
                <a:solidFill>
                  <a:schemeClr val="tx1"/>
                </a:solidFill>
                <a:effectLst/>
                <a:latin typeface="Arial" pitchFamily="34" charset="0"/>
                <a:ea typeface="Times New Roman" pitchFamily="18" charset="0"/>
                <a:cs typeface="B Titr" pitchFamily="2" charset="-78"/>
              </a:rPr>
              <a:t> </a:t>
            </a:r>
            <a:r>
              <a:rPr kumimoji="0" lang="fa-IR" sz="2400" b="1" i="0" u="none" strike="noStrike" cap="all" normalizeH="0" baseline="0" dirty="0" smtClean="0">
                <a:ln w="9000" cmpd="sng">
                  <a:solidFill>
                    <a:schemeClr val="tx1"/>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pitchFamily="34" charset="0"/>
                <a:ea typeface="Times New Roman" pitchFamily="18" charset="0"/>
                <a:cs typeface="B Titr" pitchFamily="2" charset="-78"/>
              </a:rPr>
              <a:t>جناب آقای </a:t>
            </a:r>
            <a:r>
              <a:rPr kumimoji="0" lang="fa-IR" sz="2800" b="1" i="0" u="none" strike="noStrike" cap="all" normalizeH="0" baseline="0" dirty="0" smtClean="0">
                <a:ln w="9000" cmpd="sng">
                  <a:solidFill>
                    <a:schemeClr val="tx1"/>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pitchFamily="34" charset="0"/>
                <a:ea typeface="Times New Roman" pitchFamily="18" charset="0"/>
                <a:cs typeface="B Titr" pitchFamily="2" charset="-78"/>
              </a:rPr>
              <a:t>دکتر </a:t>
            </a:r>
            <a:r>
              <a:rPr kumimoji="0" lang="fa-IR" sz="2800" b="1" i="0" u="none" strike="noStrike" cap="all" normalizeH="0" baseline="0" dirty="0" smtClean="0">
                <a:ln w="9000" cmpd="sng">
                  <a:solidFill>
                    <a:schemeClr val="tx1"/>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pitchFamily="34" charset="0"/>
                <a:ea typeface="Times New Roman" pitchFamily="18" charset="0"/>
                <a:cs typeface="B Titr" pitchFamily="2" charset="-78"/>
              </a:rPr>
              <a:t>رضوی ابراهیمی</a:t>
            </a:r>
            <a:r>
              <a:rPr kumimoji="0" lang="fa-IR" sz="2400" b="1" i="0" u="none" strike="noStrike" cap="all" normalizeH="0" baseline="0" dirty="0" smtClean="0">
                <a:ln w="9000" cmpd="sng">
                  <a:solidFill>
                    <a:schemeClr val="tx1"/>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pitchFamily="34" charset="0"/>
                <a:ea typeface="Times New Roman" pitchFamily="18" charset="0"/>
                <a:cs typeface="B Titr" pitchFamily="2" charset="-78"/>
              </a:rPr>
              <a:t> </a:t>
            </a:r>
            <a:r>
              <a:rPr kumimoji="0" lang="fa-IR" sz="2400" b="0" i="0" u="none" strike="noStrike" cap="none" normalizeH="0" baseline="0" dirty="0" smtClean="0">
                <a:ln>
                  <a:noFill/>
                </a:ln>
                <a:solidFill>
                  <a:schemeClr val="tx1"/>
                </a:solidFill>
                <a:effectLst/>
                <a:latin typeface="Arial" pitchFamily="34" charset="0"/>
                <a:ea typeface="Times New Roman" pitchFamily="18" charset="0"/>
                <a:cs typeface="B Titr" pitchFamily="2" charset="-78"/>
              </a:rPr>
              <a:t>که رهنمودهای عالمانه </a:t>
            </a:r>
            <a:r>
              <a:rPr kumimoji="0" lang="fa-IR" sz="2400" b="0" i="0" u="none" strike="noStrike" cap="none" normalizeH="0" baseline="0" dirty="0" smtClean="0">
                <a:ln>
                  <a:noFill/>
                </a:ln>
                <a:solidFill>
                  <a:schemeClr val="tx1"/>
                </a:solidFill>
                <a:effectLst/>
                <a:latin typeface="Arial" pitchFamily="34" charset="0"/>
                <a:ea typeface="Times New Roman" pitchFamily="18" charset="0"/>
                <a:cs typeface="B Titr" pitchFamily="2" charset="-78"/>
              </a:rPr>
              <a:t>داشته، </a:t>
            </a:r>
            <a:r>
              <a:rPr kumimoji="0" lang="fa-IR" sz="2400" b="0" i="0" u="none" strike="noStrike" cap="none" normalizeH="0" baseline="0" dirty="0" smtClean="0">
                <a:ln>
                  <a:noFill/>
                </a:ln>
                <a:solidFill>
                  <a:schemeClr val="tx1"/>
                </a:solidFill>
                <a:effectLst/>
                <a:latin typeface="Arial" pitchFamily="34" charset="0"/>
                <a:ea typeface="Times New Roman" pitchFamily="18" charset="0"/>
                <a:cs typeface="B Titr" pitchFamily="2" charset="-78"/>
              </a:rPr>
              <a:t>صمیمانه تشکر نموده و  برایشان توفیق روز افزون در تمام مراحل علمی وزندگی را آرزو میکنم </a:t>
            </a:r>
            <a:r>
              <a:rPr kumimoji="0" lang="fa-IR" sz="2400" b="0" i="0" u="none" strike="noStrike" cap="none" normalizeH="0" baseline="0" dirty="0" smtClean="0">
                <a:ln>
                  <a:noFill/>
                </a:ln>
                <a:solidFill>
                  <a:schemeClr val="tx1"/>
                </a:solidFill>
                <a:effectLst/>
                <a:latin typeface="Arial" pitchFamily="34" charset="0"/>
                <a:ea typeface="Times New Roman" pitchFamily="18" charset="0"/>
                <a:cs typeface="B Titr" pitchFamily="2" charset="-78"/>
              </a:rPr>
              <a:t>.</a:t>
            </a:r>
            <a:endParaRPr kumimoji="0" lang="en-US" sz="1000" b="0" i="0" u="none" strike="noStrike" cap="none" normalizeH="0" baseline="0" dirty="0" smtClean="0">
              <a:ln>
                <a:noFill/>
              </a:ln>
              <a:solidFill>
                <a:schemeClr val="tx1"/>
              </a:solidFill>
              <a:effectLst/>
              <a:latin typeface="Arial" pitchFamily="34" charset="0"/>
              <a:cs typeface="B Titr" pitchFamily="2" charset="-78"/>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My Documents\1hgjvbhbn4.jpg"/>
          <p:cNvPicPr>
            <a:picLocks noChangeAspect="1" noChangeArrowheads="1"/>
          </p:cNvPicPr>
          <p:nvPr/>
        </p:nvPicPr>
        <p:blipFill>
          <a:blip r:embed="rId2"/>
          <a:srcRect/>
          <a:stretch>
            <a:fillRect/>
          </a:stretch>
        </p:blipFill>
        <p:spPr bwMode="auto">
          <a:xfrm>
            <a:off x="0" y="0"/>
            <a:ext cx="9143999" cy="6858000"/>
          </a:xfrm>
          <a:prstGeom prst="rect">
            <a:avLst/>
          </a:prstGeom>
          <a:noFill/>
        </p:spPr>
      </p:pic>
      <p:sp>
        <p:nvSpPr>
          <p:cNvPr id="5" name="TextBox 4"/>
          <p:cNvSpPr txBox="1"/>
          <p:nvPr/>
        </p:nvSpPr>
        <p:spPr>
          <a:xfrm>
            <a:off x="5500694" y="6072206"/>
            <a:ext cx="3429024" cy="584775"/>
          </a:xfrm>
          <a:prstGeom prst="rect">
            <a:avLst/>
          </a:prstGeom>
          <a:noFill/>
        </p:spPr>
        <p:txBody>
          <a:bodyPr wrap="square" rtlCol="0">
            <a:spAutoFit/>
          </a:bodyPr>
          <a:lstStyle/>
          <a:p>
            <a:r>
              <a:rPr lang="fa-IR" sz="3200" dirty="0" smtClean="0">
                <a:solidFill>
                  <a:srgbClr val="FFFF00"/>
                </a:solidFill>
                <a:cs typeface="B Titr" pitchFamily="2" charset="-78"/>
              </a:rPr>
              <a:t>با تشکر از توجه شما</a:t>
            </a:r>
            <a:endParaRPr lang="en-US" sz="3200" dirty="0">
              <a:solidFill>
                <a:srgbClr val="FFFF00"/>
              </a:solidFill>
              <a:cs typeface="B Titr" pitchFamily="2" charset="-78"/>
            </a:endParaRPr>
          </a:p>
        </p:txBody>
      </p:sp>
    </p:spTree>
    <p:extLst>
      <p:ext uri="{BB962C8B-B14F-4D97-AF65-F5344CB8AC3E}">
        <p14:creationId xmlns:p14="http://schemas.microsoft.com/office/powerpoint/2010/main" val="39714498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7071"/>
            <a:ext cx="7125113" cy="924475"/>
          </a:xfrm>
        </p:spPr>
        <p:txBody>
          <a:bodyPr/>
          <a:lstStyle/>
          <a:p>
            <a:pPr algn="ctr"/>
            <a:r>
              <a:rPr lang="fa-IR" sz="5400" b="1" dirty="0" smtClean="0">
                <a:solidFill>
                  <a:schemeClr val="tx1"/>
                </a:solidFill>
                <a:cs typeface="B Titr" pitchFamily="2" charset="-78"/>
              </a:rPr>
              <a:t>معماری نرم افزار</a:t>
            </a:r>
            <a:endParaRPr lang="fa-IR" sz="5400" b="1" dirty="0">
              <a:solidFill>
                <a:schemeClr val="tx1"/>
              </a:solidFill>
              <a:cs typeface="B Titr" pitchFamily="2" charset="-78"/>
            </a:endParaRPr>
          </a:p>
        </p:txBody>
      </p:sp>
      <p:sp>
        <p:nvSpPr>
          <p:cNvPr id="3" name="Content Placeholder 2"/>
          <p:cNvSpPr>
            <a:spLocks noGrp="1"/>
          </p:cNvSpPr>
          <p:nvPr>
            <p:ph idx="1"/>
          </p:nvPr>
        </p:nvSpPr>
        <p:spPr>
          <a:xfrm>
            <a:off x="428596" y="1295400"/>
            <a:ext cx="8143932" cy="5205434"/>
          </a:xfrm>
        </p:spPr>
        <p:txBody>
          <a:bodyPr>
            <a:normAutofit/>
          </a:bodyPr>
          <a:lstStyle/>
          <a:p>
            <a:pPr indent="11113" algn="just">
              <a:lnSpc>
                <a:spcPct val="150000"/>
              </a:lnSpc>
              <a:buNone/>
            </a:pPr>
            <a:r>
              <a:rPr lang="fa-IR" sz="2400" dirty="0">
                <a:solidFill>
                  <a:sysClr val="windowText" lastClr="000000"/>
                </a:solidFill>
                <a:cs typeface="B Titr" pitchFamily="2" charset="-78"/>
              </a:rPr>
              <a:t>معماری سازمان اساسی یک سیستم است که در اجزای آن روابط آنها با یکدیگر و محیط و اصول راهنمای طراحی و تکامل آن تجسم یافته </a:t>
            </a:r>
            <a:r>
              <a:rPr lang="fa-IR" sz="2400" dirty="0" smtClean="0">
                <a:solidFill>
                  <a:sysClr val="windowText" lastClr="000000"/>
                </a:solidFill>
                <a:cs typeface="B Titr" pitchFamily="2" charset="-78"/>
              </a:rPr>
              <a:t>است. معماری </a:t>
            </a:r>
            <a:r>
              <a:rPr lang="fa-IR" sz="2400" dirty="0">
                <a:solidFill>
                  <a:sysClr val="windowText" lastClr="000000"/>
                </a:solidFill>
                <a:cs typeface="B Titr" pitchFamily="2" charset="-78"/>
              </a:rPr>
              <a:t>نرم افزاری یک برنامه یا سیستم محاسباتی ، ساختار یا ساختارهای سیستم است که شامل عناصر نرم افزاری است که ویژگی های خارجی آن عناصر و روابط بین آنها را در بر می گیرد </a:t>
            </a:r>
            <a:r>
              <a:rPr lang="fa-IR" sz="2400" dirty="0" smtClean="0">
                <a:solidFill>
                  <a:sysClr val="windowText" lastClr="000000"/>
                </a:solidFill>
                <a:cs typeface="B Titr" pitchFamily="2" charset="-78"/>
              </a:rPr>
              <a:t>.</a:t>
            </a:r>
            <a:endParaRPr lang="fa-IR" sz="2400" dirty="0">
              <a:solidFill>
                <a:sysClr val="windowText" lastClr="000000"/>
              </a:solidFill>
              <a:cs typeface="B Titr" pitchFamily="2" charset="-78"/>
            </a:endParaRPr>
          </a:p>
          <a:p>
            <a:pPr indent="11113" algn="just">
              <a:lnSpc>
                <a:spcPct val="150000"/>
              </a:lnSpc>
              <a:buNone/>
            </a:pPr>
            <a:r>
              <a:rPr lang="fa-IR" sz="2400" dirty="0">
                <a:solidFill>
                  <a:sysClr val="windowText" lastClr="000000"/>
                </a:solidFill>
                <a:cs typeface="B Titr" pitchFamily="2" charset="-78"/>
              </a:rPr>
              <a:t>پیچیدگی سیستم های نرم افزاری بزرگ را می توان با استفاده از معماری نرم افزار به راحتی تشخیص داد. برای یک سیستم نرم افزاری ، معماری آن به عنوان ساختار سطح بالا در نظر گرفته می شود. به عبارت دیگر معماری نرم افزار انتزاعی از یک سیستم پیچیده است. </a:t>
            </a:r>
          </a:p>
        </p:txBody>
      </p:sp>
    </p:spTree>
    <p:extLst>
      <p:ext uri="{BB962C8B-B14F-4D97-AF65-F5344CB8AC3E}">
        <p14:creationId xmlns:p14="http://schemas.microsoft.com/office/powerpoint/2010/main" val="18205364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370925"/>
            <a:ext cx="7125113" cy="924475"/>
          </a:xfrm>
        </p:spPr>
        <p:txBody>
          <a:bodyPr/>
          <a:lstStyle/>
          <a:p>
            <a:pPr algn="ctr"/>
            <a:r>
              <a:rPr lang="fa-IR" sz="5400" b="1" dirty="0" smtClean="0">
                <a:solidFill>
                  <a:schemeClr val="tx1"/>
                </a:solidFill>
                <a:cs typeface="B Titr" pitchFamily="2" charset="-78"/>
              </a:rPr>
              <a:t>رابطه وابستگی </a:t>
            </a:r>
            <a:endParaRPr lang="fa-IR" sz="5400" b="1" dirty="0">
              <a:solidFill>
                <a:schemeClr val="tx1"/>
              </a:solidFill>
              <a:cs typeface="B Titr" pitchFamily="2" charset="-78"/>
            </a:endParaRPr>
          </a:p>
        </p:txBody>
      </p:sp>
      <p:sp>
        <p:nvSpPr>
          <p:cNvPr id="3" name="Content Placeholder 2"/>
          <p:cNvSpPr>
            <a:spLocks noGrp="1"/>
          </p:cNvSpPr>
          <p:nvPr>
            <p:ph idx="1"/>
          </p:nvPr>
        </p:nvSpPr>
        <p:spPr>
          <a:xfrm>
            <a:off x="467544" y="1124744"/>
            <a:ext cx="8143932" cy="5205434"/>
          </a:xfrm>
        </p:spPr>
        <p:txBody>
          <a:bodyPr>
            <a:normAutofit/>
          </a:bodyPr>
          <a:lstStyle/>
          <a:p>
            <a:pPr indent="11113" algn="just">
              <a:lnSpc>
                <a:spcPct val="150000"/>
              </a:lnSpc>
              <a:buNone/>
            </a:pPr>
            <a:r>
              <a:rPr lang="fa-IR" sz="2400" dirty="0">
                <a:solidFill>
                  <a:sysClr val="windowText" lastClr="000000"/>
                </a:solidFill>
                <a:cs typeface="B Titr" pitchFamily="2" charset="-78"/>
              </a:rPr>
              <a:t>یک رابطه وابستگی می تواند بین عناصر یک سیستم اعمال شود تا نشان دهد که تغییر در یک عنصر در صورت وجود وابستگی ممکن است منجر به تغییر عناصر دیگر شود.</a:t>
            </a:r>
          </a:p>
          <a:p>
            <a:pPr indent="11113" algn="just">
              <a:lnSpc>
                <a:spcPct val="150000"/>
              </a:lnSpc>
              <a:buNone/>
            </a:pPr>
            <a:r>
              <a:rPr lang="fa-IR" sz="2400" dirty="0">
                <a:solidFill>
                  <a:sysClr val="windowText" lastClr="000000"/>
                </a:solidFill>
                <a:cs typeface="B Titr" pitchFamily="2" charset="-78"/>
              </a:rPr>
              <a:t>رابطه وابستگی را می توان به عنوان یک شبکه پیچیده در نظر گرفت. این نمای شبکه پیچیده در زمینه های متعددی با موفقیت به کار گرفته شده است. </a:t>
            </a:r>
          </a:p>
        </p:txBody>
      </p:sp>
    </p:spTree>
    <p:extLst>
      <p:ext uri="{BB962C8B-B14F-4D97-AF65-F5344CB8AC3E}">
        <p14:creationId xmlns:p14="http://schemas.microsoft.com/office/powerpoint/2010/main" val="39124800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7071"/>
            <a:ext cx="7125113" cy="924475"/>
          </a:xfrm>
        </p:spPr>
        <p:txBody>
          <a:bodyPr/>
          <a:lstStyle/>
          <a:p>
            <a:pPr algn="ctr"/>
            <a:r>
              <a:rPr lang="fa-IR" sz="5400" b="1" dirty="0" smtClean="0">
                <a:solidFill>
                  <a:schemeClr val="tx1"/>
                </a:solidFill>
                <a:cs typeface="B Titr" pitchFamily="2" charset="-78"/>
              </a:rPr>
              <a:t>معیار های نرم افزار</a:t>
            </a:r>
            <a:endParaRPr lang="fa-IR" sz="5400" b="1" dirty="0">
              <a:solidFill>
                <a:schemeClr val="tx1"/>
              </a:solidFill>
              <a:cs typeface="B Titr" pitchFamily="2" charset="-78"/>
            </a:endParaRPr>
          </a:p>
        </p:txBody>
      </p:sp>
      <p:sp>
        <p:nvSpPr>
          <p:cNvPr id="3" name="Content Placeholder 2"/>
          <p:cNvSpPr>
            <a:spLocks noGrp="1"/>
          </p:cNvSpPr>
          <p:nvPr>
            <p:ph idx="1"/>
          </p:nvPr>
        </p:nvSpPr>
        <p:spPr>
          <a:xfrm>
            <a:off x="428596" y="1295400"/>
            <a:ext cx="8143932" cy="5205434"/>
          </a:xfrm>
        </p:spPr>
        <p:txBody>
          <a:bodyPr>
            <a:normAutofit/>
          </a:bodyPr>
          <a:lstStyle/>
          <a:p>
            <a:pPr indent="11113" algn="just">
              <a:lnSpc>
                <a:spcPct val="150000"/>
              </a:lnSpc>
              <a:buNone/>
            </a:pPr>
            <a:r>
              <a:rPr lang="fa-IR" sz="2400" dirty="0">
                <a:solidFill>
                  <a:sysClr val="windowText" lastClr="000000"/>
                </a:solidFill>
                <a:cs typeface="B Titr" pitchFamily="2" charset="-78"/>
              </a:rPr>
              <a:t>معيارهاي نرم فزار از يک ديدگاه به دو دسته ي معيارهاي فرآيند و معيارهاي محصول تقسيم ميشـوند. معيارهـاي فرآينـد بـه عنـوان معيارهاي مديريت شناخته شده اند و براي اندازه گيري مورد استفاده قرار ميگيرند و از خواص فرايند براي به دست آوردن انـدازه نرم افزار استفاده ميشود. معيارهاي فرآيند شامل معيارهاي هزينه ، معيارهاي تلاش، معيارهاي پيشـرفت و معيارهـاي اسـتفاده مجـدد است . معيارهاي فرآيند در پيش بيني اندازه سيستم نهايي و تعيين يک پروژه با توجه به برنامه در حال اجرا کمک ميکند.</a:t>
            </a:r>
          </a:p>
        </p:txBody>
      </p:sp>
    </p:spTree>
    <p:extLst>
      <p:ext uri="{BB962C8B-B14F-4D97-AF65-F5344CB8AC3E}">
        <p14:creationId xmlns:p14="http://schemas.microsoft.com/office/powerpoint/2010/main" val="22964280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7071"/>
            <a:ext cx="7125113" cy="924475"/>
          </a:xfrm>
        </p:spPr>
        <p:txBody>
          <a:bodyPr/>
          <a:lstStyle/>
          <a:p>
            <a:pPr algn="ctr"/>
            <a:r>
              <a:rPr lang="fa-IR" sz="5400" b="1" dirty="0" smtClean="0">
                <a:solidFill>
                  <a:schemeClr val="tx1"/>
                </a:solidFill>
                <a:cs typeface="B Titr" pitchFamily="2" charset="-78"/>
              </a:rPr>
              <a:t>معیار های اندازه نرم افزار</a:t>
            </a:r>
            <a:endParaRPr lang="fa-IR" sz="5400" b="1" dirty="0">
              <a:solidFill>
                <a:schemeClr val="tx1"/>
              </a:solidFill>
              <a:cs typeface="B Titr" pitchFamily="2" charset="-78"/>
            </a:endParaRPr>
          </a:p>
        </p:txBody>
      </p:sp>
      <p:sp>
        <p:nvSpPr>
          <p:cNvPr id="3" name="Content Placeholder 2"/>
          <p:cNvSpPr>
            <a:spLocks noGrp="1"/>
          </p:cNvSpPr>
          <p:nvPr>
            <p:ph idx="1"/>
          </p:nvPr>
        </p:nvSpPr>
        <p:spPr>
          <a:xfrm>
            <a:off x="428596" y="1295400"/>
            <a:ext cx="8143932" cy="5205434"/>
          </a:xfrm>
        </p:spPr>
        <p:txBody>
          <a:bodyPr>
            <a:normAutofit fontScale="70000" lnSpcReduction="20000"/>
          </a:bodyPr>
          <a:lstStyle/>
          <a:p>
            <a:pPr indent="11113" algn="just">
              <a:lnSpc>
                <a:spcPct val="150000"/>
              </a:lnSpc>
              <a:buNone/>
            </a:pPr>
            <a:r>
              <a:rPr lang="fa-IR" sz="2400" dirty="0">
                <a:solidFill>
                  <a:sysClr val="windowText" lastClr="000000"/>
                </a:solidFill>
                <a:cs typeface="B Titr" pitchFamily="2" charset="-78"/>
              </a:rPr>
              <a:t>	تعداد خط کد</a:t>
            </a:r>
          </a:p>
          <a:p>
            <a:pPr indent="11113" algn="just">
              <a:lnSpc>
                <a:spcPct val="150000"/>
              </a:lnSpc>
              <a:buNone/>
            </a:pPr>
            <a:r>
              <a:rPr lang="fa-IR" sz="2400" dirty="0">
                <a:solidFill>
                  <a:schemeClr val="accent5">
                    <a:lumMod val="75000"/>
                  </a:schemeClr>
                </a:solidFill>
                <a:cs typeface="B Titr" pitchFamily="2" charset="-78"/>
              </a:rPr>
              <a:t>تعداد خط کد يکي از اولين و ساده ترين متريک ها براي محاسبه اندازه برنامه هاي کامپيوتري است . به طـور کلـي از ايـن معيـار براي محاسبه و مقايسه بهره وري از برنامه نويسان استفاده مي شود. </a:t>
            </a:r>
            <a:endParaRPr lang="fa-IR" sz="2400" dirty="0" smtClean="0">
              <a:solidFill>
                <a:schemeClr val="accent5">
                  <a:lumMod val="75000"/>
                </a:schemeClr>
              </a:solidFill>
              <a:cs typeface="B Titr" pitchFamily="2" charset="-78"/>
            </a:endParaRPr>
          </a:p>
          <a:p>
            <a:pPr indent="11113" algn="just">
              <a:lnSpc>
                <a:spcPct val="150000"/>
              </a:lnSpc>
              <a:buNone/>
            </a:pPr>
            <a:r>
              <a:rPr lang="fa-IR" sz="2400" dirty="0" smtClean="0">
                <a:solidFill>
                  <a:sysClr val="windowText" lastClr="000000"/>
                </a:solidFill>
                <a:cs typeface="B Titr" pitchFamily="2" charset="-78"/>
              </a:rPr>
              <a:t></a:t>
            </a:r>
            <a:r>
              <a:rPr lang="fa-IR" sz="2400" dirty="0">
                <a:solidFill>
                  <a:sysClr val="windowText" lastClr="000000"/>
                </a:solidFill>
                <a:cs typeface="B Titr" pitchFamily="2" charset="-78"/>
              </a:rPr>
              <a:t>	تعداد نشانه</a:t>
            </a:r>
          </a:p>
          <a:p>
            <a:pPr indent="11113" algn="just">
              <a:lnSpc>
                <a:spcPct val="150000"/>
              </a:lnSpc>
              <a:buNone/>
            </a:pPr>
            <a:r>
              <a:rPr lang="fa-IR" sz="2400" dirty="0">
                <a:solidFill>
                  <a:schemeClr val="accent4">
                    <a:lumMod val="50000"/>
                  </a:schemeClr>
                </a:solidFill>
                <a:cs typeface="B Titr" pitchFamily="2" charset="-78"/>
              </a:rPr>
              <a:t>در اين معيارها، يک برنامه کامپيوتري به عنوان يک مجموعه اي از نشانه ها در نظـر گرفتـه شـده اسـت کـه ممکـن اسـت براسـاس اپراتور يا عملوندها طبقه بندي شده باشد. همه معيارهاي نرم افزار را مي توان درقالب نمادهاي اساسي تعريف کـرد. ايـن نمادهـا بـه عنوان نشانه ناميده مي شود</a:t>
            </a:r>
            <a:r>
              <a:rPr lang="fa-IR" sz="2400" dirty="0" smtClean="0">
                <a:solidFill>
                  <a:schemeClr val="accent4">
                    <a:lumMod val="50000"/>
                  </a:schemeClr>
                </a:solidFill>
                <a:cs typeface="B Titr" pitchFamily="2" charset="-78"/>
              </a:rPr>
              <a:t>.</a:t>
            </a:r>
          </a:p>
          <a:p>
            <a:pPr indent="11113" algn="just">
              <a:lnSpc>
                <a:spcPct val="150000"/>
              </a:lnSpc>
              <a:buNone/>
            </a:pPr>
            <a:r>
              <a:rPr lang="fa-IR" sz="2400" dirty="0">
                <a:solidFill>
                  <a:sysClr val="windowText" lastClr="000000"/>
                </a:solidFill>
                <a:cs typeface="B Titr" pitchFamily="2" charset="-78"/>
              </a:rPr>
              <a:t>	تعداد عملکرد</a:t>
            </a:r>
          </a:p>
          <a:p>
            <a:pPr indent="11113" algn="just">
              <a:lnSpc>
                <a:spcPct val="150000"/>
              </a:lnSpc>
              <a:buNone/>
            </a:pPr>
            <a:r>
              <a:rPr lang="fa-IR" sz="2400" dirty="0">
                <a:solidFill>
                  <a:schemeClr val="accent6">
                    <a:lumMod val="50000"/>
                  </a:schemeClr>
                </a:solidFill>
                <a:cs typeface="B Titr" pitchFamily="2" charset="-78"/>
              </a:rPr>
              <a:t>اندازه بزرگ محصول نرم افزاري را مي توان از راه بهتري و از طريق يک واحد بزرگتر به نام ماژول تخمين زد. ماژول را مي تـوان به عنوان بخشي از کد که ممکن است به طور مستقل وارد شده تعريف کرد.</a:t>
            </a:r>
          </a:p>
          <a:p>
            <a:pPr indent="11113" algn="just">
              <a:lnSpc>
                <a:spcPct val="150000"/>
              </a:lnSpc>
              <a:buNone/>
            </a:pPr>
            <a:endParaRPr lang="fa-IR" sz="2400" dirty="0">
              <a:solidFill>
                <a:sysClr val="windowText" lastClr="000000"/>
              </a:solidFill>
              <a:cs typeface="B Titr" pitchFamily="2" charset="-78"/>
            </a:endParaRPr>
          </a:p>
        </p:txBody>
      </p:sp>
    </p:spTree>
    <p:extLst>
      <p:ext uri="{BB962C8B-B14F-4D97-AF65-F5344CB8AC3E}">
        <p14:creationId xmlns:p14="http://schemas.microsoft.com/office/powerpoint/2010/main" val="25525913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7071"/>
            <a:ext cx="7125113" cy="924475"/>
          </a:xfrm>
        </p:spPr>
        <p:txBody>
          <a:bodyPr/>
          <a:lstStyle/>
          <a:p>
            <a:pPr algn="ctr"/>
            <a:r>
              <a:rPr lang="fa-IR" sz="5400" b="1" dirty="0" smtClean="0">
                <a:solidFill>
                  <a:schemeClr val="tx1"/>
                </a:solidFill>
                <a:cs typeface="B Titr" pitchFamily="2" charset="-78"/>
              </a:rPr>
              <a:t>معیار های علمی نرم افزار</a:t>
            </a:r>
            <a:endParaRPr lang="fa-IR" sz="5400" b="1" dirty="0">
              <a:solidFill>
                <a:schemeClr val="tx1"/>
              </a:solidFill>
              <a:cs typeface="B Titr" pitchFamily="2" charset="-78"/>
            </a:endParaRPr>
          </a:p>
        </p:txBody>
      </p:sp>
      <p:sp>
        <p:nvSpPr>
          <p:cNvPr id="3" name="Content Placeholder 2"/>
          <p:cNvSpPr>
            <a:spLocks noGrp="1"/>
          </p:cNvSpPr>
          <p:nvPr>
            <p:ph idx="1"/>
          </p:nvPr>
        </p:nvSpPr>
        <p:spPr>
          <a:xfrm>
            <a:off x="428596" y="1295400"/>
            <a:ext cx="8143932" cy="5205434"/>
          </a:xfrm>
        </p:spPr>
        <p:txBody>
          <a:bodyPr>
            <a:normAutofit/>
          </a:bodyPr>
          <a:lstStyle/>
          <a:p>
            <a:pPr indent="11113" algn="just">
              <a:lnSpc>
                <a:spcPct val="150000"/>
              </a:lnSpc>
              <a:buNone/>
            </a:pPr>
            <a:r>
              <a:rPr lang="fa-IR" sz="2400" dirty="0">
                <a:solidFill>
                  <a:sysClr val="windowText" lastClr="000000"/>
                </a:solidFill>
                <a:cs typeface="B Titr" pitchFamily="2" charset="-78"/>
              </a:rPr>
              <a:t>مدل </a:t>
            </a:r>
            <a:r>
              <a:rPr lang="en-US" sz="2400" dirty="0">
                <a:solidFill>
                  <a:sysClr val="windowText" lastClr="000000"/>
                </a:solidFill>
                <a:cs typeface="B Titr" pitchFamily="2" charset="-78"/>
              </a:rPr>
              <a:t>Halstead </a:t>
            </a:r>
            <a:r>
              <a:rPr lang="fa-IR" sz="2400" dirty="0">
                <a:solidFill>
                  <a:sysClr val="windowText" lastClr="000000"/>
                </a:solidFill>
                <a:cs typeface="B Titr" pitchFamily="2" charset="-78"/>
              </a:rPr>
              <a:t>نيز به عنوان نظريه علم نرم افزار شناخته شده است . بر اساس اين فرضيه ساخت و ساز و برنامه شامل يـک فراينـد ذهني دستکاري اپراتورهاي منحصر به فرد (</a:t>
            </a:r>
            <a:r>
              <a:rPr lang="en-US" sz="2400" dirty="0" smtClean="0">
                <a:solidFill>
                  <a:sysClr val="windowText" lastClr="000000"/>
                </a:solidFill>
                <a:cs typeface="B Titr" pitchFamily="2" charset="-78"/>
              </a:rPr>
              <a:t>n١</a:t>
            </a:r>
            <a:r>
              <a:rPr lang="fa-IR" sz="2400" dirty="0" smtClean="0">
                <a:solidFill>
                  <a:sysClr val="windowText" lastClr="000000"/>
                </a:solidFill>
                <a:cs typeface="B Titr" pitchFamily="2" charset="-78"/>
              </a:rPr>
              <a:t>)و </a:t>
            </a:r>
            <a:r>
              <a:rPr lang="fa-IR" sz="2400" dirty="0">
                <a:solidFill>
                  <a:sysClr val="windowText" lastClr="000000"/>
                </a:solidFill>
                <a:cs typeface="B Titr" pitchFamily="2" charset="-78"/>
              </a:rPr>
              <a:t>عملوند منحصر به فـرد(</a:t>
            </a:r>
            <a:r>
              <a:rPr lang="en-US" sz="2400" dirty="0" smtClean="0">
                <a:solidFill>
                  <a:sysClr val="windowText" lastClr="000000"/>
                </a:solidFill>
                <a:cs typeface="B Titr" pitchFamily="2" charset="-78"/>
              </a:rPr>
              <a:t>n٢</a:t>
            </a:r>
            <a:r>
              <a:rPr lang="fa-IR" sz="2400" dirty="0" smtClean="0">
                <a:solidFill>
                  <a:sysClr val="windowText" lastClr="000000"/>
                </a:solidFill>
                <a:cs typeface="B Titr" pitchFamily="2" charset="-78"/>
              </a:rPr>
              <a:t>)</a:t>
            </a:r>
            <a:r>
              <a:rPr lang="en-US" sz="2400" dirty="0" smtClean="0">
                <a:solidFill>
                  <a:sysClr val="windowText" lastClr="000000"/>
                </a:solidFill>
                <a:cs typeface="B Titr" pitchFamily="2" charset="-78"/>
              </a:rPr>
              <a:t> </a:t>
            </a:r>
            <a:r>
              <a:rPr lang="fa-IR" sz="2400" dirty="0">
                <a:solidFill>
                  <a:sysClr val="windowText" lastClr="000000"/>
                </a:solidFill>
                <a:cs typeface="B Titr" pitchFamily="2" charset="-78"/>
              </a:rPr>
              <a:t>ميباشـد. ايـن بـدان معنـي اسـت کـه يـک برنامـه از اپراتورهاي </a:t>
            </a:r>
            <a:r>
              <a:rPr lang="en-US" sz="2400" dirty="0">
                <a:solidFill>
                  <a:sysClr val="windowText" lastClr="000000"/>
                </a:solidFill>
                <a:cs typeface="B Titr" pitchFamily="2" charset="-78"/>
              </a:rPr>
              <a:t>N١ </a:t>
            </a:r>
            <a:r>
              <a:rPr lang="fa-IR" sz="2400" dirty="0">
                <a:solidFill>
                  <a:sysClr val="windowText" lastClr="000000"/>
                </a:solidFill>
                <a:cs typeface="B Titr" pitchFamily="2" charset="-78"/>
              </a:rPr>
              <a:t>و عملوندهاي </a:t>
            </a:r>
            <a:r>
              <a:rPr lang="en-US" sz="2400" dirty="0">
                <a:solidFill>
                  <a:sysClr val="windowText" lastClr="000000"/>
                </a:solidFill>
                <a:cs typeface="B Titr" pitchFamily="2" charset="-78"/>
              </a:rPr>
              <a:t>N٢ </a:t>
            </a:r>
            <a:r>
              <a:rPr lang="fa-IR" sz="2400" dirty="0">
                <a:solidFill>
                  <a:sysClr val="windowText" lastClr="000000"/>
                </a:solidFill>
                <a:cs typeface="B Titr" pitchFamily="2" charset="-78"/>
              </a:rPr>
              <a:t>با انتخاب اپراتورهاي منحصر به فرد از </a:t>
            </a:r>
            <a:r>
              <a:rPr lang="en-US" sz="2400" dirty="0">
                <a:solidFill>
                  <a:sysClr val="windowText" lastClr="000000"/>
                </a:solidFill>
                <a:cs typeface="B Titr" pitchFamily="2" charset="-78"/>
              </a:rPr>
              <a:t>n١ </a:t>
            </a:r>
            <a:r>
              <a:rPr lang="fa-IR" sz="2400" dirty="0">
                <a:solidFill>
                  <a:sysClr val="windowText" lastClr="000000"/>
                </a:solidFill>
                <a:cs typeface="B Titr" pitchFamily="2" charset="-78"/>
              </a:rPr>
              <a:t>و عملوند هاي منحصر به فرد </a:t>
            </a:r>
            <a:r>
              <a:rPr lang="en-US" sz="2400" dirty="0">
                <a:solidFill>
                  <a:sysClr val="windowText" lastClr="000000"/>
                </a:solidFill>
                <a:cs typeface="B Titr" pitchFamily="2" charset="-78"/>
              </a:rPr>
              <a:t>n٢ </a:t>
            </a:r>
            <a:r>
              <a:rPr lang="fa-IR" sz="2400" dirty="0">
                <a:solidFill>
                  <a:sysClr val="windowText" lastClr="000000"/>
                </a:solidFill>
                <a:cs typeface="B Titr" pitchFamily="2" charset="-78"/>
              </a:rPr>
              <a:t>ساخته شده اند. </a:t>
            </a:r>
          </a:p>
        </p:txBody>
      </p:sp>
    </p:spTree>
    <p:extLst>
      <p:ext uri="{BB962C8B-B14F-4D97-AF65-F5344CB8AC3E}">
        <p14:creationId xmlns:p14="http://schemas.microsoft.com/office/powerpoint/2010/main" val="368907908"/>
      </p:ext>
    </p:extLst>
  </p:cSld>
  <p:clrMapOvr>
    <a:masterClrMapping/>
  </p:clrMapOvr>
  <p:timing>
    <p:tnLst>
      <p:par>
        <p:cTn id="1" dur="indefinite" restart="never" nodeType="tmRoot"/>
      </p:par>
    </p:tnLst>
  </p:timing>
</p:sld>
</file>

<file path=ppt/theme/theme1.xml><?xml version="1.0" encoding="utf-8"?>
<a:theme xmlns:a="http://schemas.openxmlformats.org/drawingml/2006/main" name="Spring">
  <a:themeElements>
    <a:clrScheme name="Spring">
      <a:dk1>
        <a:sysClr val="windowText" lastClr="000000"/>
      </a:dk1>
      <a:lt1>
        <a:sysClr val="window" lastClr="FFFFFF"/>
      </a:lt1>
      <a:dk2>
        <a:srgbClr val="66822D"/>
      </a:dk2>
      <a:lt2>
        <a:srgbClr val="BEEA73"/>
      </a:lt2>
      <a:accent1>
        <a:srgbClr val="C1EC76"/>
      </a:accent1>
      <a:accent2>
        <a:srgbClr val="8FE28A"/>
      </a:accent2>
      <a:accent3>
        <a:srgbClr val="F3BF45"/>
      </a:accent3>
      <a:accent4>
        <a:srgbClr val="F47E5A"/>
      </a:accent4>
      <a:accent5>
        <a:srgbClr val="F489CF"/>
      </a:accent5>
      <a:accent6>
        <a:srgbClr val="B56FF4"/>
      </a:accent6>
      <a:hlink>
        <a:srgbClr val="408080"/>
      </a:hlink>
      <a:folHlink>
        <a:srgbClr val="5EAEAE"/>
      </a:folHlink>
    </a:clrScheme>
    <a:fontScheme name="Spring">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pring">
      <a:fillStyleLst>
        <a:solidFill>
          <a:schemeClr val="phClr"/>
        </a:solidFill>
        <a:gradFill rotWithShape="1">
          <a:gsLst>
            <a:gs pos="0">
              <a:schemeClr val="phClr">
                <a:tint val="70000"/>
                <a:lumMod val="110000"/>
              </a:schemeClr>
            </a:gs>
            <a:gs pos="100000">
              <a:schemeClr val="phClr">
                <a:tint val="100000"/>
                <a:shade val="85000"/>
                <a:lumMod val="80000"/>
              </a:schemeClr>
            </a:gs>
          </a:gsLst>
          <a:lin ang="5400000" scaled="1"/>
        </a:gradFill>
        <a:gradFill rotWithShape="1">
          <a:gsLst>
            <a:gs pos="0">
              <a:schemeClr val="phClr">
                <a:tint val="97000"/>
                <a:satMod val="100000"/>
                <a:lumMod val="110000"/>
              </a:schemeClr>
            </a:gs>
            <a:gs pos="100000">
              <a:schemeClr val="phClr">
                <a:shade val="85000"/>
                <a:lumMod val="80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88900" dist="38100" dir="5400000" algn="ctr" rotWithShape="0">
              <a:srgbClr val="000000">
                <a:alpha val="65000"/>
              </a:srgbClr>
            </a:outerShdw>
          </a:effectLst>
          <a:scene3d>
            <a:camera prst="orthographicFront">
              <a:rot lat="0" lon="0" rev="0"/>
            </a:camera>
            <a:lightRig rig="threePt" dir="tl">
              <a:rot lat="0" lon="0" rev="5400000"/>
            </a:lightRig>
          </a:scene3d>
          <a:sp3d>
            <a:bevelT w="25400" h="38100"/>
          </a:sp3d>
        </a:effectStyle>
      </a:effectStyleLst>
      <a:bgFillStyleLst>
        <a:solidFill>
          <a:schemeClr val="phClr"/>
        </a:solidFill>
        <a:gradFill rotWithShape="1">
          <a:gsLst>
            <a:gs pos="0">
              <a:schemeClr val="phClr">
                <a:tint val="100000"/>
                <a:shade val="100000"/>
                <a:hueMod val="100000"/>
                <a:satMod val="106000"/>
                <a:lumMod val="100000"/>
              </a:schemeClr>
            </a:gs>
            <a:gs pos="88000">
              <a:schemeClr val="phClr">
                <a:tint val="90000"/>
                <a:shade val="68000"/>
                <a:hueMod val="100000"/>
                <a:satMod val="114000"/>
                <a:lumMod val="74000"/>
              </a:schemeClr>
            </a:gs>
          </a:gsLst>
          <a:lin ang="5400000" scaled="1"/>
        </a:gradFill>
        <a:gradFill rotWithShape="1">
          <a:gsLst>
            <a:gs pos="0">
              <a:schemeClr val="phClr">
                <a:tint val="94000"/>
                <a:shade val="100000"/>
                <a:hueMod val="100000"/>
                <a:satMod val="118000"/>
                <a:lumMod val="100000"/>
              </a:schemeClr>
            </a:gs>
            <a:gs pos="100000">
              <a:schemeClr val="phClr">
                <a:tint val="98000"/>
                <a:shade val="68000"/>
                <a:hueMod val="100000"/>
                <a:satMod val="118000"/>
                <a:lumMod val="82000"/>
              </a:schemeClr>
            </a:gs>
          </a:gsLst>
          <a:path path="circle">
            <a:fillToRect l="50000" t="5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TC102455596[[fn=Spring]]</Template>
  <TotalTime>3097</TotalTime>
  <Words>5751</Words>
  <Application>Microsoft Office PowerPoint</Application>
  <PresentationFormat>On-screen Show (4:3)</PresentationFormat>
  <Paragraphs>168</Paragraphs>
  <Slides>49</Slides>
  <Notes>1</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Arial</vt:lpstr>
      <vt:lpstr>B Lotus</vt:lpstr>
      <vt:lpstr>B Titr</vt:lpstr>
      <vt:lpstr>Calibri</vt:lpstr>
      <vt:lpstr>Courier New</vt:lpstr>
      <vt:lpstr>Symbol</vt:lpstr>
      <vt:lpstr>Tahoma</vt:lpstr>
      <vt:lpstr>Times New Roman</vt:lpstr>
      <vt:lpstr>Trebuchet MS</vt:lpstr>
      <vt:lpstr>Verdana</vt:lpstr>
      <vt:lpstr>Wingdings 2</vt:lpstr>
      <vt:lpstr>Spring</vt:lpstr>
      <vt:lpstr>PowerPoint Presentation</vt:lpstr>
      <vt:lpstr> دانشکده فنی و مهندسی کارشناسی ارشد مهندسی کامپیوتر نرم‌افزار گروه مهندسی کامپیوتر و فناوری اطلاعات     عنوان: مدیریت پیچیدگی در نرم افزار علمی  استاد راهنما: دکتر رضوی ابراهیمی    نگارش: بهاره میرزاخانی  980199655     شهریور 1400 </vt:lpstr>
      <vt:lpstr>بیان مسئله</vt:lpstr>
      <vt:lpstr>نرم افزار محاسبات علمی</vt:lpstr>
      <vt:lpstr>معماری نرم افزار</vt:lpstr>
      <vt:lpstr>رابطه وابستگی </vt:lpstr>
      <vt:lpstr>معیار های نرم افزار</vt:lpstr>
      <vt:lpstr>معیار های اندازه نرم افزار</vt:lpstr>
      <vt:lpstr>معیار های علمی نرم افزار</vt:lpstr>
      <vt:lpstr>معیار های کنترل جریان</vt:lpstr>
      <vt:lpstr>پیچیدگی در نرم افزار</vt:lpstr>
      <vt:lpstr>انواع پیچیدگی در نرم افزار</vt:lpstr>
      <vt:lpstr>اجزاي كليدي در پيچيدگي نرم افزار</vt:lpstr>
      <vt:lpstr>بررسي معيارهاي پيچيدگي</vt:lpstr>
      <vt:lpstr>PowerPoint Presentation</vt:lpstr>
      <vt:lpstr>نقش شیء گرایی در کنترل پیچیدگی نرم افزار</vt:lpstr>
      <vt:lpstr>روش HITS</vt:lpstr>
      <vt:lpstr>روش HITS</vt:lpstr>
      <vt:lpstr>اهداف</vt:lpstr>
      <vt:lpstr>روش شناسی تحقیق</vt:lpstr>
      <vt:lpstr>روش شناسی تحقیق</vt:lpstr>
      <vt:lpstr>روش تجزیه و تحلیل داده ها</vt:lpstr>
      <vt:lpstr>تجزیه و تحلیل داده ها</vt:lpstr>
      <vt:lpstr>مدل اجرای گزارش</vt:lpstr>
      <vt:lpstr>طراحی ساختار ماتریس</vt:lpstr>
      <vt:lpstr>استخراج وابستگی</vt:lpstr>
      <vt:lpstr>نحوه استخراج وابستگی ها</vt:lpstr>
      <vt:lpstr>روابط ، ماتریس ها و نمودارها</vt:lpstr>
      <vt:lpstr>PowerPoint Presentation</vt:lpstr>
      <vt:lpstr>طریقه ساخت DSM ها</vt:lpstr>
      <vt:lpstr>تبیین محاسبات</vt:lpstr>
      <vt:lpstr>PowerPoint Presentation</vt:lpstr>
      <vt:lpstr>PowerPoint Presentation</vt:lpstr>
      <vt:lpstr>شباهت های محاسبه کسینوس</vt:lpstr>
      <vt:lpstr>PowerPoint Presentation</vt:lpstr>
      <vt:lpstr>PowerPoint Presentation</vt:lpstr>
      <vt:lpstr>الگوریتم</vt:lpstr>
      <vt:lpstr>سیستم های هدف</vt:lpstr>
      <vt:lpstr>CSparse</vt:lpstr>
      <vt:lpstr>ADOL-C</vt:lpstr>
      <vt:lpstr>انتخاب آستانه</vt:lpstr>
      <vt:lpstr>نتایج</vt:lpstr>
      <vt:lpstr>PowerPoint Presentation</vt:lpstr>
      <vt:lpstr>PowerPoint Presentation</vt:lpstr>
      <vt:lpstr>پیشنهادها</vt:lpstr>
      <vt:lpstr>PowerPoint Presentation</vt:lpstr>
      <vt:lpstr>محدودیتهای تحقیق</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خانواده موفق</dc:title>
  <dc:creator>user</dc:creator>
  <cp:lastModifiedBy>Windows User</cp:lastModifiedBy>
  <cp:revision>180</cp:revision>
  <dcterms:created xsi:type="dcterms:W3CDTF">2011-11-09T15:37:34Z</dcterms:created>
  <dcterms:modified xsi:type="dcterms:W3CDTF">2021-10-11T18:59:43Z</dcterms:modified>
</cp:coreProperties>
</file>